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3" r:id="rId2"/>
    <p:sldId id="278" r:id="rId3"/>
    <p:sldId id="262" r:id="rId4"/>
    <p:sldId id="276" r:id="rId5"/>
    <p:sldId id="268" r:id="rId6"/>
    <p:sldId id="277" r:id="rId7"/>
    <p:sldId id="269" r:id="rId8"/>
    <p:sldId id="272" r:id="rId9"/>
    <p:sldId id="264" r:id="rId10"/>
    <p:sldId id="257" r:id="rId11"/>
  </p:sldIdLst>
  <p:sldSz cx="9144000" cy="6858000" type="screen4x3"/>
  <p:notesSz cx="6858000" cy="97345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99D5"/>
    <a:srgbClr val="90ADDC"/>
    <a:srgbClr val="FF9F5D"/>
    <a:srgbClr val="FF944B"/>
    <a:srgbClr val="FF6600"/>
    <a:srgbClr val="DFA6A5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593" autoAdjust="0"/>
    <p:restoredTop sz="94660"/>
  </p:normalViewPr>
  <p:slideViewPr>
    <p:cSldViewPr>
      <p:cViewPr>
        <p:scale>
          <a:sx n="75" d="100"/>
          <a:sy n="75" d="100"/>
        </p:scale>
        <p:origin x="-100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79A686-5A0E-4D07-821A-BE8DA01D206D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6950" y="730250"/>
            <a:ext cx="4864100" cy="3649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24388"/>
            <a:ext cx="5486400" cy="4379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4560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24560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66906DF-1023-4C77-BEE2-84BBEFC61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375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A14DE-1E0C-405C-8EF8-A91669C2D375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2C674-341D-4180-BC15-9F8BA58E9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503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12E69-5F02-4500-9D46-945D2522A83B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2EB1E-86E7-4145-9026-79C5765D2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108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DB3D8-6D26-4535-9A81-2405DFDEEDBA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BFDAC-B366-4074-A1C7-32F95C6FF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69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7EA1F7-4105-48F9-A2E7-782F047E8095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243CBC-FE5F-4F80-B232-651743018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963507"/>
      </p:ext>
    </p:extLst>
  </p:cSld>
  <p:clrMapOvr>
    <a:masterClrMapping/>
  </p:clrMapOvr>
  <p:transition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2015F8-58B3-494C-8F31-D40269A5B0F9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8FB6A4-78EE-4507-9088-8010868B2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358496"/>
      </p:ext>
    </p:extLst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60E96-A3D2-4459-B4B1-36386394C871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5D6D0-2E77-4D2E-B224-0825924FB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961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B2251-34ED-4E91-9F61-E12DFC428811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E6674-5987-4AA7-AFC6-559A78DA6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83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A4B2D-3CF6-41B3-B200-CDFAEE602ABC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19F48-AAD8-4A11-9130-B4883AD4A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216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ECFCE-77B2-44B3-AB0A-7C43CFBB5D27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6176-A366-4D75-A722-645CDD116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193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91240-FA96-49DD-A4D2-7347102EA970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870C7-850E-4465-A4C2-369F717A5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683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E8299-2E89-4272-B974-90E9A671B79B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9E77F-F188-40C9-8360-6F8D39984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002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4BBC0-22D3-4E80-AA19-19D31803E21D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C839A-1FBF-46A0-8EA7-29FB84DDA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31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9A8D5-DC53-4287-B965-1B015655B61A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A4B98-0140-40F7-8E7C-A73D1BA96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812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168BF2-FB87-4F0A-8772-D35EBE55EC49}" type="datetimeFigureOut">
              <a:rPr lang="ru-RU"/>
              <a:pPr>
                <a:defRPr/>
              </a:pPr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E59137-AE24-4B1D-9641-1ECCCBE7A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  <a:ln>
            <a:miter lim="800000"/>
            <a:headEnd/>
            <a:tailEnd/>
          </a:ln>
        </p:spPr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Глобальное потепление- миф или  реальность?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2051050" y="3500438"/>
            <a:ext cx="6624638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400"/>
              <a:t>Global  warming </a:t>
            </a:r>
            <a:r>
              <a:rPr lang="en-US" altLang="ru-RU"/>
              <a:t>– </a:t>
            </a:r>
            <a:r>
              <a:rPr lang="ru-RU" altLang="ru-RU"/>
              <a:t>процесс постепенного увеличения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/>
              <a:t>                                       среднегодовой температуры атмо-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/>
              <a:t>                                       сферы Земли и Мирового Океана.</a:t>
            </a:r>
          </a:p>
        </p:txBody>
      </p:sp>
      <p:pic>
        <p:nvPicPr>
          <p:cNvPr id="3076" name="Picture 5" descr="F:\Глоб. потепление\сканирование0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005263"/>
            <a:ext cx="31686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68313" y="1196975"/>
            <a:ext cx="8280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95288" y="1412875"/>
            <a:ext cx="8424862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Земля нагревается все сильнее - установленный факт. Все ученые согласны, что за последние десятилетия наблюдается потепление климата.</a:t>
            </a:r>
          </a:p>
          <a:p>
            <a:pPr>
              <a:spcBef>
                <a:spcPct val="50000"/>
              </a:spcBef>
            </a:pPr>
            <a:r>
              <a:rPr lang="ru-RU" altLang="ru-RU"/>
              <a:t>Климатические изменения могут так или иначе затронуть каждого жителя Земли.</a:t>
            </a:r>
          </a:p>
          <a:p>
            <a:pPr>
              <a:spcBef>
                <a:spcPct val="50000"/>
              </a:spcBef>
            </a:pPr>
            <a:r>
              <a:rPr lang="ru-RU" altLang="ru-RU"/>
              <a:t>По прогнозам ученых, к концу 21 века температура на Земле повысится на 4-6 градусов Цельсия.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1"/>
          </a:xfrm>
          <a:ln>
            <a:miter lim="800000"/>
            <a:headEnd/>
            <a:tailEnd/>
          </a:ln>
        </p:spPr>
        <p:txBody>
          <a:bodyPr rtlCol="0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      Как сократить выбросы Со</a:t>
            </a: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/>
              </a:rPr>
              <a:t>₂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3" y="1857375"/>
            <a:ext cx="4143375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Эффективность и экономия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/>
              <a:t>Повысить эффективность расхода бензина автомобилей (</a:t>
            </a:r>
            <a:r>
              <a:rPr lang="ru-RU" sz="1100" dirty="0" err="1"/>
              <a:t>их,как</a:t>
            </a:r>
            <a:r>
              <a:rPr lang="ru-RU" sz="1100" dirty="0"/>
              <a:t> ожидается, к 2057 году на Земле будет 2 млрд.) с12 до 25 километров на литр.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/>
              <a:t>Сократить ежегодный пробег автомобиля с 16 до 8 тысяч километров.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/>
              <a:t>Повысить эффективность отопления,  охлаждения, </a:t>
            </a:r>
            <a:r>
              <a:rPr lang="ru-RU" sz="1100" dirty="0" err="1"/>
              <a:t>осве</a:t>
            </a:r>
            <a:r>
              <a:rPr lang="ru-RU" sz="1100" dirty="0"/>
              <a:t>-</a:t>
            </a:r>
          </a:p>
          <a:p>
            <a:pPr>
              <a:defRPr/>
            </a:pPr>
            <a:r>
              <a:rPr lang="ru-RU" sz="1100" dirty="0" err="1"/>
              <a:t>щения</a:t>
            </a:r>
            <a:r>
              <a:rPr lang="ru-RU" sz="1100" dirty="0"/>
              <a:t> и работы бытовых электроприборов на 25 </a:t>
            </a:r>
            <a:r>
              <a:rPr lang="ru-RU" sz="1100" dirty="0" err="1"/>
              <a:t>процен</a:t>
            </a:r>
            <a:r>
              <a:rPr lang="ru-RU" sz="1100" dirty="0"/>
              <a:t>-</a:t>
            </a:r>
          </a:p>
          <a:p>
            <a:pPr>
              <a:defRPr/>
            </a:pPr>
            <a:r>
              <a:rPr lang="ru-RU" sz="1100" dirty="0"/>
              <a:t>тов.</a:t>
            </a:r>
          </a:p>
          <a:p>
            <a:pPr>
              <a:defRPr/>
            </a:pPr>
            <a:r>
              <a:rPr lang="ru-RU" sz="1100" dirty="0"/>
              <a:t>* Повысить эффективность угольных теплоэлектростанций с 40 до 60 процентов.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86313" y="1857375"/>
            <a:ext cx="4000500" cy="2046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Улавливание и хранение углерода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/>
              <a:t>Оборудовать 800 крупных угольных или 1600 газовых теплоэлектростанций системами, улавливающими СО</a:t>
            </a:r>
            <a:r>
              <a:rPr lang="ru-RU" sz="1100" dirty="0">
                <a:latin typeface="Cambria"/>
              </a:rPr>
              <a:t>₂ и </a:t>
            </a:r>
            <a:r>
              <a:rPr lang="ru-RU" sz="1100" dirty="0">
                <a:latin typeface="+mj-lt"/>
              </a:rPr>
              <a:t>отправляющими его в подземные хранилища.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>
                <a:latin typeface="Arial" pitchFamily="34" charset="0"/>
                <a:cs typeface="Arial" pitchFamily="34" charset="0"/>
              </a:rPr>
              <a:t>Использовать</a:t>
            </a:r>
            <a:r>
              <a:rPr lang="ru-RU" sz="1100" dirty="0">
                <a:latin typeface="+mj-lt"/>
              </a:rPr>
              <a:t> улавливающие системы на заводах, производящих из угля водородное топливо для миллиарда автомобилей.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>
                <a:latin typeface="+mj-lt"/>
              </a:rPr>
              <a:t> Установить улавливающие системы на заводах, производящих 30 миллионов баррелей синтетического топлива в день.</a:t>
            </a:r>
            <a:endParaRPr lang="ru-RU" sz="1100" dirty="0"/>
          </a:p>
          <a:p>
            <a:pPr>
              <a:defRPr/>
            </a:pPr>
            <a:endParaRPr lang="ru-RU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3" y="3929063"/>
            <a:ext cx="4071937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Топливо с низким содержанием углерода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/>
              <a:t>Заменить 1400 крупных угольных теплоэлектростанций газовыми.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/>
              <a:t> Увеличить производство атомной электроэнергии в три раза.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4313" y="3929063"/>
            <a:ext cx="4214812" cy="2738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Возобновляемые источники энергии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/>
              <a:t>Увеличить производство ветряной электроэнергии в 25 раз.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/>
              <a:t> Увеличить производство солнечной электроэнергии в 700 раз.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/>
              <a:t> Увеличить производство ветряной энергии для выработки водорода для автомобилей на топливных элементах в 50 раз.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/>
              <a:t> Увеличить производство </a:t>
            </a:r>
            <a:r>
              <a:rPr lang="ru-RU" sz="1100" dirty="0" err="1"/>
              <a:t>биотоплива</a:t>
            </a:r>
            <a:r>
              <a:rPr lang="ru-RU" sz="1100" dirty="0"/>
              <a:t> ( этанола ) в 50 раз. Для этого понадобиться задействовать примерно одну шестую часть пахотных земель мира.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/>
              <a:t> Полностью прекратить уничтожение лесов.</a:t>
            </a:r>
          </a:p>
          <a:p>
            <a:pPr>
              <a:buFont typeface="Arial" charset="0"/>
              <a:buChar char="•"/>
              <a:defRPr/>
            </a:pPr>
            <a:r>
              <a:rPr lang="ru-RU" sz="1100" dirty="0"/>
              <a:t> Распространить консервационные методы обработки почвы на все пахотные земли ( обычное вспахивание высвобождает углерод, поскольку ускоряет разложение органических веществ ).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4313" y="1143000"/>
            <a:ext cx="4286250" cy="36988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dirty="0"/>
              <a:t>Программа « Шаги к стабилизации» </a:t>
            </a:r>
          </a:p>
        </p:txBody>
      </p:sp>
      <p:sp>
        <p:nvSpPr>
          <p:cNvPr id="6152" name="TextBox 14"/>
          <p:cNvSpPr txBox="1">
            <a:spLocks noChangeArrowheads="1"/>
          </p:cNvSpPr>
          <p:nvPr/>
        </p:nvSpPr>
        <p:spPr bwMode="auto">
          <a:xfrm>
            <a:off x="4857750" y="5500688"/>
            <a:ext cx="4071938" cy="1200150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/>
              <a:t>Каждый из этих шагов, выполняемый на протяжении 50 лет, приведет к сокращению выбросов на миллиард тонн в год.</a:t>
            </a:r>
          </a:p>
        </p:txBody>
      </p:sp>
      <p:sp>
        <p:nvSpPr>
          <p:cNvPr id="6153" name="TextBox 15"/>
          <p:cNvSpPr txBox="1">
            <a:spLocks noChangeArrowheads="1"/>
          </p:cNvSpPr>
          <p:nvPr/>
        </p:nvSpPr>
        <p:spPr bwMode="auto">
          <a:xfrm>
            <a:off x="4786313" y="1071563"/>
            <a:ext cx="4143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sz="1200"/>
              <a:t>Принстонский Университет</a:t>
            </a:r>
          </a:p>
          <a:p>
            <a:pPr algn="r" eaLnBrk="1" hangingPunct="1"/>
            <a:r>
              <a:rPr lang="ru-RU" altLang="ru-RU" sz="1200"/>
              <a:t>Роберт Соколоу   Стефан Пакала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сканирование00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5" r="6616" b="23322"/>
          <a:stretch>
            <a:fillRect/>
          </a:stretch>
        </p:blipFill>
        <p:spPr>
          <a:xfrm>
            <a:off x="539750" y="1628775"/>
            <a:ext cx="7777163" cy="4679950"/>
          </a:xfrm>
          <a:ln w="571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323850" y="260350"/>
            <a:ext cx="80645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>
                <a:solidFill>
                  <a:srgbClr val="FF0000"/>
                </a:solidFill>
              </a:rPr>
              <a:t>Динамика глобального потепления, зафиксированная метеостанциями</a:t>
            </a:r>
            <a:r>
              <a:rPr lang="ru-RU" altLang="ru-RU" sz="2800">
                <a:solidFill>
                  <a:schemeClr val="tx2"/>
                </a:solidFill>
              </a:rPr>
              <a:t>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6"/>
          <p:cNvSpPr txBox="1">
            <a:spLocks noChangeArrowheads="1"/>
          </p:cNvSpPr>
          <p:nvPr/>
        </p:nvSpPr>
        <p:spPr bwMode="auto">
          <a:xfrm>
            <a:off x="642938" y="142875"/>
            <a:ext cx="7848600" cy="822325"/>
          </a:xfrm>
          <a:prstGeom prst="rect">
            <a:avLst/>
          </a:prstGeom>
          <a:solidFill>
            <a:srgbClr val="C27D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/>
              <a:t>Климатические изменения на планете происходят под воздействием ряда причин:</a:t>
            </a:r>
          </a:p>
        </p:txBody>
      </p:sp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285750" y="1214438"/>
            <a:ext cx="8496300" cy="547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1400"/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ru-RU" altLang="ru-RU" sz="1400"/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ru-RU" altLang="ru-RU" sz="1400"/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ru-RU" altLang="ru-RU" sz="1400"/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ru-RU" altLang="ru-RU" sz="1400"/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ru-RU" altLang="ru-RU" sz="1400"/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ru-RU" altLang="ru-RU" sz="1400"/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ru-RU" altLang="ru-RU" sz="1400"/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ru-RU" altLang="ru-RU" sz="1400"/>
          </a:p>
          <a:p>
            <a:pPr eaLnBrk="1" hangingPunct="1">
              <a:spcBef>
                <a:spcPct val="50000"/>
              </a:spcBef>
            </a:pPr>
            <a:r>
              <a:rPr lang="ru-RU" altLang="ru-RU" sz="1400"/>
              <a:t>                                                                                                     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ru-RU" altLang="ru-RU" sz="1400"/>
          </a:p>
          <a:p>
            <a:pPr eaLnBrk="1" hangingPunct="1">
              <a:spcBef>
                <a:spcPct val="50000"/>
              </a:spcBef>
            </a:pPr>
            <a:r>
              <a:rPr lang="ru-RU" altLang="ru-RU" sz="1400"/>
              <a:t>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eaLnBrk="1" hangingPunct="1">
              <a:spcBef>
                <a:spcPct val="50000"/>
              </a:spcBef>
            </a:pPr>
            <a:endParaRPr lang="ru-RU" altLang="ru-RU" sz="1400"/>
          </a:p>
          <a:p>
            <a:pPr eaLnBrk="1" hangingPunct="1">
              <a:spcBef>
                <a:spcPct val="50000"/>
              </a:spcBef>
            </a:pPr>
            <a:r>
              <a:rPr lang="ru-RU" altLang="ru-RU" sz="1400"/>
              <a:t>                                                          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1400"/>
              <a:t>                                                       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ru-RU" altLang="ru-RU" sz="1400"/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ru-RU" altLang="ru-RU" sz="1400"/>
          </a:p>
        </p:txBody>
      </p:sp>
      <p:pic>
        <p:nvPicPr>
          <p:cNvPr id="4100" name="Picture 8" descr="сканирование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3071813"/>
            <a:ext cx="2000250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9" descr="сканирование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5072063"/>
            <a:ext cx="5214938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7" descr="C:\Users\Кузнечики\Desktop\фото\i[5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2714625"/>
            <a:ext cx="19050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C:\Users\Кузнечики\Desktop\фото\i[10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28813"/>
            <a:ext cx="16764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C:\Users\Кузнечики\Desktop\фото\NQE8KCAJ19L5LCAPZ8R1XCA0TYK20CAKFM0WGCACDDECFCAMOF10TCAYU37SZCA5NPYIHCA8KAAL2CAZ38OFPCA406UAHCA6YSX6DCAZ37BOPCATIGGBACASSNYQDCAPSZP2ECATF4I6DCA5XO2T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143000"/>
            <a:ext cx="1066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714500" y="1285875"/>
            <a:ext cx="4643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/>
              <a:t>-Всплесков солнечной активности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71813" y="1928813"/>
            <a:ext cx="4786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/>
              <a:t>-Падения астероидов и крупных вулканических       извержений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429125" y="2357438"/>
            <a:ext cx="4429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/>
              <a:t>-Переполюсовки земного магнитного поля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429375" y="2714625"/>
            <a:ext cx="3500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/>
              <a:t>-Дрейфа континентов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14313" y="3929063"/>
            <a:ext cx="6286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/>
              <a:t>-Изменения орбитальных параметров Земли каждые 100,400 тыс. лет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14313" y="4214813"/>
            <a:ext cx="5929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/>
              <a:t>-Изменения наклона оси вращения Земли каждые 41 тыс. лет-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42875" y="4500563"/>
            <a:ext cx="657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/>
              <a:t>-Изменения интенсивности космических лучей при движении Солнечной системы по Галактике ( флуктуация )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643563" y="6357938"/>
            <a:ext cx="3500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-Деятельности человека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120" name="Group 352"/>
          <p:cNvGraphicFramePr>
            <a:graphicFrameLocks noGrp="1"/>
          </p:cNvGraphicFramePr>
          <p:nvPr>
            <p:ph/>
          </p:nvPr>
        </p:nvGraphicFramePr>
        <p:xfrm>
          <a:off x="1116013" y="1773238"/>
          <a:ext cx="7786687" cy="3314701"/>
        </p:xfrm>
        <a:graphic>
          <a:graphicData uri="http://schemas.openxmlformats.org/drawingml/2006/table">
            <a:tbl>
              <a:tblPr/>
              <a:tblGrid>
                <a:gridCol w="1427162"/>
                <a:gridCol w="1047750"/>
                <a:gridCol w="771525"/>
                <a:gridCol w="4540250"/>
              </a:tblGrid>
              <a:tr h="79216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парниковые газы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Формула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жание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поступления в атмосферу Земли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Диоксид углерода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</a:t>
                      </a:r>
                      <a:r>
                        <a:rPr kumimoji="0" lang="ru-RU" altLang="ru-RU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вулканическая деятельность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дыхание растений и животных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разложение органического опада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увеличение объемов сжигания углеводородного   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топлива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300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Метан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(болотный газ)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en-US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US" altLang="ru-RU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,9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горение леса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выращивание риса и животных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осушение болот, мелиорация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нефтепереработка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Закись азота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kumimoji="0" lang="en-US" altLang="ru-RU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с/х производство: азотные удобрения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сгорание органики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121" name="Text Box 353"/>
          <p:cNvSpPr txBox="1">
            <a:spLocks noChangeArrowheads="1"/>
          </p:cNvSpPr>
          <p:nvPr/>
        </p:nvSpPr>
        <p:spPr bwMode="auto">
          <a:xfrm>
            <a:off x="539750" y="188913"/>
            <a:ext cx="2449513" cy="91916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Основные газы,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altLang="ru-RU"/>
              <a:t>удерживающие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altLang="ru-RU"/>
              <a:t>тепловое излучение</a:t>
            </a:r>
          </a:p>
        </p:txBody>
      </p:sp>
      <p:sp>
        <p:nvSpPr>
          <p:cNvPr id="33124" name="Line 356"/>
          <p:cNvSpPr>
            <a:spLocks noChangeShapeType="1"/>
          </p:cNvSpPr>
          <p:nvPr/>
        </p:nvSpPr>
        <p:spPr bwMode="auto">
          <a:xfrm>
            <a:off x="539750" y="188913"/>
            <a:ext cx="0" cy="46085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126" name="Line 358"/>
          <p:cNvSpPr>
            <a:spLocks noChangeShapeType="1"/>
          </p:cNvSpPr>
          <p:nvPr/>
        </p:nvSpPr>
        <p:spPr bwMode="auto">
          <a:xfrm>
            <a:off x="539750" y="4797425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127" name="Line 359"/>
          <p:cNvSpPr>
            <a:spLocks noChangeShapeType="1"/>
          </p:cNvSpPr>
          <p:nvPr/>
        </p:nvSpPr>
        <p:spPr bwMode="auto">
          <a:xfrm>
            <a:off x="539750" y="4005263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128" name="Line 360"/>
          <p:cNvSpPr>
            <a:spLocks noChangeShapeType="1"/>
          </p:cNvSpPr>
          <p:nvPr/>
        </p:nvSpPr>
        <p:spPr bwMode="auto">
          <a:xfrm>
            <a:off x="539750" y="3068638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129" name="Text Box 361"/>
          <p:cNvSpPr txBox="1">
            <a:spLocks noChangeArrowheads="1"/>
          </p:cNvSpPr>
          <p:nvPr/>
        </p:nvSpPr>
        <p:spPr bwMode="auto">
          <a:xfrm>
            <a:off x="755650" y="5445125"/>
            <a:ext cx="7777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Из-за деятельности человека их содержание в атмосфере увеличивается.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Копия сканирование00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" b="46407"/>
          <a:stretch>
            <a:fillRect/>
          </a:stretch>
        </p:blipFill>
        <p:spPr bwMode="auto">
          <a:xfrm>
            <a:off x="1258888" y="4724400"/>
            <a:ext cx="3455987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сканирование00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20" b="48212"/>
          <a:stretch>
            <a:fillRect/>
          </a:stretch>
        </p:blipFill>
        <p:spPr bwMode="auto">
          <a:xfrm>
            <a:off x="4643438" y="4724400"/>
            <a:ext cx="3633787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8" name="Freeform 12"/>
          <p:cNvSpPr>
            <a:spLocks/>
          </p:cNvSpPr>
          <p:nvPr/>
        </p:nvSpPr>
        <p:spPr bwMode="auto">
          <a:xfrm>
            <a:off x="2771775" y="3573463"/>
            <a:ext cx="539750" cy="1181100"/>
          </a:xfrm>
          <a:custGeom>
            <a:avLst/>
            <a:gdLst>
              <a:gd name="T0" fmla="*/ 0 w 340"/>
              <a:gd name="T1" fmla="*/ 744 h 744"/>
              <a:gd name="T2" fmla="*/ 42 w 340"/>
              <a:gd name="T3" fmla="*/ 522 h 744"/>
              <a:gd name="T4" fmla="*/ 60 w 340"/>
              <a:gd name="T5" fmla="*/ 420 h 744"/>
              <a:gd name="T6" fmla="*/ 78 w 340"/>
              <a:gd name="T7" fmla="*/ 318 h 744"/>
              <a:gd name="T8" fmla="*/ 102 w 340"/>
              <a:gd name="T9" fmla="*/ 372 h 744"/>
              <a:gd name="T10" fmla="*/ 132 w 340"/>
              <a:gd name="T11" fmla="*/ 426 h 744"/>
              <a:gd name="T12" fmla="*/ 150 w 340"/>
              <a:gd name="T13" fmla="*/ 372 h 744"/>
              <a:gd name="T14" fmla="*/ 156 w 340"/>
              <a:gd name="T15" fmla="*/ 354 h 744"/>
              <a:gd name="T16" fmla="*/ 180 w 340"/>
              <a:gd name="T17" fmla="*/ 156 h 744"/>
              <a:gd name="T18" fmla="*/ 186 w 340"/>
              <a:gd name="T19" fmla="*/ 6 h 744"/>
              <a:gd name="T20" fmla="*/ 192 w 340"/>
              <a:gd name="T21" fmla="*/ 24 h 744"/>
              <a:gd name="T22" fmla="*/ 198 w 340"/>
              <a:gd name="T23" fmla="*/ 234 h 744"/>
              <a:gd name="T24" fmla="*/ 216 w 340"/>
              <a:gd name="T25" fmla="*/ 312 h 744"/>
              <a:gd name="T26" fmla="*/ 240 w 340"/>
              <a:gd name="T27" fmla="*/ 282 h 744"/>
              <a:gd name="T28" fmla="*/ 258 w 340"/>
              <a:gd name="T29" fmla="*/ 264 h 744"/>
              <a:gd name="T30" fmla="*/ 300 w 340"/>
              <a:gd name="T31" fmla="*/ 168 h 744"/>
              <a:gd name="T32" fmla="*/ 324 w 340"/>
              <a:gd name="T33" fmla="*/ 534 h 744"/>
              <a:gd name="T34" fmla="*/ 324 w 340"/>
              <a:gd name="T35" fmla="*/ 570 h 744"/>
              <a:gd name="T36" fmla="*/ 336 w 340"/>
              <a:gd name="T37" fmla="*/ 732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0" h="744">
                <a:moveTo>
                  <a:pt x="0" y="744"/>
                </a:moveTo>
                <a:cubicBezTo>
                  <a:pt x="24" y="672"/>
                  <a:pt x="18" y="595"/>
                  <a:pt x="42" y="522"/>
                </a:cubicBezTo>
                <a:cubicBezTo>
                  <a:pt x="46" y="483"/>
                  <a:pt x="48" y="455"/>
                  <a:pt x="60" y="420"/>
                </a:cubicBezTo>
                <a:cubicBezTo>
                  <a:pt x="64" y="385"/>
                  <a:pt x="71" y="353"/>
                  <a:pt x="78" y="318"/>
                </a:cubicBezTo>
                <a:cubicBezTo>
                  <a:pt x="92" y="361"/>
                  <a:pt x="83" y="343"/>
                  <a:pt x="102" y="372"/>
                </a:cubicBezTo>
                <a:cubicBezTo>
                  <a:pt x="109" y="400"/>
                  <a:pt x="108" y="410"/>
                  <a:pt x="132" y="426"/>
                </a:cubicBezTo>
                <a:cubicBezTo>
                  <a:pt x="138" y="408"/>
                  <a:pt x="144" y="390"/>
                  <a:pt x="150" y="372"/>
                </a:cubicBezTo>
                <a:cubicBezTo>
                  <a:pt x="152" y="366"/>
                  <a:pt x="156" y="354"/>
                  <a:pt x="156" y="354"/>
                </a:cubicBezTo>
                <a:cubicBezTo>
                  <a:pt x="161" y="286"/>
                  <a:pt x="170" y="223"/>
                  <a:pt x="180" y="156"/>
                </a:cubicBezTo>
                <a:cubicBezTo>
                  <a:pt x="182" y="106"/>
                  <a:pt x="181" y="56"/>
                  <a:pt x="186" y="6"/>
                </a:cubicBezTo>
                <a:cubicBezTo>
                  <a:pt x="187" y="0"/>
                  <a:pt x="192" y="18"/>
                  <a:pt x="192" y="24"/>
                </a:cubicBezTo>
                <a:cubicBezTo>
                  <a:pt x="196" y="94"/>
                  <a:pt x="195" y="164"/>
                  <a:pt x="198" y="234"/>
                </a:cubicBezTo>
                <a:cubicBezTo>
                  <a:pt x="199" y="261"/>
                  <a:pt x="216" y="312"/>
                  <a:pt x="216" y="312"/>
                </a:cubicBezTo>
                <a:cubicBezTo>
                  <a:pt x="256" y="285"/>
                  <a:pt x="217" y="317"/>
                  <a:pt x="240" y="282"/>
                </a:cubicBezTo>
                <a:cubicBezTo>
                  <a:pt x="245" y="275"/>
                  <a:pt x="253" y="271"/>
                  <a:pt x="258" y="264"/>
                </a:cubicBezTo>
                <a:cubicBezTo>
                  <a:pt x="279" y="238"/>
                  <a:pt x="292" y="200"/>
                  <a:pt x="300" y="168"/>
                </a:cubicBezTo>
                <a:cubicBezTo>
                  <a:pt x="340" y="288"/>
                  <a:pt x="233" y="670"/>
                  <a:pt x="324" y="534"/>
                </a:cubicBezTo>
                <a:cubicBezTo>
                  <a:pt x="340" y="582"/>
                  <a:pt x="324" y="522"/>
                  <a:pt x="324" y="570"/>
                </a:cubicBezTo>
                <a:cubicBezTo>
                  <a:pt x="324" y="635"/>
                  <a:pt x="336" y="676"/>
                  <a:pt x="336" y="732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3" name="Freeform 17"/>
          <p:cNvSpPr>
            <a:spLocks/>
          </p:cNvSpPr>
          <p:nvPr/>
        </p:nvSpPr>
        <p:spPr bwMode="auto">
          <a:xfrm>
            <a:off x="4500563" y="3933825"/>
            <a:ext cx="161925" cy="800100"/>
          </a:xfrm>
          <a:custGeom>
            <a:avLst/>
            <a:gdLst>
              <a:gd name="T0" fmla="*/ 0 w 102"/>
              <a:gd name="T1" fmla="*/ 498 h 504"/>
              <a:gd name="T2" fmla="*/ 36 w 102"/>
              <a:gd name="T3" fmla="*/ 330 h 504"/>
              <a:gd name="T4" fmla="*/ 42 w 102"/>
              <a:gd name="T5" fmla="*/ 162 h 504"/>
              <a:gd name="T6" fmla="*/ 48 w 102"/>
              <a:gd name="T7" fmla="*/ 18 h 504"/>
              <a:gd name="T8" fmla="*/ 54 w 102"/>
              <a:gd name="T9" fmla="*/ 0 h 504"/>
              <a:gd name="T10" fmla="*/ 60 w 102"/>
              <a:gd name="T11" fmla="*/ 18 h 504"/>
              <a:gd name="T12" fmla="*/ 84 w 102"/>
              <a:gd name="T13" fmla="*/ 150 h 504"/>
              <a:gd name="T14" fmla="*/ 72 w 102"/>
              <a:gd name="T15" fmla="*/ 330 h 504"/>
              <a:gd name="T16" fmla="*/ 102 w 102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2" h="504">
                <a:moveTo>
                  <a:pt x="0" y="498"/>
                </a:moveTo>
                <a:cubicBezTo>
                  <a:pt x="33" y="448"/>
                  <a:pt x="17" y="386"/>
                  <a:pt x="36" y="330"/>
                </a:cubicBezTo>
                <a:cubicBezTo>
                  <a:pt x="44" y="265"/>
                  <a:pt x="47" y="233"/>
                  <a:pt x="42" y="162"/>
                </a:cubicBezTo>
                <a:cubicBezTo>
                  <a:pt x="44" y="114"/>
                  <a:pt x="44" y="66"/>
                  <a:pt x="48" y="18"/>
                </a:cubicBezTo>
                <a:cubicBezTo>
                  <a:pt x="48" y="12"/>
                  <a:pt x="48" y="0"/>
                  <a:pt x="54" y="0"/>
                </a:cubicBezTo>
                <a:cubicBezTo>
                  <a:pt x="60" y="0"/>
                  <a:pt x="58" y="12"/>
                  <a:pt x="60" y="18"/>
                </a:cubicBezTo>
                <a:cubicBezTo>
                  <a:pt x="66" y="62"/>
                  <a:pt x="70" y="107"/>
                  <a:pt x="84" y="150"/>
                </a:cubicBezTo>
                <a:cubicBezTo>
                  <a:pt x="81" y="210"/>
                  <a:pt x="72" y="270"/>
                  <a:pt x="72" y="330"/>
                </a:cubicBezTo>
                <a:cubicBezTo>
                  <a:pt x="72" y="388"/>
                  <a:pt x="102" y="447"/>
                  <a:pt x="102" y="504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4" name="Freeform 18"/>
          <p:cNvSpPr>
            <a:spLocks/>
          </p:cNvSpPr>
          <p:nvPr/>
        </p:nvSpPr>
        <p:spPr bwMode="auto">
          <a:xfrm>
            <a:off x="5940425" y="3716338"/>
            <a:ext cx="457200" cy="1008062"/>
          </a:xfrm>
          <a:custGeom>
            <a:avLst/>
            <a:gdLst>
              <a:gd name="T0" fmla="*/ 0 w 288"/>
              <a:gd name="T1" fmla="*/ 600 h 612"/>
              <a:gd name="T2" fmla="*/ 30 w 288"/>
              <a:gd name="T3" fmla="*/ 468 h 612"/>
              <a:gd name="T4" fmla="*/ 48 w 288"/>
              <a:gd name="T5" fmla="*/ 378 h 612"/>
              <a:gd name="T6" fmla="*/ 108 w 288"/>
              <a:gd name="T7" fmla="*/ 78 h 612"/>
              <a:gd name="T8" fmla="*/ 126 w 288"/>
              <a:gd name="T9" fmla="*/ 18 h 612"/>
              <a:gd name="T10" fmla="*/ 132 w 288"/>
              <a:gd name="T11" fmla="*/ 0 h 612"/>
              <a:gd name="T12" fmla="*/ 126 w 288"/>
              <a:gd name="T13" fmla="*/ 18 h 612"/>
              <a:gd name="T14" fmla="*/ 114 w 288"/>
              <a:gd name="T15" fmla="*/ 66 h 612"/>
              <a:gd name="T16" fmla="*/ 120 w 288"/>
              <a:gd name="T17" fmla="*/ 246 h 612"/>
              <a:gd name="T18" fmla="*/ 132 w 288"/>
              <a:gd name="T19" fmla="*/ 210 h 612"/>
              <a:gd name="T20" fmla="*/ 144 w 288"/>
              <a:gd name="T21" fmla="*/ 192 h 612"/>
              <a:gd name="T22" fmla="*/ 150 w 288"/>
              <a:gd name="T23" fmla="*/ 174 h 612"/>
              <a:gd name="T24" fmla="*/ 174 w 288"/>
              <a:gd name="T25" fmla="*/ 84 h 612"/>
              <a:gd name="T26" fmla="*/ 180 w 288"/>
              <a:gd name="T27" fmla="*/ 84 h 612"/>
              <a:gd name="T28" fmla="*/ 186 w 288"/>
              <a:gd name="T29" fmla="*/ 366 h 612"/>
              <a:gd name="T30" fmla="*/ 210 w 288"/>
              <a:gd name="T31" fmla="*/ 330 h 612"/>
              <a:gd name="T32" fmla="*/ 246 w 288"/>
              <a:gd name="T33" fmla="*/ 258 h 612"/>
              <a:gd name="T34" fmla="*/ 252 w 288"/>
              <a:gd name="T35" fmla="*/ 240 h 612"/>
              <a:gd name="T36" fmla="*/ 258 w 288"/>
              <a:gd name="T37" fmla="*/ 384 h 612"/>
              <a:gd name="T38" fmla="*/ 270 w 288"/>
              <a:gd name="T39" fmla="*/ 402 h 612"/>
              <a:gd name="T40" fmla="*/ 276 w 288"/>
              <a:gd name="T41" fmla="*/ 564 h 612"/>
              <a:gd name="T42" fmla="*/ 288 w 288"/>
              <a:gd name="T43" fmla="*/ 612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612">
                <a:moveTo>
                  <a:pt x="0" y="600"/>
                </a:moveTo>
                <a:cubicBezTo>
                  <a:pt x="11" y="556"/>
                  <a:pt x="16" y="511"/>
                  <a:pt x="30" y="468"/>
                </a:cubicBezTo>
                <a:cubicBezTo>
                  <a:pt x="34" y="434"/>
                  <a:pt x="40" y="410"/>
                  <a:pt x="48" y="378"/>
                </a:cubicBezTo>
                <a:cubicBezTo>
                  <a:pt x="53" y="283"/>
                  <a:pt x="52" y="162"/>
                  <a:pt x="108" y="78"/>
                </a:cubicBezTo>
                <a:cubicBezTo>
                  <a:pt x="117" y="42"/>
                  <a:pt x="111" y="62"/>
                  <a:pt x="126" y="18"/>
                </a:cubicBezTo>
                <a:cubicBezTo>
                  <a:pt x="128" y="12"/>
                  <a:pt x="132" y="0"/>
                  <a:pt x="132" y="0"/>
                </a:cubicBezTo>
                <a:cubicBezTo>
                  <a:pt x="132" y="0"/>
                  <a:pt x="128" y="12"/>
                  <a:pt x="126" y="18"/>
                </a:cubicBezTo>
                <a:cubicBezTo>
                  <a:pt x="117" y="46"/>
                  <a:pt x="121" y="30"/>
                  <a:pt x="114" y="66"/>
                </a:cubicBezTo>
                <a:cubicBezTo>
                  <a:pt x="116" y="126"/>
                  <a:pt x="113" y="186"/>
                  <a:pt x="120" y="246"/>
                </a:cubicBezTo>
                <a:cubicBezTo>
                  <a:pt x="122" y="259"/>
                  <a:pt x="128" y="222"/>
                  <a:pt x="132" y="210"/>
                </a:cubicBezTo>
                <a:cubicBezTo>
                  <a:pt x="134" y="203"/>
                  <a:pt x="141" y="198"/>
                  <a:pt x="144" y="192"/>
                </a:cubicBezTo>
                <a:cubicBezTo>
                  <a:pt x="147" y="186"/>
                  <a:pt x="148" y="180"/>
                  <a:pt x="150" y="174"/>
                </a:cubicBezTo>
                <a:cubicBezTo>
                  <a:pt x="158" y="144"/>
                  <a:pt x="165" y="114"/>
                  <a:pt x="174" y="84"/>
                </a:cubicBezTo>
                <a:cubicBezTo>
                  <a:pt x="192" y="25"/>
                  <a:pt x="186" y="47"/>
                  <a:pt x="180" y="84"/>
                </a:cubicBezTo>
                <a:cubicBezTo>
                  <a:pt x="182" y="178"/>
                  <a:pt x="175" y="273"/>
                  <a:pt x="186" y="366"/>
                </a:cubicBezTo>
                <a:cubicBezTo>
                  <a:pt x="188" y="380"/>
                  <a:pt x="202" y="342"/>
                  <a:pt x="210" y="330"/>
                </a:cubicBezTo>
                <a:cubicBezTo>
                  <a:pt x="228" y="303"/>
                  <a:pt x="235" y="290"/>
                  <a:pt x="246" y="258"/>
                </a:cubicBezTo>
                <a:cubicBezTo>
                  <a:pt x="248" y="252"/>
                  <a:pt x="252" y="240"/>
                  <a:pt x="252" y="240"/>
                </a:cubicBezTo>
                <a:cubicBezTo>
                  <a:pt x="254" y="288"/>
                  <a:pt x="253" y="336"/>
                  <a:pt x="258" y="384"/>
                </a:cubicBezTo>
                <a:cubicBezTo>
                  <a:pt x="259" y="391"/>
                  <a:pt x="269" y="395"/>
                  <a:pt x="270" y="402"/>
                </a:cubicBezTo>
                <a:cubicBezTo>
                  <a:pt x="275" y="456"/>
                  <a:pt x="272" y="510"/>
                  <a:pt x="276" y="564"/>
                </a:cubicBezTo>
                <a:cubicBezTo>
                  <a:pt x="277" y="580"/>
                  <a:pt x="288" y="612"/>
                  <a:pt x="288" y="612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6" name="Freeform 20"/>
          <p:cNvSpPr>
            <a:spLocks/>
          </p:cNvSpPr>
          <p:nvPr/>
        </p:nvSpPr>
        <p:spPr bwMode="auto">
          <a:xfrm>
            <a:off x="4140200" y="3933825"/>
            <a:ext cx="217488" cy="819150"/>
          </a:xfrm>
          <a:custGeom>
            <a:avLst/>
            <a:gdLst>
              <a:gd name="T0" fmla="*/ 17 w 137"/>
              <a:gd name="T1" fmla="*/ 504 h 516"/>
              <a:gd name="T2" fmla="*/ 41 w 137"/>
              <a:gd name="T3" fmla="*/ 246 h 516"/>
              <a:gd name="T4" fmla="*/ 71 w 137"/>
              <a:gd name="T5" fmla="*/ 0 h 516"/>
              <a:gd name="T6" fmla="*/ 77 w 137"/>
              <a:gd name="T7" fmla="*/ 228 h 516"/>
              <a:gd name="T8" fmla="*/ 101 w 137"/>
              <a:gd name="T9" fmla="*/ 156 h 516"/>
              <a:gd name="T10" fmla="*/ 137 w 137"/>
              <a:gd name="T11" fmla="*/ 312 h 516"/>
              <a:gd name="T12" fmla="*/ 131 w 137"/>
              <a:gd name="T13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7" h="516">
                <a:moveTo>
                  <a:pt x="17" y="504"/>
                </a:moveTo>
                <a:cubicBezTo>
                  <a:pt x="0" y="421"/>
                  <a:pt x="27" y="329"/>
                  <a:pt x="41" y="246"/>
                </a:cubicBezTo>
                <a:cubicBezTo>
                  <a:pt x="44" y="159"/>
                  <a:pt x="23" y="73"/>
                  <a:pt x="71" y="0"/>
                </a:cubicBezTo>
                <a:cubicBezTo>
                  <a:pt x="73" y="76"/>
                  <a:pt x="70" y="152"/>
                  <a:pt x="77" y="228"/>
                </a:cubicBezTo>
                <a:cubicBezTo>
                  <a:pt x="79" y="253"/>
                  <a:pt x="101" y="156"/>
                  <a:pt x="101" y="156"/>
                </a:cubicBezTo>
                <a:cubicBezTo>
                  <a:pt x="118" y="206"/>
                  <a:pt x="96" y="298"/>
                  <a:pt x="137" y="312"/>
                </a:cubicBezTo>
                <a:cubicBezTo>
                  <a:pt x="131" y="496"/>
                  <a:pt x="131" y="428"/>
                  <a:pt x="131" y="516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9" name="Freeform 23"/>
          <p:cNvSpPr>
            <a:spLocks/>
          </p:cNvSpPr>
          <p:nvPr/>
        </p:nvSpPr>
        <p:spPr bwMode="auto">
          <a:xfrm>
            <a:off x="8243888" y="1844675"/>
            <a:ext cx="561975" cy="2895600"/>
          </a:xfrm>
          <a:custGeom>
            <a:avLst/>
            <a:gdLst>
              <a:gd name="T0" fmla="*/ 0 w 354"/>
              <a:gd name="T1" fmla="*/ 1824 h 1824"/>
              <a:gd name="T2" fmla="*/ 30 w 354"/>
              <a:gd name="T3" fmla="*/ 1662 h 1824"/>
              <a:gd name="T4" fmla="*/ 48 w 354"/>
              <a:gd name="T5" fmla="*/ 1584 h 1824"/>
              <a:gd name="T6" fmla="*/ 60 w 354"/>
              <a:gd name="T7" fmla="*/ 1482 h 1824"/>
              <a:gd name="T8" fmla="*/ 72 w 354"/>
              <a:gd name="T9" fmla="*/ 1446 h 1824"/>
              <a:gd name="T10" fmla="*/ 120 w 354"/>
              <a:gd name="T11" fmla="*/ 1452 h 1824"/>
              <a:gd name="T12" fmla="*/ 150 w 354"/>
              <a:gd name="T13" fmla="*/ 1380 h 1824"/>
              <a:gd name="T14" fmla="*/ 162 w 354"/>
              <a:gd name="T15" fmla="*/ 1344 h 1824"/>
              <a:gd name="T16" fmla="*/ 216 w 354"/>
              <a:gd name="T17" fmla="*/ 1224 h 1824"/>
              <a:gd name="T18" fmla="*/ 234 w 354"/>
              <a:gd name="T19" fmla="*/ 1170 h 1824"/>
              <a:gd name="T20" fmla="*/ 270 w 354"/>
              <a:gd name="T21" fmla="*/ 1044 h 1824"/>
              <a:gd name="T22" fmla="*/ 300 w 354"/>
              <a:gd name="T23" fmla="*/ 642 h 1824"/>
              <a:gd name="T24" fmla="*/ 282 w 354"/>
              <a:gd name="T25" fmla="*/ 414 h 1824"/>
              <a:gd name="T26" fmla="*/ 318 w 354"/>
              <a:gd name="T27" fmla="*/ 114 h 1824"/>
              <a:gd name="T28" fmla="*/ 354 w 354"/>
              <a:gd name="T29" fmla="*/ 0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4" h="1824">
                <a:moveTo>
                  <a:pt x="0" y="1824"/>
                </a:moveTo>
                <a:cubicBezTo>
                  <a:pt x="5" y="1764"/>
                  <a:pt x="19" y="1719"/>
                  <a:pt x="30" y="1662"/>
                </a:cubicBezTo>
                <a:cubicBezTo>
                  <a:pt x="35" y="1636"/>
                  <a:pt x="48" y="1584"/>
                  <a:pt x="48" y="1584"/>
                </a:cubicBezTo>
                <a:cubicBezTo>
                  <a:pt x="51" y="1550"/>
                  <a:pt x="51" y="1515"/>
                  <a:pt x="60" y="1482"/>
                </a:cubicBezTo>
                <a:cubicBezTo>
                  <a:pt x="63" y="1470"/>
                  <a:pt x="72" y="1446"/>
                  <a:pt x="72" y="1446"/>
                </a:cubicBezTo>
                <a:cubicBezTo>
                  <a:pt x="111" y="1459"/>
                  <a:pt x="86" y="1486"/>
                  <a:pt x="120" y="1452"/>
                </a:cubicBezTo>
                <a:cubicBezTo>
                  <a:pt x="129" y="1426"/>
                  <a:pt x="141" y="1406"/>
                  <a:pt x="150" y="1380"/>
                </a:cubicBezTo>
                <a:cubicBezTo>
                  <a:pt x="154" y="1368"/>
                  <a:pt x="162" y="1344"/>
                  <a:pt x="162" y="1344"/>
                </a:cubicBezTo>
                <a:cubicBezTo>
                  <a:pt x="171" y="1273"/>
                  <a:pt x="178" y="1281"/>
                  <a:pt x="216" y="1224"/>
                </a:cubicBezTo>
                <a:cubicBezTo>
                  <a:pt x="227" y="1208"/>
                  <a:pt x="228" y="1188"/>
                  <a:pt x="234" y="1170"/>
                </a:cubicBezTo>
                <a:cubicBezTo>
                  <a:pt x="248" y="1128"/>
                  <a:pt x="263" y="1088"/>
                  <a:pt x="270" y="1044"/>
                </a:cubicBezTo>
                <a:cubicBezTo>
                  <a:pt x="274" y="897"/>
                  <a:pt x="280" y="781"/>
                  <a:pt x="300" y="642"/>
                </a:cubicBezTo>
                <a:cubicBezTo>
                  <a:pt x="296" y="547"/>
                  <a:pt x="296" y="496"/>
                  <a:pt x="282" y="414"/>
                </a:cubicBezTo>
                <a:cubicBezTo>
                  <a:pt x="286" y="324"/>
                  <a:pt x="288" y="204"/>
                  <a:pt x="318" y="114"/>
                </a:cubicBezTo>
                <a:cubicBezTo>
                  <a:pt x="335" y="62"/>
                  <a:pt x="354" y="63"/>
                  <a:pt x="35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323850" y="3141663"/>
            <a:ext cx="7921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СО</a:t>
            </a:r>
            <a:r>
              <a:rPr lang="ru-RU" altLang="ru-RU" sz="800"/>
              <a:t>2 в миллионных долях</a:t>
            </a:r>
            <a:endParaRPr lang="ru-RU" altLang="ru-RU" sz="1200"/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250825" y="4941888"/>
            <a:ext cx="8636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"/>
              <a:t>Температура</a:t>
            </a:r>
          </a:p>
          <a:p>
            <a:pPr>
              <a:spcBef>
                <a:spcPct val="50000"/>
              </a:spcBef>
            </a:pPr>
            <a:r>
              <a:rPr lang="ru-RU" altLang="ru-RU" sz="800"/>
              <a:t>Градусы Цельсия</a:t>
            </a: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323850" y="5734050"/>
            <a:ext cx="79216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"/>
              <a:t>Уровень моря (метры)</a:t>
            </a:r>
          </a:p>
        </p:txBody>
      </p:sp>
      <p:sp>
        <p:nvSpPr>
          <p:cNvPr id="9251" name="Freeform 35"/>
          <p:cNvSpPr>
            <a:spLocks/>
          </p:cNvSpPr>
          <p:nvPr/>
        </p:nvSpPr>
        <p:spPr bwMode="auto">
          <a:xfrm>
            <a:off x="6877050" y="4508500"/>
            <a:ext cx="38100" cy="228600"/>
          </a:xfrm>
          <a:custGeom>
            <a:avLst/>
            <a:gdLst>
              <a:gd name="T0" fmla="*/ 0 w 24"/>
              <a:gd name="T1" fmla="*/ 108 h 144"/>
              <a:gd name="T2" fmla="*/ 6 w 24"/>
              <a:gd name="T3" fmla="*/ 24 h 144"/>
              <a:gd name="T4" fmla="*/ 12 w 24"/>
              <a:gd name="T5" fmla="*/ 6 h 144"/>
              <a:gd name="T6" fmla="*/ 24 w 24"/>
              <a:gd name="T7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44">
                <a:moveTo>
                  <a:pt x="0" y="108"/>
                </a:moveTo>
                <a:cubicBezTo>
                  <a:pt x="2" y="80"/>
                  <a:pt x="3" y="52"/>
                  <a:pt x="6" y="24"/>
                </a:cubicBezTo>
                <a:cubicBezTo>
                  <a:pt x="7" y="18"/>
                  <a:pt x="11" y="0"/>
                  <a:pt x="12" y="6"/>
                </a:cubicBezTo>
                <a:cubicBezTo>
                  <a:pt x="17" y="38"/>
                  <a:pt x="24" y="104"/>
                  <a:pt x="24" y="144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2" name="Freeform 36"/>
          <p:cNvSpPr>
            <a:spLocks/>
          </p:cNvSpPr>
          <p:nvPr/>
        </p:nvSpPr>
        <p:spPr bwMode="auto">
          <a:xfrm>
            <a:off x="4643438" y="4508500"/>
            <a:ext cx="100012" cy="228600"/>
          </a:xfrm>
          <a:custGeom>
            <a:avLst/>
            <a:gdLst>
              <a:gd name="T0" fmla="*/ 0 w 63"/>
              <a:gd name="T1" fmla="*/ 144 h 144"/>
              <a:gd name="T2" fmla="*/ 18 w 63"/>
              <a:gd name="T3" fmla="*/ 0 h 144"/>
              <a:gd name="T4" fmla="*/ 0 w 63"/>
              <a:gd name="T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" h="144">
                <a:moveTo>
                  <a:pt x="0" y="144"/>
                </a:moveTo>
                <a:cubicBezTo>
                  <a:pt x="10" y="92"/>
                  <a:pt x="14" y="57"/>
                  <a:pt x="18" y="0"/>
                </a:cubicBezTo>
                <a:cubicBezTo>
                  <a:pt x="24" y="141"/>
                  <a:pt x="63" y="112"/>
                  <a:pt x="0" y="144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6877050" y="3500438"/>
            <a:ext cx="1584325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"/>
              <a:t>280 миллионных долей</a:t>
            </a:r>
          </a:p>
          <a:p>
            <a:pPr>
              <a:spcBef>
                <a:spcPct val="50000"/>
              </a:spcBef>
            </a:pPr>
            <a:r>
              <a:rPr lang="ru-RU" altLang="ru-RU" sz="800"/>
              <a:t>Доиндустриальная эпоха</a:t>
            </a:r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>
            <a:off x="8316913" y="3789363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5" name="Line 39"/>
          <p:cNvSpPr>
            <a:spLocks noChangeShapeType="1"/>
          </p:cNvSpPr>
          <p:nvPr/>
        </p:nvSpPr>
        <p:spPr bwMode="auto">
          <a:xfrm>
            <a:off x="8388350" y="32131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6" name="Text Box 40"/>
          <p:cNvSpPr txBox="1">
            <a:spLocks noChangeArrowheads="1"/>
          </p:cNvSpPr>
          <p:nvPr/>
        </p:nvSpPr>
        <p:spPr bwMode="auto">
          <a:xfrm>
            <a:off x="7380288" y="2997200"/>
            <a:ext cx="1079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"/>
              <a:t>300 миллионных долей</a:t>
            </a:r>
          </a:p>
        </p:txBody>
      </p:sp>
      <p:sp>
        <p:nvSpPr>
          <p:cNvPr id="9257" name="Line 41"/>
          <p:cNvSpPr>
            <a:spLocks noChangeShapeType="1"/>
          </p:cNvSpPr>
          <p:nvPr/>
        </p:nvSpPr>
        <p:spPr bwMode="auto">
          <a:xfrm>
            <a:off x="8388350" y="24209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8" name="Text Box 42"/>
          <p:cNvSpPr txBox="1">
            <a:spLocks noChangeArrowheads="1"/>
          </p:cNvSpPr>
          <p:nvPr/>
        </p:nvSpPr>
        <p:spPr bwMode="auto">
          <a:xfrm>
            <a:off x="7164388" y="2205038"/>
            <a:ext cx="1439862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"/>
              <a:t>380 миллионных долей</a:t>
            </a:r>
          </a:p>
          <a:p>
            <a:pPr>
              <a:spcBef>
                <a:spcPct val="50000"/>
              </a:spcBef>
            </a:pPr>
            <a:r>
              <a:rPr lang="ru-RU" altLang="ru-RU" sz="1000" b="1">
                <a:solidFill>
                  <a:schemeClr val="hlink"/>
                </a:solidFill>
              </a:rPr>
              <a:t>Концентрация </a:t>
            </a:r>
          </a:p>
          <a:p>
            <a:pPr>
              <a:spcBef>
                <a:spcPct val="50000"/>
              </a:spcBef>
            </a:pPr>
            <a:r>
              <a:rPr lang="ru-RU" altLang="ru-RU" sz="1000" b="1">
                <a:solidFill>
                  <a:schemeClr val="hlink"/>
                </a:solidFill>
              </a:rPr>
              <a:t>        сегодня</a:t>
            </a:r>
          </a:p>
        </p:txBody>
      </p:sp>
      <p:sp>
        <p:nvSpPr>
          <p:cNvPr id="9261" name="Freeform 45"/>
          <p:cNvSpPr>
            <a:spLocks/>
          </p:cNvSpPr>
          <p:nvPr/>
        </p:nvSpPr>
        <p:spPr bwMode="auto">
          <a:xfrm>
            <a:off x="8820150" y="-171450"/>
            <a:ext cx="161925" cy="1924050"/>
          </a:xfrm>
          <a:custGeom>
            <a:avLst/>
            <a:gdLst>
              <a:gd name="T0" fmla="*/ 0 w 102"/>
              <a:gd name="T1" fmla="*/ 1212 h 1212"/>
              <a:gd name="T2" fmla="*/ 42 w 102"/>
              <a:gd name="T3" fmla="*/ 1008 h 1212"/>
              <a:gd name="T4" fmla="*/ 48 w 102"/>
              <a:gd name="T5" fmla="*/ 714 h 1212"/>
              <a:gd name="T6" fmla="*/ 78 w 102"/>
              <a:gd name="T7" fmla="*/ 546 h 1212"/>
              <a:gd name="T8" fmla="*/ 84 w 102"/>
              <a:gd name="T9" fmla="*/ 276 h 1212"/>
              <a:gd name="T10" fmla="*/ 102 w 102"/>
              <a:gd name="T11" fmla="*/ 132 h 1212"/>
              <a:gd name="T12" fmla="*/ 102 w 102"/>
              <a:gd name="T13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1212">
                <a:moveTo>
                  <a:pt x="0" y="1212"/>
                </a:moveTo>
                <a:cubicBezTo>
                  <a:pt x="8" y="1142"/>
                  <a:pt x="30" y="1077"/>
                  <a:pt x="42" y="1008"/>
                </a:cubicBezTo>
                <a:cubicBezTo>
                  <a:pt x="44" y="910"/>
                  <a:pt x="44" y="812"/>
                  <a:pt x="48" y="714"/>
                </a:cubicBezTo>
                <a:cubicBezTo>
                  <a:pt x="50" y="658"/>
                  <a:pt x="70" y="602"/>
                  <a:pt x="78" y="546"/>
                </a:cubicBezTo>
                <a:cubicBezTo>
                  <a:pt x="73" y="455"/>
                  <a:pt x="55" y="364"/>
                  <a:pt x="84" y="276"/>
                </a:cubicBezTo>
                <a:cubicBezTo>
                  <a:pt x="89" y="226"/>
                  <a:pt x="97" y="183"/>
                  <a:pt x="102" y="132"/>
                </a:cubicBezTo>
                <a:cubicBezTo>
                  <a:pt x="93" y="89"/>
                  <a:pt x="102" y="0"/>
                  <a:pt x="102" y="0"/>
                </a:cubicBezTo>
              </a:path>
            </a:pathLst>
          </a:custGeom>
          <a:noFill/>
          <a:ln w="28575" cmpd="sng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2" name="Line 46"/>
          <p:cNvSpPr>
            <a:spLocks noChangeShapeType="1"/>
          </p:cNvSpPr>
          <p:nvPr/>
        </p:nvSpPr>
        <p:spPr bwMode="auto">
          <a:xfrm>
            <a:off x="8604250" y="191611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3" name="Line 47"/>
          <p:cNvSpPr>
            <a:spLocks noChangeShapeType="1"/>
          </p:cNvSpPr>
          <p:nvPr/>
        </p:nvSpPr>
        <p:spPr bwMode="auto">
          <a:xfrm>
            <a:off x="8675688" y="1557338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4" name="Line 48"/>
          <p:cNvSpPr>
            <a:spLocks noChangeShapeType="1"/>
          </p:cNvSpPr>
          <p:nvPr/>
        </p:nvSpPr>
        <p:spPr bwMode="auto">
          <a:xfrm>
            <a:off x="8675688" y="1196975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6" name="Line 50"/>
          <p:cNvSpPr>
            <a:spLocks noChangeShapeType="1"/>
          </p:cNvSpPr>
          <p:nvPr/>
        </p:nvSpPr>
        <p:spPr bwMode="auto">
          <a:xfrm>
            <a:off x="8748713" y="692150"/>
            <a:ext cx="287337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7885113" y="476250"/>
            <a:ext cx="79057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">
                <a:solidFill>
                  <a:srgbClr val="FF0000"/>
                </a:solidFill>
              </a:rPr>
              <a:t>800 миллионных долей</a:t>
            </a:r>
          </a:p>
        </p:txBody>
      </p:sp>
      <p:sp>
        <p:nvSpPr>
          <p:cNvPr id="9269" name="AutoShape 53"/>
          <p:cNvSpPr>
            <a:spLocks noChangeArrowheads="1"/>
          </p:cNvSpPr>
          <p:nvPr/>
        </p:nvSpPr>
        <p:spPr bwMode="auto">
          <a:xfrm>
            <a:off x="8604250" y="404813"/>
            <a:ext cx="720725" cy="720725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8172450" y="1773238"/>
            <a:ext cx="8651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"/>
              <a:t>500</a:t>
            </a:r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8243888" y="1412875"/>
            <a:ext cx="4318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"/>
              <a:t>600</a:t>
            </a:r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8316913" y="1052513"/>
            <a:ext cx="57626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"/>
              <a:t>700</a:t>
            </a:r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1476375" y="6491288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1187450" y="6492875"/>
            <a:ext cx="108108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900" b="1"/>
              <a:t>400 000лет назад</a:t>
            </a:r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3708400" y="6538913"/>
            <a:ext cx="136842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00" b="1"/>
              <a:t>200 000 лет назад</a:t>
            </a:r>
          </a:p>
          <a:p>
            <a:pPr algn="ctr">
              <a:spcBef>
                <a:spcPct val="50000"/>
              </a:spcBef>
            </a:pPr>
            <a:endParaRPr lang="ru-RU" altLang="ru-RU" sz="900" b="1" u="sng"/>
          </a:p>
          <a:p>
            <a:pPr algn="ctr">
              <a:spcBef>
                <a:spcPct val="50000"/>
              </a:spcBef>
            </a:pPr>
            <a:endParaRPr lang="ru-RU" altLang="ru-RU" sz="900" b="1" u="sng"/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7812088" y="6524625"/>
            <a:ext cx="1728787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00" b="1"/>
              <a:t>наше время</a:t>
            </a:r>
          </a:p>
        </p:txBody>
      </p:sp>
      <p:sp>
        <p:nvSpPr>
          <p:cNvPr id="9278" name="Text Box 62"/>
          <p:cNvSpPr txBox="1">
            <a:spLocks noChangeArrowheads="1"/>
          </p:cNvSpPr>
          <p:nvPr/>
        </p:nvSpPr>
        <p:spPr bwMode="auto">
          <a:xfrm>
            <a:off x="3419475" y="6237288"/>
            <a:ext cx="1873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800" b="1" u="sng">
                <a:solidFill>
                  <a:schemeClr val="hlink"/>
                </a:solidFill>
              </a:rPr>
              <a:t>Появление современного человека</a:t>
            </a:r>
          </a:p>
        </p:txBody>
      </p:sp>
      <p:sp>
        <p:nvSpPr>
          <p:cNvPr id="9279" name="Freeform 63"/>
          <p:cNvSpPr>
            <a:spLocks/>
          </p:cNvSpPr>
          <p:nvPr/>
        </p:nvSpPr>
        <p:spPr bwMode="auto">
          <a:xfrm>
            <a:off x="3590925" y="4600575"/>
            <a:ext cx="44450" cy="123825"/>
          </a:xfrm>
          <a:custGeom>
            <a:avLst/>
            <a:gdLst>
              <a:gd name="T0" fmla="*/ 0 w 28"/>
              <a:gd name="T1" fmla="*/ 78 h 78"/>
              <a:gd name="T2" fmla="*/ 6 w 28"/>
              <a:gd name="T3" fmla="*/ 18 h 78"/>
              <a:gd name="T4" fmla="*/ 12 w 28"/>
              <a:gd name="T5" fmla="*/ 0 h 78"/>
              <a:gd name="T6" fmla="*/ 18 w 28"/>
              <a:gd name="T7" fmla="*/ 18 h 78"/>
              <a:gd name="T8" fmla="*/ 0 w 2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78">
                <a:moveTo>
                  <a:pt x="0" y="78"/>
                </a:moveTo>
                <a:cubicBezTo>
                  <a:pt x="2" y="58"/>
                  <a:pt x="3" y="38"/>
                  <a:pt x="6" y="18"/>
                </a:cubicBezTo>
                <a:cubicBezTo>
                  <a:pt x="7" y="12"/>
                  <a:pt x="6" y="0"/>
                  <a:pt x="12" y="0"/>
                </a:cubicBezTo>
                <a:cubicBezTo>
                  <a:pt x="18" y="0"/>
                  <a:pt x="16" y="12"/>
                  <a:pt x="18" y="18"/>
                </a:cubicBezTo>
                <a:cubicBezTo>
                  <a:pt x="28" y="55"/>
                  <a:pt x="27" y="38"/>
                  <a:pt x="0" y="78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80" name="Freeform 64"/>
          <p:cNvSpPr>
            <a:spLocks/>
          </p:cNvSpPr>
          <p:nvPr/>
        </p:nvSpPr>
        <p:spPr bwMode="auto">
          <a:xfrm>
            <a:off x="3341688" y="4379913"/>
            <a:ext cx="106362" cy="354012"/>
          </a:xfrm>
          <a:custGeom>
            <a:avLst/>
            <a:gdLst>
              <a:gd name="T0" fmla="*/ 1 w 67"/>
              <a:gd name="T1" fmla="*/ 217 h 223"/>
              <a:gd name="T2" fmla="*/ 7 w 67"/>
              <a:gd name="T3" fmla="*/ 7 h 223"/>
              <a:gd name="T4" fmla="*/ 19 w 67"/>
              <a:gd name="T5" fmla="*/ 25 h 223"/>
              <a:gd name="T6" fmla="*/ 43 w 67"/>
              <a:gd name="T7" fmla="*/ 145 h 223"/>
              <a:gd name="T8" fmla="*/ 61 w 67"/>
              <a:gd name="T9" fmla="*/ 205 h 223"/>
              <a:gd name="T10" fmla="*/ 67 w 67"/>
              <a:gd name="T11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" h="223">
                <a:moveTo>
                  <a:pt x="1" y="217"/>
                </a:moveTo>
                <a:cubicBezTo>
                  <a:pt x="3" y="147"/>
                  <a:pt x="0" y="77"/>
                  <a:pt x="7" y="7"/>
                </a:cubicBezTo>
                <a:cubicBezTo>
                  <a:pt x="8" y="0"/>
                  <a:pt x="18" y="18"/>
                  <a:pt x="19" y="25"/>
                </a:cubicBezTo>
                <a:cubicBezTo>
                  <a:pt x="30" y="89"/>
                  <a:pt x="14" y="101"/>
                  <a:pt x="43" y="145"/>
                </a:cubicBezTo>
                <a:cubicBezTo>
                  <a:pt x="54" y="221"/>
                  <a:pt x="39" y="161"/>
                  <a:pt x="61" y="205"/>
                </a:cubicBezTo>
                <a:cubicBezTo>
                  <a:pt x="64" y="211"/>
                  <a:pt x="67" y="223"/>
                  <a:pt x="67" y="223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81" name="Text Box 65"/>
          <p:cNvSpPr txBox="1">
            <a:spLocks noChangeArrowheads="1"/>
          </p:cNvSpPr>
          <p:nvPr/>
        </p:nvSpPr>
        <p:spPr bwMode="auto">
          <a:xfrm>
            <a:off x="1331913" y="333375"/>
            <a:ext cx="59039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600"/>
              <a:t>За последние 400 000 лет содержание СО</a:t>
            </a:r>
            <a:r>
              <a:rPr lang="ru-RU" altLang="ru-RU" sz="800"/>
              <a:t>2</a:t>
            </a:r>
            <a:r>
              <a:rPr lang="ru-RU" altLang="ru-RU" sz="1600"/>
              <a:t> в атмосфере неоднократно повышалось и понижалось.</a:t>
            </a:r>
          </a:p>
        </p:txBody>
      </p: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1331913" y="1844675"/>
            <a:ext cx="49688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>
                <a:solidFill>
                  <a:srgbClr val="FF0000"/>
                </a:solidFill>
              </a:rPr>
              <a:t>Развитие нынешней ситуации непредсказуемо, поскольку содержание СО</a:t>
            </a:r>
            <a:r>
              <a:rPr lang="ru-RU" altLang="ru-RU" sz="800">
                <a:solidFill>
                  <a:srgbClr val="FF0000"/>
                </a:solidFill>
              </a:rPr>
              <a:t>2</a:t>
            </a:r>
            <a:r>
              <a:rPr lang="ru-RU" altLang="ru-RU">
                <a:solidFill>
                  <a:srgbClr val="FF0000"/>
                </a:solidFill>
              </a:rPr>
              <a:t> никогда еще не росло так быстро.</a:t>
            </a:r>
          </a:p>
        </p:txBody>
      </p:sp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323850" y="908050"/>
            <a:ext cx="734377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600"/>
              <a:t>Столь высокой концентрации СО</a:t>
            </a:r>
            <a:r>
              <a:rPr lang="ru-RU" altLang="ru-RU" sz="1600" baseline="-25000"/>
              <a:t>2</a:t>
            </a:r>
            <a:r>
              <a:rPr lang="ru-RU" altLang="ru-RU" sz="1600"/>
              <a:t>, как сейчас, не было 420 тыс.лет.</a:t>
            </a:r>
          </a:p>
          <a:p>
            <a:pPr>
              <a:spcBef>
                <a:spcPct val="50000"/>
              </a:spcBef>
            </a:pPr>
            <a:r>
              <a:rPr lang="ru-RU" altLang="ru-RU" sz="1600"/>
              <a:t>По сравнению с доиндустриальной эпохой ( с 1750г.) она выросла на 1/3.</a:t>
            </a:r>
          </a:p>
          <a:p>
            <a:pPr>
              <a:spcBef>
                <a:spcPct val="50000"/>
              </a:spcBef>
            </a:pPr>
            <a:endParaRPr lang="ru-RU" altLang="ru-RU" sz="1600"/>
          </a:p>
        </p:txBody>
      </p:sp>
      <p:sp>
        <p:nvSpPr>
          <p:cNvPr id="9284" name="Text Box 68"/>
          <p:cNvSpPr txBox="1">
            <a:spLocks noChangeArrowheads="1"/>
          </p:cNvSpPr>
          <p:nvPr/>
        </p:nvSpPr>
        <p:spPr bwMode="auto">
          <a:xfrm>
            <a:off x="8604250" y="549275"/>
            <a:ext cx="720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400"/>
              <a:t>+5</a:t>
            </a:r>
            <a:r>
              <a:rPr lang="ru-RU" altLang="ru-RU" sz="1400" baseline="30000"/>
              <a:t>0</a:t>
            </a:r>
            <a:r>
              <a:rPr lang="ru-RU" altLang="ru-RU" sz="1400"/>
              <a:t>С</a:t>
            </a:r>
          </a:p>
        </p:txBody>
      </p:sp>
      <p:sp>
        <p:nvSpPr>
          <p:cNvPr id="9285" name="Line 69"/>
          <p:cNvSpPr>
            <a:spLocks noChangeShapeType="1"/>
          </p:cNvSpPr>
          <p:nvPr/>
        </p:nvSpPr>
        <p:spPr bwMode="auto">
          <a:xfrm>
            <a:off x="1258888" y="3573463"/>
            <a:ext cx="0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86" name="Line 70"/>
          <p:cNvSpPr>
            <a:spLocks noChangeShapeType="1"/>
          </p:cNvSpPr>
          <p:nvPr/>
        </p:nvSpPr>
        <p:spPr bwMode="auto">
          <a:xfrm>
            <a:off x="1258888" y="4724400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90" name="Freeform 74"/>
          <p:cNvSpPr>
            <a:spLocks/>
          </p:cNvSpPr>
          <p:nvPr/>
        </p:nvSpPr>
        <p:spPr bwMode="auto">
          <a:xfrm>
            <a:off x="1257300" y="3568700"/>
            <a:ext cx="901700" cy="1193800"/>
          </a:xfrm>
          <a:custGeom>
            <a:avLst/>
            <a:gdLst>
              <a:gd name="T0" fmla="*/ 0 w 568"/>
              <a:gd name="T1" fmla="*/ 0 h 752"/>
              <a:gd name="T2" fmla="*/ 104 w 568"/>
              <a:gd name="T3" fmla="*/ 48 h 752"/>
              <a:gd name="T4" fmla="*/ 112 w 568"/>
              <a:gd name="T5" fmla="*/ 72 h 752"/>
              <a:gd name="T6" fmla="*/ 136 w 568"/>
              <a:gd name="T7" fmla="*/ 88 h 752"/>
              <a:gd name="T8" fmla="*/ 152 w 568"/>
              <a:gd name="T9" fmla="*/ 136 h 752"/>
              <a:gd name="T10" fmla="*/ 208 w 568"/>
              <a:gd name="T11" fmla="*/ 256 h 752"/>
              <a:gd name="T12" fmla="*/ 248 w 568"/>
              <a:gd name="T13" fmla="*/ 248 h 752"/>
              <a:gd name="T14" fmla="*/ 280 w 568"/>
              <a:gd name="T15" fmla="*/ 256 h 752"/>
              <a:gd name="T16" fmla="*/ 304 w 568"/>
              <a:gd name="T17" fmla="*/ 320 h 752"/>
              <a:gd name="T18" fmla="*/ 344 w 568"/>
              <a:gd name="T19" fmla="*/ 384 h 752"/>
              <a:gd name="T20" fmla="*/ 416 w 568"/>
              <a:gd name="T21" fmla="*/ 352 h 752"/>
              <a:gd name="T22" fmla="*/ 472 w 568"/>
              <a:gd name="T23" fmla="*/ 456 h 752"/>
              <a:gd name="T24" fmla="*/ 544 w 568"/>
              <a:gd name="T25" fmla="*/ 624 h 752"/>
              <a:gd name="T26" fmla="*/ 568 w 568"/>
              <a:gd name="T27" fmla="*/ 752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8" h="752">
                <a:moveTo>
                  <a:pt x="0" y="0"/>
                </a:moveTo>
                <a:cubicBezTo>
                  <a:pt x="57" y="8"/>
                  <a:pt x="66" y="10"/>
                  <a:pt x="104" y="48"/>
                </a:cubicBezTo>
                <a:cubicBezTo>
                  <a:pt x="107" y="56"/>
                  <a:pt x="107" y="65"/>
                  <a:pt x="112" y="72"/>
                </a:cubicBezTo>
                <a:cubicBezTo>
                  <a:pt x="118" y="80"/>
                  <a:pt x="131" y="80"/>
                  <a:pt x="136" y="88"/>
                </a:cubicBezTo>
                <a:cubicBezTo>
                  <a:pt x="145" y="102"/>
                  <a:pt x="143" y="122"/>
                  <a:pt x="152" y="136"/>
                </a:cubicBezTo>
                <a:cubicBezTo>
                  <a:pt x="177" y="174"/>
                  <a:pt x="183" y="218"/>
                  <a:pt x="208" y="256"/>
                </a:cubicBezTo>
                <a:cubicBezTo>
                  <a:pt x="221" y="253"/>
                  <a:pt x="236" y="255"/>
                  <a:pt x="248" y="248"/>
                </a:cubicBezTo>
                <a:cubicBezTo>
                  <a:pt x="279" y="230"/>
                  <a:pt x="250" y="195"/>
                  <a:pt x="280" y="256"/>
                </a:cubicBezTo>
                <a:cubicBezTo>
                  <a:pt x="300" y="357"/>
                  <a:pt x="273" y="248"/>
                  <a:pt x="304" y="320"/>
                </a:cubicBezTo>
                <a:cubicBezTo>
                  <a:pt x="321" y="359"/>
                  <a:pt x="299" y="369"/>
                  <a:pt x="344" y="384"/>
                </a:cubicBezTo>
                <a:cubicBezTo>
                  <a:pt x="401" y="365"/>
                  <a:pt x="378" y="377"/>
                  <a:pt x="416" y="352"/>
                </a:cubicBezTo>
                <a:cubicBezTo>
                  <a:pt x="459" y="366"/>
                  <a:pt x="458" y="414"/>
                  <a:pt x="472" y="456"/>
                </a:cubicBezTo>
                <a:cubicBezTo>
                  <a:pt x="491" y="514"/>
                  <a:pt x="525" y="566"/>
                  <a:pt x="544" y="624"/>
                </a:cubicBezTo>
                <a:cubicBezTo>
                  <a:pt x="558" y="666"/>
                  <a:pt x="548" y="712"/>
                  <a:pt x="568" y="752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91" name="Line 75"/>
          <p:cNvSpPr>
            <a:spLocks noChangeShapeType="1"/>
          </p:cNvSpPr>
          <p:nvPr/>
        </p:nvSpPr>
        <p:spPr bwMode="auto">
          <a:xfrm>
            <a:off x="1258888" y="3573463"/>
            <a:ext cx="865187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74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651500" y="1557338"/>
          <a:ext cx="1951038" cy="218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3" name="Диаграмма" r:id="rId3" imgW="4038600" imgH="4524375" progId="MSGraph.Chart.8">
                  <p:embed followColorScheme="full"/>
                </p:oleObj>
              </mc:Choice>
              <mc:Fallback>
                <p:oleObj name="Диаграмма" r:id="rId3" imgW="4038600" imgH="4524375" progId="MSGraph.Chart.8">
                  <p:embed followColorScheme="full"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1557338"/>
                        <a:ext cx="1951038" cy="2185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323850" y="5805488"/>
            <a:ext cx="5616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Главный источник  80% избыточного объема СО</a:t>
            </a:r>
            <a:r>
              <a:rPr lang="ru-RU" altLang="ru-RU" baseline="-25000"/>
              <a:t>2</a:t>
            </a:r>
            <a:r>
              <a:rPr lang="ru-RU" altLang="ru-RU"/>
              <a:t>-ископаемое топливо.</a:t>
            </a:r>
          </a:p>
        </p:txBody>
      </p:sp>
      <p:graphicFrame>
        <p:nvGraphicFramePr>
          <p:cNvPr id="36875" name="Object 1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156325" y="4724400"/>
          <a:ext cx="2735263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4" name="Диаграмма" r:id="rId5" imgW="2438400" imgH="1743075" progId="Excel.Chart.8">
                  <p:embed/>
                </p:oleObj>
              </mc:Choice>
              <mc:Fallback>
                <p:oleObj name="Диаграмма" r:id="rId5" imgW="2438400" imgH="1743075" progId="Excel.Char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325" y="4724400"/>
                        <a:ext cx="2735263" cy="187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9" name="Oval 15"/>
          <p:cNvSpPr>
            <a:spLocks noChangeArrowheads="1"/>
          </p:cNvSpPr>
          <p:nvPr/>
        </p:nvSpPr>
        <p:spPr bwMode="auto">
          <a:xfrm>
            <a:off x="3276600" y="2205038"/>
            <a:ext cx="2376488" cy="10810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3779838" y="2349500"/>
            <a:ext cx="1511300" cy="81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65000"/>
              </a:lnSpc>
              <a:spcBef>
                <a:spcPct val="50000"/>
              </a:spcBef>
            </a:pPr>
            <a:r>
              <a:rPr lang="ru-RU" altLang="ru-RU" sz="1600"/>
              <a:t>8,5 млрд.т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</a:pPr>
            <a:r>
              <a:rPr lang="ru-RU" altLang="ru-RU" sz="1600">
                <a:solidFill>
                  <a:schemeClr val="hlink"/>
                </a:solidFill>
              </a:rPr>
              <a:t>«ненужного»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</a:pPr>
            <a:r>
              <a:rPr lang="ru-RU" altLang="ru-RU" sz="1600">
                <a:solidFill>
                  <a:schemeClr val="hlink"/>
                </a:solidFill>
              </a:rPr>
              <a:t>углерода</a:t>
            </a:r>
          </a:p>
        </p:txBody>
      </p:sp>
      <p:sp>
        <p:nvSpPr>
          <p:cNvPr id="36888" name="Rectangle 24"/>
          <p:cNvSpPr>
            <a:spLocks noChangeArrowheads="1"/>
          </p:cNvSpPr>
          <p:nvPr/>
        </p:nvSpPr>
        <p:spPr bwMode="auto">
          <a:xfrm>
            <a:off x="827088" y="3213100"/>
            <a:ext cx="1871662" cy="935038"/>
          </a:xfrm>
          <a:prstGeom prst="rect">
            <a:avLst/>
          </a:prstGeom>
          <a:solidFill>
            <a:srgbClr val="FFEAD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6227763" y="3213100"/>
            <a:ext cx="1873250" cy="936625"/>
          </a:xfrm>
          <a:prstGeom prst="rect">
            <a:avLst/>
          </a:prstGeom>
          <a:solidFill>
            <a:srgbClr val="FFF3E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890" name="Text Box 26"/>
          <p:cNvSpPr txBox="1">
            <a:spLocks noChangeArrowheads="1"/>
          </p:cNvSpPr>
          <p:nvPr/>
        </p:nvSpPr>
        <p:spPr bwMode="auto">
          <a:xfrm>
            <a:off x="6300788" y="3284538"/>
            <a:ext cx="172878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/>
              <a:t>6,3 млрд. т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ru-RU" altLang="ru-RU" sz="1200"/>
              <a:t>Сжигание природных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ru-RU" altLang="ru-RU" sz="1200"/>
              <a:t>энергоносителей</a:t>
            </a:r>
          </a:p>
        </p:txBody>
      </p:sp>
      <p:sp>
        <p:nvSpPr>
          <p:cNvPr id="36891" name="Text Box 27"/>
          <p:cNvSpPr txBox="1">
            <a:spLocks noChangeArrowheads="1"/>
          </p:cNvSpPr>
          <p:nvPr/>
        </p:nvSpPr>
        <p:spPr bwMode="auto">
          <a:xfrm>
            <a:off x="827088" y="3284538"/>
            <a:ext cx="1800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/>
              <a:t>2,2 млрд. т</a:t>
            </a:r>
          </a:p>
          <a:p>
            <a:pPr algn="ctr">
              <a:spcBef>
                <a:spcPct val="50000"/>
              </a:spcBef>
            </a:pPr>
            <a:r>
              <a:rPr lang="ru-RU" altLang="ru-RU" sz="1200"/>
              <a:t>Выжигание лесов под пахотные земли</a:t>
            </a:r>
          </a:p>
        </p:txBody>
      </p:sp>
      <p:sp>
        <p:nvSpPr>
          <p:cNvPr id="36892" name="Rectangle 28"/>
          <p:cNvSpPr>
            <a:spLocks noChangeArrowheads="1"/>
          </p:cNvSpPr>
          <p:nvPr/>
        </p:nvSpPr>
        <p:spPr bwMode="auto">
          <a:xfrm>
            <a:off x="468313" y="1268413"/>
            <a:ext cx="2089150" cy="576262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893" name="Rectangle 29"/>
          <p:cNvSpPr>
            <a:spLocks noChangeArrowheads="1"/>
          </p:cNvSpPr>
          <p:nvPr/>
        </p:nvSpPr>
        <p:spPr bwMode="auto">
          <a:xfrm>
            <a:off x="6372225" y="1196975"/>
            <a:ext cx="2447925" cy="576263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894" name="Rectangle 30"/>
          <p:cNvSpPr>
            <a:spLocks noChangeArrowheads="1"/>
          </p:cNvSpPr>
          <p:nvPr/>
        </p:nvSpPr>
        <p:spPr bwMode="auto">
          <a:xfrm>
            <a:off x="3276600" y="908050"/>
            <a:ext cx="2232025" cy="504825"/>
          </a:xfrm>
          <a:prstGeom prst="rect">
            <a:avLst/>
          </a:prstGeom>
          <a:solidFill>
            <a:srgbClr val="DFA6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895" name="Text Box 31"/>
          <p:cNvSpPr txBox="1">
            <a:spLocks noChangeArrowheads="1"/>
          </p:cNvSpPr>
          <p:nvPr/>
        </p:nvSpPr>
        <p:spPr bwMode="auto">
          <a:xfrm>
            <a:off x="611188" y="1341438"/>
            <a:ext cx="1800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/>
              <a:t>2 млрд. т</a:t>
            </a:r>
          </a:p>
        </p:txBody>
      </p:sp>
      <p:sp>
        <p:nvSpPr>
          <p:cNvPr id="36896" name="Text Box 32"/>
          <p:cNvSpPr txBox="1">
            <a:spLocks noChangeArrowheads="1"/>
          </p:cNvSpPr>
          <p:nvPr/>
        </p:nvSpPr>
        <p:spPr bwMode="auto">
          <a:xfrm>
            <a:off x="6911975" y="1268413"/>
            <a:ext cx="2232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3 млрд. т</a:t>
            </a:r>
          </a:p>
        </p:txBody>
      </p:sp>
      <p:sp>
        <p:nvSpPr>
          <p:cNvPr id="36897" name="Text Box 33"/>
          <p:cNvSpPr txBox="1">
            <a:spLocks noChangeArrowheads="1"/>
          </p:cNvSpPr>
          <p:nvPr/>
        </p:nvSpPr>
        <p:spPr bwMode="auto">
          <a:xfrm>
            <a:off x="0" y="1916113"/>
            <a:ext cx="2952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/>
              <a:t>Поглощает Мировой океан</a:t>
            </a:r>
          </a:p>
        </p:txBody>
      </p:sp>
      <p:sp>
        <p:nvSpPr>
          <p:cNvPr id="36898" name="Text Box 34"/>
          <p:cNvSpPr txBox="1">
            <a:spLocks noChangeArrowheads="1"/>
          </p:cNvSpPr>
          <p:nvPr/>
        </p:nvSpPr>
        <p:spPr bwMode="auto">
          <a:xfrm>
            <a:off x="6300788" y="1844675"/>
            <a:ext cx="25193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/>
              <a:t>Перерабатывают растения</a:t>
            </a:r>
          </a:p>
        </p:txBody>
      </p:sp>
      <p:sp>
        <p:nvSpPr>
          <p:cNvPr id="36899" name="Text Box 35"/>
          <p:cNvSpPr txBox="1">
            <a:spLocks noChangeArrowheads="1"/>
          </p:cNvSpPr>
          <p:nvPr/>
        </p:nvSpPr>
        <p:spPr bwMode="auto">
          <a:xfrm>
            <a:off x="3492500" y="981075"/>
            <a:ext cx="1800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3,2 млрд. т</a:t>
            </a:r>
          </a:p>
        </p:txBody>
      </p:sp>
      <p:sp>
        <p:nvSpPr>
          <p:cNvPr id="36900" name="Text Box 36"/>
          <p:cNvSpPr txBox="1">
            <a:spLocks noChangeArrowheads="1"/>
          </p:cNvSpPr>
          <p:nvPr/>
        </p:nvSpPr>
        <p:spPr bwMode="auto">
          <a:xfrm>
            <a:off x="3059113" y="1484313"/>
            <a:ext cx="2663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400"/>
              <a:t>Скапливаются в атмосфере</a:t>
            </a:r>
          </a:p>
        </p:txBody>
      </p:sp>
      <p:sp>
        <p:nvSpPr>
          <p:cNvPr id="36901" name="Text Box 37"/>
          <p:cNvSpPr txBox="1">
            <a:spLocks noChangeArrowheads="1"/>
          </p:cNvSpPr>
          <p:nvPr/>
        </p:nvSpPr>
        <p:spPr bwMode="auto">
          <a:xfrm>
            <a:off x="250825" y="115888"/>
            <a:ext cx="8893175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200"/>
              <a:t>В естественном круговороте органический мир производит углекислый газ в гигантских количествах 200 млрд. тонн, но при этом столько же его поглощает. Вот почему в природе накопление избытка СО</a:t>
            </a:r>
            <a:r>
              <a:rPr lang="ru-RU" altLang="ru-RU" sz="1200" baseline="-25000"/>
              <a:t>2</a:t>
            </a:r>
            <a:r>
              <a:rPr lang="ru-RU" altLang="ru-RU" sz="1200"/>
              <a:t> не происходит. Но есть еще человечество…</a:t>
            </a:r>
          </a:p>
        </p:txBody>
      </p:sp>
      <p:sp>
        <p:nvSpPr>
          <p:cNvPr id="36902" name="Line 38"/>
          <p:cNvSpPr>
            <a:spLocks noChangeShapeType="1"/>
          </p:cNvSpPr>
          <p:nvPr/>
        </p:nvSpPr>
        <p:spPr bwMode="auto">
          <a:xfrm flipV="1">
            <a:off x="4500563" y="17732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5292725" y="1844675"/>
            <a:ext cx="93503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905" name="Line 41"/>
          <p:cNvSpPr>
            <a:spLocks noChangeShapeType="1"/>
          </p:cNvSpPr>
          <p:nvPr/>
        </p:nvSpPr>
        <p:spPr bwMode="auto">
          <a:xfrm flipH="1" flipV="1">
            <a:off x="2627313" y="1916113"/>
            <a:ext cx="865187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906" name="Line 42"/>
          <p:cNvSpPr>
            <a:spLocks noChangeShapeType="1"/>
          </p:cNvSpPr>
          <p:nvPr/>
        </p:nvSpPr>
        <p:spPr bwMode="auto">
          <a:xfrm flipH="1">
            <a:off x="2700338" y="2997200"/>
            <a:ext cx="7191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908" name="Line 44"/>
          <p:cNvSpPr>
            <a:spLocks noChangeShapeType="1"/>
          </p:cNvSpPr>
          <p:nvPr/>
        </p:nvSpPr>
        <p:spPr bwMode="auto">
          <a:xfrm>
            <a:off x="5508625" y="2997200"/>
            <a:ext cx="7191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23850" y="260350"/>
            <a:ext cx="8496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>
                <a:solidFill>
                  <a:schemeClr val="tx2"/>
                </a:solidFill>
              </a:rPr>
              <a:t>Всемирный рейтинг удушливости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-252413" y="6021388"/>
            <a:ext cx="48974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/>
              <a:t>Выбросы СО</a:t>
            </a:r>
            <a:r>
              <a:rPr lang="ru-RU" altLang="ru-RU" baseline="-25000"/>
              <a:t>2</a:t>
            </a:r>
            <a:r>
              <a:rPr lang="ru-RU" altLang="ru-RU"/>
              <a:t> на душу населения в атмосфере ( тонны )</a:t>
            </a:r>
          </a:p>
        </p:txBody>
      </p:sp>
      <p:graphicFrame>
        <p:nvGraphicFramePr>
          <p:cNvPr id="10251" name="Object 11"/>
          <p:cNvGraphicFramePr>
            <a:graphicFrameLocks noChangeAspect="1"/>
          </p:cNvGraphicFramePr>
          <p:nvPr/>
        </p:nvGraphicFramePr>
        <p:xfrm>
          <a:off x="4476750" y="2565400"/>
          <a:ext cx="4667250" cy="316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Диаграмма" r:id="rId3" imgW="4667402" imgH="2543251" progId="Excel.Chart.8">
                  <p:embed/>
                </p:oleObj>
              </mc:Choice>
              <mc:Fallback>
                <p:oleObj name="Диаграмма" r:id="rId3" imgW="4667402" imgH="2543251" progId="Excel.Char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6750" y="2565400"/>
                        <a:ext cx="4667250" cy="316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2" name="Object 12"/>
          <p:cNvGraphicFramePr>
            <a:graphicFrameLocks noChangeAspect="1"/>
          </p:cNvGraphicFramePr>
          <p:nvPr/>
        </p:nvGraphicFramePr>
        <p:xfrm>
          <a:off x="179388" y="2565400"/>
          <a:ext cx="4248150" cy="324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" name="Диаграмма" r:id="rId5" imgW="2981249" imgH="2381402" progId="Excel.Chart.8">
                  <p:embed/>
                </p:oleObj>
              </mc:Choice>
              <mc:Fallback>
                <p:oleObj name="Диаграмма" r:id="rId5" imgW="2981249" imgH="2381402" progId="Excel.Chart.8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565400"/>
                        <a:ext cx="4248150" cy="324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72000" y="6021388"/>
            <a:ext cx="4392613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/>
              <a:t>Выбросы парниковых газов в </a:t>
            </a:r>
          </a:p>
          <a:p>
            <a:pPr algn="ctr">
              <a:lnSpc>
                <a:spcPct val="45000"/>
              </a:lnSpc>
              <a:spcBef>
                <a:spcPct val="50000"/>
              </a:spcBef>
            </a:pPr>
            <a:r>
              <a:rPr lang="ru-RU" altLang="ru-RU"/>
              <a:t>СО</a:t>
            </a:r>
            <a:r>
              <a:rPr lang="ru-RU" altLang="ru-RU" baseline="-25000"/>
              <a:t>2</a:t>
            </a:r>
            <a:r>
              <a:rPr lang="ru-RU" altLang="ru-RU"/>
              <a:t>-эквиваленте( млн.тонн)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539750" y="1125538"/>
            <a:ext cx="82089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/>
              <a:t>В развитых странах объем выбросов в атмосферу СО</a:t>
            </a:r>
            <a:r>
              <a:rPr lang="ru-RU" altLang="ru-RU" baseline="-25000"/>
              <a:t>2</a:t>
            </a:r>
            <a:r>
              <a:rPr lang="ru-RU" altLang="ru-RU"/>
              <a:t> и других климатически активных газов продолжает расти.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2" descr="F:\ajnj\сканирование0011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91"/>
          <a:stretch>
            <a:fillRect/>
          </a:stretch>
        </p:blipFill>
        <p:spPr>
          <a:xfrm>
            <a:off x="1908175" y="2420938"/>
            <a:ext cx="4681538" cy="3373437"/>
          </a:xfr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611188" y="188913"/>
            <a:ext cx="7488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chemeClr val="tx2"/>
                </a:solidFill>
              </a:rPr>
              <a:t>Природные катаклизмы обходятся все дороже.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68313" y="1052513"/>
            <a:ext cx="7920037" cy="16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/>
              <a:t>Убытки, причиненные мировой экономике экстремальными погодными явлениями за последние</a:t>
            </a:r>
            <a:r>
              <a:rPr lang="ru-RU" altLang="ru-RU" sz="2400"/>
              <a:t> 45 </a:t>
            </a:r>
            <a:r>
              <a:rPr lang="ru-RU" altLang="ru-RU"/>
              <a:t>лет значительно возросли:</a:t>
            </a:r>
          </a:p>
          <a:p>
            <a:pPr>
              <a:spcBef>
                <a:spcPct val="50000"/>
              </a:spcBef>
            </a:pPr>
            <a:r>
              <a:rPr lang="ru-RU" altLang="ru-RU"/>
              <a:t>                                 с </a:t>
            </a:r>
            <a:r>
              <a:rPr lang="ru-RU" altLang="ru-RU" sz="2400"/>
              <a:t>9 </a:t>
            </a:r>
            <a:r>
              <a:rPr lang="ru-RU" altLang="ru-RU"/>
              <a:t>до </a:t>
            </a:r>
            <a:r>
              <a:rPr lang="ru-RU" altLang="ru-RU" sz="2400"/>
              <a:t>160 </a:t>
            </a:r>
            <a:r>
              <a:rPr lang="ru-RU" altLang="ru-RU"/>
              <a:t>млрд. долларов в год.</a:t>
            </a:r>
          </a:p>
          <a:p>
            <a:pPr>
              <a:spcBef>
                <a:spcPct val="50000"/>
              </a:spcBef>
            </a:pPr>
            <a:r>
              <a:rPr lang="ru-RU" altLang="ru-RU"/>
              <a:t>                 </a:t>
            </a:r>
            <a:endParaRPr lang="ru-RU" altLang="ru-RU">
              <a:solidFill>
                <a:srgbClr val="FF0000"/>
              </a:solidFill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684213" y="6092825"/>
            <a:ext cx="7848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39750" y="6035675"/>
            <a:ext cx="8064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solidFill>
                  <a:srgbClr val="FF0000"/>
                </a:solidFill>
              </a:rPr>
              <a:t>Природные катаклизмы становятся все масштабнее.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ajnj\сканирование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285750"/>
            <a:ext cx="7143750" cy="62150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0063" y="285750"/>
            <a:ext cx="4286250" cy="2667000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sz="2400"/>
              <a:t>Ученые предупреждают : чтобы предотвратить глобальную катастрофу , необходимо в ближайшие  50 лет сократить  объем выбросов СО</a:t>
            </a:r>
            <a:r>
              <a:rPr lang="en-US" altLang="ru-RU" sz="2400" baseline="-25000">
                <a:latin typeface="Cambria" pitchFamily="18" charset="0"/>
              </a:rPr>
              <a:t>2</a:t>
            </a:r>
            <a:r>
              <a:rPr lang="ru-RU" altLang="ru-RU" sz="2400">
                <a:latin typeface="Cambria" pitchFamily="18" charset="0"/>
              </a:rPr>
              <a:t> как минимум вдвое.</a:t>
            </a:r>
            <a:endParaRPr lang="ru-RU" altLang="ru-RU" sz="240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2269</TotalTime>
  <Words>796</Words>
  <Application>Microsoft Office PowerPoint</Application>
  <PresentationFormat>Экран (4:3)</PresentationFormat>
  <Paragraphs>139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Диаграмма</vt:lpstr>
      <vt:lpstr>Глобальное потепление- миф или  реальность?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Как сократить выбросы Со₂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Кузнечики</dc:creator>
  <cp:lastModifiedBy>M.video</cp:lastModifiedBy>
  <cp:revision>105</cp:revision>
  <dcterms:created xsi:type="dcterms:W3CDTF">2008-03-04T19:36:14Z</dcterms:created>
  <dcterms:modified xsi:type="dcterms:W3CDTF">2019-11-19T19:52:09Z</dcterms:modified>
</cp:coreProperties>
</file>