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60" d="100"/>
          <a:sy n="60" d="100"/>
        </p:scale>
        <p:origin x="-84" y="-3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DD238-D0DE-4FDC-B4E6-B85F8D5405F9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02EA-EF48-4452-9740-957334F6AF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7371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DD238-D0DE-4FDC-B4E6-B85F8D5405F9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02EA-EF48-4452-9740-957334F6AF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614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DD238-D0DE-4FDC-B4E6-B85F8D5405F9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02EA-EF48-4452-9740-957334F6AF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8714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DD238-D0DE-4FDC-B4E6-B85F8D5405F9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02EA-EF48-4452-9740-957334F6AF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5186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DD238-D0DE-4FDC-B4E6-B85F8D5405F9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02EA-EF48-4452-9740-957334F6AF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5706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DD238-D0DE-4FDC-B4E6-B85F8D5405F9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02EA-EF48-4452-9740-957334F6AF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8842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DD238-D0DE-4FDC-B4E6-B85F8D5405F9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02EA-EF48-4452-9740-957334F6AF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5914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DD238-D0DE-4FDC-B4E6-B85F8D5405F9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02EA-EF48-4452-9740-957334F6AF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3697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DD238-D0DE-4FDC-B4E6-B85F8D5405F9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02EA-EF48-4452-9740-957334F6AF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746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DD238-D0DE-4FDC-B4E6-B85F8D5405F9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02EA-EF48-4452-9740-957334F6AF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1945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DD238-D0DE-4FDC-B4E6-B85F8D5405F9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02EA-EF48-4452-9740-957334F6AF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1728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DD238-D0DE-4FDC-B4E6-B85F8D5405F9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302EA-EF48-4452-9740-957334F6AF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77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9977" y="365126"/>
            <a:ext cx="9784080" cy="444772"/>
          </a:xfr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ru-RU" b="1" smtClean="0">
                <a:solidFill>
                  <a:srgbClr val="FF0000"/>
                </a:solidFill>
              </a:rPr>
              <a:t>Мордовия в годы Октябрьской революции</a:t>
            </a:r>
            <a:endParaRPr lang="ru-RU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717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54670"/>
            <a:ext cx="10515600" cy="730702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ru-RU" b="1" smtClean="0">
                <a:solidFill>
                  <a:schemeClr val="bg1"/>
                </a:solidFill>
              </a:rPr>
              <a:t>Темников</a:t>
            </a: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885372"/>
            <a:ext cx="10515600" cy="5204279"/>
          </a:xfrm>
        </p:spPr>
        <p:txBody>
          <a:bodyPr>
            <a:normAutofit fontScale="92500"/>
          </a:bodyPr>
          <a:lstStyle/>
          <a:p>
            <a:r>
              <a:rPr lang="ru-RU" smtClean="0"/>
              <a:t> </a:t>
            </a:r>
            <a:r>
              <a:rPr lang="ru-RU" sz="3600" smtClean="0">
                <a:solidFill>
                  <a:schemeClr val="bg1"/>
                </a:solidFill>
              </a:rPr>
              <a:t>В Темникове в ответ на октябрьские события был создан антиреволюционный Комитет спасения родины и революции; 23 января 1918 г. начал работу 3-й уездный крестьянский съезд, провозгласивший переход власти в руки вновь переизбранным большевистского Совета. Съезд дважды (24 января, 2 февраля) прерывал работу под давлением Комитета спасения. 8 марта вооруженный отряд уисполкома с боем занял Темников, разоружил и арестовал антибольшевистскую оппозицию. К середине марта в Темникове и уезде была установлена советская власть.</a:t>
            </a:r>
            <a:endParaRPr lang="ru-RU" sz="36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64549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159659"/>
            <a:ext cx="10515600" cy="435428"/>
          </a:xfrm>
        </p:spPr>
        <p:txBody>
          <a:bodyPr>
            <a:noAutofit/>
          </a:bodyPr>
          <a:lstStyle/>
          <a:p>
            <a:pPr algn="ctr"/>
            <a:r>
              <a:rPr lang="ru-RU" sz="3600" b="1" smtClean="0">
                <a:solidFill>
                  <a:srgbClr val="FFFF00"/>
                </a:solidFill>
              </a:rPr>
              <a:t>Другие уезды</a:t>
            </a:r>
            <a:endParaRPr lang="ru-RU" sz="3600" b="1">
              <a:solidFill>
                <a:srgbClr val="FFFF00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42" r="1042"/>
          <a:stretch>
            <a:fillRect/>
          </a:stretch>
        </p:blipFill>
        <p:spPr>
          <a:xfrm>
            <a:off x="5183188" y="1045029"/>
            <a:ext cx="6172200" cy="481602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045029"/>
            <a:ext cx="4343400" cy="4823959"/>
          </a:xfrm>
        </p:spPr>
        <p:txBody>
          <a:bodyPr>
            <a:noAutofit/>
          </a:bodyPr>
          <a:lstStyle/>
          <a:p>
            <a:r>
              <a:rPr lang="ru-RU" sz="2000" b="1" smtClean="0">
                <a:solidFill>
                  <a:srgbClr val="FFFF00"/>
                </a:solidFill>
              </a:rPr>
              <a:t>В Спасском уезде после получения известия о смене власти в России также был организован Комитет спасения родины и революции, 23—24 января 1918 г. — провозглашена советская власть, реально она была установлена к середине марта, после вооруженного подавления антибольшевистского мятежа, организованный Комитетом спасения. В Наровчатском и Краснослободском уездах советская власть была установлена в декабре 1917 г. — феврале 1918 г.</a:t>
            </a:r>
            <a:endParaRPr lang="ru-RU" sz="2000" b="1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400611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159658"/>
            <a:ext cx="10515600" cy="595085"/>
          </a:xfrm>
        </p:spPr>
        <p:txBody>
          <a:bodyPr>
            <a:noAutofit/>
          </a:bodyPr>
          <a:lstStyle/>
          <a:p>
            <a:pPr algn="ctr"/>
            <a:r>
              <a:rPr lang="ru-RU" sz="4000" b="1" smtClean="0">
                <a:solidFill>
                  <a:srgbClr val="FF0000"/>
                </a:solidFill>
              </a:rPr>
              <a:t>После войны</a:t>
            </a:r>
            <a:endParaRPr lang="ru-RU" sz="4000" b="1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147082"/>
            <a:ext cx="10133012" cy="329428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000" b="1" smtClean="0">
                <a:solidFill>
                  <a:srgbClr val="FF0000"/>
                </a:solidFill>
              </a:rPr>
              <a:t>С первых дней советской власти в крае был установлен 8-часовой рабочий день, введены система охраны труда женщин и подростков, страхование на случай болезни, бесплатное обучение и медицинское обслуживание</a:t>
            </a:r>
            <a:r>
              <a:rPr lang="ru-RU" sz="2400" b="1" smtClean="0">
                <a:solidFill>
                  <a:srgbClr val="FF0000"/>
                </a:solidFill>
              </a:rPr>
              <a:t>.</a:t>
            </a:r>
            <a:endParaRPr lang="ru-RU" sz="2400" b="1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934" b="4934"/>
          <a:stretch>
            <a:fillRect/>
          </a:stretch>
        </p:blipFill>
        <p:spPr>
          <a:xfrm>
            <a:off x="11354634" y="0"/>
            <a:ext cx="837366" cy="754743"/>
          </a:xfrm>
        </p:spPr>
      </p:pic>
    </p:spTree>
    <p:extLst>
      <p:ext uri="{BB962C8B-B14F-4D97-AF65-F5344CB8AC3E}">
        <p14:creationId xmlns:p14="http://schemas.microsoft.com/office/powerpoint/2010/main" xmlns="" val="33327593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83000">
              <a:srgbClr val="FF0000"/>
            </a:gs>
            <a:gs pos="57000">
              <a:srgbClr val="E77179"/>
            </a:gs>
            <a:gs pos="31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b="1" smtClean="0">
                <a:solidFill>
                  <a:srgbClr val="FF0000"/>
                </a:solidFill>
              </a:rPr>
              <a:t>Спасибо за внимание</a:t>
            </a:r>
            <a:r>
              <a:rPr lang="en-US" sz="6000" b="1" smtClean="0">
                <a:solidFill>
                  <a:srgbClr val="FF0000"/>
                </a:solidFill>
              </a:rPr>
              <a:t>,</a:t>
            </a:r>
            <a:r>
              <a:rPr lang="ru-RU" sz="6000" b="1" smtClean="0">
                <a:solidFill>
                  <a:srgbClr val="FF0000"/>
                </a:solidFill>
              </a:rPr>
              <a:t>товарищи!</a:t>
            </a:r>
            <a:endParaRPr lang="ru-RU" sz="6000" b="1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06720" y="1825625"/>
            <a:ext cx="6978560" cy="4351338"/>
          </a:xfrm>
        </p:spPr>
      </p:pic>
    </p:spTree>
    <p:extLst>
      <p:ext uri="{BB962C8B-B14F-4D97-AF65-F5344CB8AC3E}">
        <p14:creationId xmlns:p14="http://schemas.microsoft.com/office/powerpoint/2010/main" xmlns="" val="3489628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7943" y="135392"/>
            <a:ext cx="10406743" cy="691922"/>
          </a:xfrm>
        </p:spPr>
        <p:txBody>
          <a:bodyPr>
            <a:normAutofit fontScale="90000"/>
          </a:bodyPr>
          <a:lstStyle/>
          <a:p>
            <a:r>
              <a:rPr lang="ru-RU" b="1" smtClean="0">
                <a:solidFill>
                  <a:srgbClr val="FFFF00"/>
                </a:solidFill>
              </a:rPr>
              <a:t>Октябрьская революция</a:t>
            </a:r>
            <a:endParaRPr lang="ru-RU" b="1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57943" y="972457"/>
            <a:ext cx="10406743" cy="4285343"/>
          </a:xfrm>
        </p:spPr>
        <p:txBody>
          <a:bodyPr>
            <a:normAutofit/>
          </a:bodyPr>
          <a:lstStyle/>
          <a:p>
            <a:r>
              <a:rPr lang="ru-RU" sz="2800" smtClean="0">
                <a:solidFill>
                  <a:srgbClr val="FFFF00"/>
                </a:solidFill>
              </a:rPr>
              <a:t>Октябрьская революция-одно из крупнейших политических событий XX века, произошедшее в России в октябре 1917 года и повлиявшее на дальнейший ход всемирной истории. В результате вооружённого восстания было свергнуто Временное правительство и к власти пришло правительство, сформированное II Всероссийским съездом Советов, абсолютное большинство делегатов которого составили большевики</a:t>
            </a:r>
            <a:r>
              <a:rPr lang="en-US" sz="2800" smtClean="0">
                <a:solidFill>
                  <a:srgbClr val="FFFF00"/>
                </a:solidFill>
              </a:rPr>
              <a:t>. </a:t>
            </a:r>
            <a:r>
              <a:rPr lang="ru-RU" sz="2800" smtClean="0">
                <a:solidFill>
                  <a:srgbClr val="FFFF00"/>
                </a:solidFill>
              </a:rPr>
              <a:t>В ноябре 1917 года новое правительство было поддержано также большинством Чрезвычайного Съезда крестьянских депутатов.</a:t>
            </a:r>
            <a:endParaRPr lang="ru-RU" sz="28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1638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203200"/>
            <a:ext cx="10515600" cy="566057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/>
            <a:r>
              <a:rPr lang="ru-RU" b="1" smtClean="0">
                <a:solidFill>
                  <a:schemeClr val="bg1"/>
                </a:solidFill>
              </a:rPr>
              <a:t>Крестьяне в Мордовии</a:t>
            </a:r>
            <a:endParaRPr lang="ru-RU" b="1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399" r="24399"/>
          <a:stretch>
            <a:fillRect/>
          </a:stretch>
        </p:blipFill>
        <p:spPr>
          <a:xfrm>
            <a:off x="6110514" y="987425"/>
            <a:ext cx="5244874" cy="48736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987425"/>
            <a:ext cx="4704669" cy="4881563"/>
          </a:xfrm>
          <a:blipFill>
            <a:blip r:embed="rId3"/>
            <a:tile tx="0" ty="0" sx="100000" sy="100000" flip="none" algn="tl"/>
          </a:blipFill>
        </p:spPr>
        <p:txBody>
          <a:bodyPr>
            <a:normAutofit lnSpcReduction="10000"/>
          </a:bodyPr>
          <a:lstStyle/>
          <a:p>
            <a:r>
              <a:rPr lang="ru-RU" sz="3200" smtClean="0">
                <a:solidFill>
                  <a:schemeClr val="bg1"/>
                </a:solidFill>
              </a:rPr>
              <a:t>В мордовском крае крестьянство составляло подавляющее большинство населения (около 96 %), и революция в большей степени приняла аграрно-крестьянский характер, выразившийся в борьбе за решение вопроса о земле</a:t>
            </a:r>
            <a:endParaRPr lang="ru-RU" sz="3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60269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217714"/>
            <a:ext cx="10515600" cy="537029"/>
          </a:xfrm>
          <a:noFill/>
        </p:spPr>
        <p:txBody>
          <a:bodyPr>
            <a:noAutofit/>
          </a:bodyPr>
          <a:lstStyle/>
          <a:p>
            <a:pPr algn="ctr"/>
            <a:r>
              <a:rPr lang="ru-RU" sz="4000" b="1" smtClean="0">
                <a:solidFill>
                  <a:srgbClr val="FFFF00"/>
                </a:solidFill>
              </a:rPr>
              <a:t>Формирование</a:t>
            </a:r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1074058"/>
            <a:ext cx="10515600" cy="4986564"/>
          </a:xfrm>
        </p:spPr>
        <p:txBody>
          <a:bodyPr>
            <a:normAutofit lnSpcReduction="10000"/>
          </a:bodyPr>
          <a:lstStyle/>
          <a:p>
            <a:r>
              <a:rPr lang="ru-RU" b="1" smtClean="0">
                <a:solidFill>
                  <a:srgbClr val="FFFF00"/>
                </a:solidFill>
              </a:rPr>
              <a:t>В марте началось формирование местных органов Временного правительства: созданы временные уездные исполнительные комитеты (4—8 марта) и назначены временные уездные комиссары (7—11 марта); упразднена полиция и образована милиция. Были созваны крестьянские и земские уездные съезды, на которых избирали постоянные исполнительные комитеты. Организация всесословных волостных земств затянулась до осени, их роль выполняли возникшие органы крестьянского самоуправления в виде крестьянских комитетов (март) и Советов (май — август), избранных на волостных и сельских сходах. Одновременно в уездах края создавались Советы рабочих, Советы солдатских (март — апрель) и Советы крестьянских (конец апреля — начало мая) депутатов; позднее произошло слияние в Советы рабочих, солдатских и крестьянских депутатов (апрель — июль). Возникли первые профессиональные союзы, фабрично-заводские комитеты. В формировании новых органов власти Временного правительства и Советов участвовали левые партии: эсеры и социал-демократы.</a:t>
            </a:r>
            <a:endParaRPr lang="ru-RU" b="1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1008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217714"/>
            <a:ext cx="10515600" cy="59508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mtClean="0">
                <a:solidFill>
                  <a:schemeClr val="accent2"/>
                </a:solidFill>
              </a:rPr>
              <a:t>Права народа</a:t>
            </a:r>
            <a:endParaRPr lang="ru-RU" b="1">
              <a:solidFill>
                <a:schemeClr val="accent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1059543"/>
            <a:ext cx="10515600" cy="5030107"/>
          </a:xfrm>
        </p:spPr>
        <p:txBody>
          <a:bodyPr>
            <a:normAutofit/>
          </a:bodyPr>
          <a:lstStyle/>
          <a:p>
            <a:r>
              <a:rPr lang="ru-RU" sz="3200" b="1" smtClean="0">
                <a:solidFill>
                  <a:schemeClr val="accent2"/>
                </a:solidFill>
              </a:rPr>
              <a:t>Большое значение имела «Декларация прав народов России», ставшая программой национально-освободительной революции, охватившей не только обширные национальные окраины, но и некоторые внутренние многонациональные регионы, в том числе Среднее Поволжье. Декрет о рабочем контроле и другие законодательные акты в ноябре — декабре 1917 г. активизировали рабочий класс Мордовии, который в то время был малочисленным и состоял из тружеников мелких предприятий по переработке продукции сельского и лесного хозяйства.</a:t>
            </a:r>
            <a:endParaRPr lang="ru-RU" sz="3200" b="1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832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203200"/>
            <a:ext cx="10515600" cy="478971"/>
          </a:xfrm>
        </p:spPr>
        <p:txBody>
          <a:bodyPr>
            <a:noAutofit/>
          </a:bodyPr>
          <a:lstStyle/>
          <a:p>
            <a:pPr algn="ctr"/>
            <a:r>
              <a:rPr lang="ru-RU" sz="3600" b="1" smtClean="0">
                <a:solidFill>
                  <a:srgbClr val="FFFF00"/>
                </a:solidFill>
              </a:rPr>
              <a:t>Взятие власти</a:t>
            </a:r>
            <a:endParaRPr lang="ru-RU" sz="3600" b="1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841829"/>
            <a:ext cx="10515600" cy="5704114"/>
          </a:xfrm>
        </p:spPr>
        <p:txBody>
          <a:bodyPr>
            <a:noAutofit/>
          </a:bodyPr>
          <a:lstStyle/>
          <a:p>
            <a:r>
              <a:rPr lang="ru-RU" b="1" smtClean="0">
                <a:solidFill>
                  <a:srgbClr val="FFFF00"/>
                </a:solidFill>
              </a:rPr>
              <a:t>Известие о революционных событиях было получено в уездах и волостях Мордовии 26—29 октября (8—11 ноября) и вызвало новую волну общественных беспорядков. 26 октября состоялось экстренное заседание Саранского исполкома Совета рабочих, солдатских и крестьянских депутатов, принявшее резолюцию, осудившую выступление большевиков, 27 октября — солдаты Саранского гарнизона организовали вооруженную демонстрацию, арестовали комиссара Временного правительства Цынговатова и председателя уездного Совета крестьянских депутатов Десятскова, разгромили тюрьму, выпустили заключённых, 29 октября — был созван 4-й экстренный крестьянский съезд, освободивший из-под стражи арестованных Цынговатова и Десятскова; состоялось совещание президиума всех общественных организаций, которое совместно с Советом 30 октября передало всю власть в городе и уезде Революционному штабу, была создана «ревтройка» (Молчанов, Десятсков, Цынговатов) и организована боевая дружина для борьбы с общественными беспорядками. После пожара в Саранске (октябрь 1917 г.) большевики образовали революционный комитет, который в январе 1918 г. установил советскую власть в городе.</a:t>
            </a:r>
            <a:endParaRPr lang="ru-RU" b="1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447609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232229"/>
            <a:ext cx="10515600" cy="609600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ru-RU" b="1" smtClean="0">
                <a:solidFill>
                  <a:schemeClr val="bg1"/>
                </a:solidFill>
              </a:rPr>
              <a:t>Рузаевка</a:t>
            </a: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1248229"/>
            <a:ext cx="10515600" cy="4841421"/>
          </a:xfrm>
        </p:spPr>
        <p:txBody>
          <a:bodyPr>
            <a:normAutofit/>
          </a:bodyPr>
          <a:lstStyle/>
          <a:p>
            <a:r>
              <a:rPr lang="ru-RU" sz="4800" smtClean="0">
                <a:solidFill>
                  <a:schemeClr val="bg1"/>
                </a:solidFill>
              </a:rPr>
              <a:t>В Рузаевке в ответ на революционные события 27 октября 1917 г. поселковый Совет организовал демонстрацию, был избран революционный комитет, создана рабочая милиция. 30 октября на собрании рабочих и служащих Рузаевки был избран новый Совет.</a:t>
            </a:r>
            <a:endParaRPr lang="ru-RU" sz="4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07093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362857"/>
            <a:ext cx="10515600" cy="62411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mtClean="0">
                <a:solidFill>
                  <a:srgbClr val="FFC000"/>
                </a:solidFill>
              </a:rPr>
              <a:t>Инсар</a:t>
            </a:r>
            <a:endParaRPr lang="ru-RU" b="1">
              <a:solidFill>
                <a:srgbClr val="FFC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1190171"/>
            <a:ext cx="10515600" cy="4899479"/>
          </a:xfrm>
        </p:spPr>
        <p:txBody>
          <a:bodyPr>
            <a:noAutofit/>
          </a:bodyPr>
          <a:lstStyle/>
          <a:p>
            <a:r>
              <a:rPr lang="ru-RU" sz="4000" b="1" smtClean="0">
                <a:solidFill>
                  <a:srgbClr val="FFC000"/>
                </a:solidFill>
              </a:rPr>
              <a:t>В Инсаре после октябрьских событий образованы уездный революционный штаб (переизбран 19 декабря), революционный трибунал, арестована оппозиция. 29 января 1918 г. на объединенном съезде крестьян и рабочих уезда был избран уездный Совет, власть в городе перешла в руки Советов. В волостях Инсарского уезда советская власть была установлена в феврале — марте.</a:t>
            </a:r>
            <a:endParaRPr lang="ru-RU" sz="4000" b="1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35342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232230"/>
            <a:ext cx="10515600" cy="7837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mtClean="0">
                <a:solidFill>
                  <a:srgbClr val="FFFF00"/>
                </a:solidFill>
              </a:rPr>
              <a:t>Ардатов</a:t>
            </a:r>
            <a:endParaRPr lang="ru-RU" b="1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1207634"/>
            <a:ext cx="10515600" cy="4380366"/>
          </a:xfrm>
        </p:spPr>
        <p:txBody>
          <a:bodyPr>
            <a:normAutofit fontScale="92500"/>
          </a:bodyPr>
          <a:lstStyle/>
          <a:p>
            <a:r>
              <a:rPr lang="ru-RU" sz="4000" b="1" smtClean="0">
                <a:solidFill>
                  <a:srgbClr val="FFFF00"/>
                </a:solidFill>
              </a:rPr>
              <a:t>В Ардатовском уезде 19 ноября 1917 г. на экстренном уездном собрании была провозглашена советская власть, избран уездный Совет. Реально советская власть в городе и уезде была установлена вооруженным путём в течение февраля 1918 г. 27 февраля был арестован антибольшевистски настроенный горсовет, ликвидирована земская управа</a:t>
            </a:r>
            <a:r>
              <a:rPr lang="ru-RU" b="1" smtClean="0">
                <a:solidFill>
                  <a:srgbClr val="FFFF00"/>
                </a:solidFill>
              </a:rPr>
              <a:t>.</a:t>
            </a:r>
            <a:endParaRPr lang="ru-RU" b="1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4510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843</Words>
  <Application>Microsoft Office PowerPoint</Application>
  <PresentationFormat>Произвольный</PresentationFormat>
  <Paragraphs>24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Мордовия в годы Октябрьской революции</vt:lpstr>
      <vt:lpstr>Октябрьская революция</vt:lpstr>
      <vt:lpstr>Крестьяне в Мордовии</vt:lpstr>
      <vt:lpstr>Формирование</vt:lpstr>
      <vt:lpstr>Права народа</vt:lpstr>
      <vt:lpstr>Взятие власти</vt:lpstr>
      <vt:lpstr>Рузаевка</vt:lpstr>
      <vt:lpstr>Инсар</vt:lpstr>
      <vt:lpstr>Ардатов</vt:lpstr>
      <vt:lpstr>Темников</vt:lpstr>
      <vt:lpstr>Другие уезды</vt:lpstr>
      <vt:lpstr>После войны</vt:lpstr>
      <vt:lpstr>Спасибо за внимание,товарищи!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Мордовия в годы октябрьской революции</dc:title>
  <dc:creator>User</dc:creator>
  <cp:lastModifiedBy>User</cp:lastModifiedBy>
  <cp:revision>9</cp:revision>
  <dcterms:created xsi:type="dcterms:W3CDTF">2019-10-02T19:44:18Z</dcterms:created>
  <dcterms:modified xsi:type="dcterms:W3CDTF">2019-11-19T15:57:57Z</dcterms:modified>
</cp:coreProperties>
</file>