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22"/>
  </p:notesMasterIdLst>
  <p:sldIdLst>
    <p:sldId id="257" r:id="rId3"/>
    <p:sldId id="258" r:id="rId4"/>
    <p:sldId id="260" r:id="rId5"/>
    <p:sldId id="261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85" r:id="rId14"/>
    <p:sldId id="282" r:id="rId15"/>
    <p:sldId id="283" r:id="rId16"/>
    <p:sldId id="284" r:id="rId17"/>
    <p:sldId id="273" r:id="rId18"/>
    <p:sldId id="274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8000"/>
    <a:srgbClr val="CCECFF"/>
    <a:srgbClr val="66CCFF"/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133F-3FAC-4DAA-A430-8E26B8F5296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CFCA6-78B4-4402-9D4A-9A5CCFA4D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tsoch.info/stixotvorenie-i-a-bunina-vecher-vospriyatie-istolkovanie-ocenka-2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2%D0%BE%D0%BB%D1%8B%D0%BF%D0%B8%D0%BD%D1%8B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Михаил Юрьевич Лермонтов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русский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поэт, прозаик, драматург, художник</a:t>
            </a:r>
            <a:r>
              <a:rPr lang="ru-RU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Творчество Лермонтова, в котором удачно сочетаются гражданские, философские и личные мотивы, отвечавшее насущным потребностям духовной жизни русского общества, ознаменовало собой новый расцвет русской литературы. Оно оказало большое влияние на виднейших русских писателей и поэтов XIX и XX веков. Произведения Лермонтова получили большой отклик в живописи, театре, кинематографе. Его стихи стали подлинным кладезем для оперного, симфонического и романсного творчества, многие из них стали народными песнями.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творчестве Лермонтова традиционно выделяют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этапа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период ученичества (1828— 1832). Лирика этих лет обнаруживает отвлеченность юношеского мышления. В поэтических произведениях ощущается влияние Байрона, Жуковского, Пушкина. Лирический герой несет в себе биографические черты автора. Переживания героя лишены полутонов, гиперболизированы, что подчеркивает романтическую суть лирики этого периода.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этап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период становления поэта, обретение собственного «я» (1833—1836). Осложняется авторский взгляд на происходящее, расширяется палитра эмоционального настроя лирических произведений. Поэт стремится уйти от тождественности своего восприятия и чувств лирического героя. Лирика носит романтический характер, хотя видны реалистические элементы в таких произведениях, как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«Новгород», «Жалобы турка», «10 июля 1830»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Третий этап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период зрелой лирики (1837—1841), время высшего расцвета творчества Лермонтова. Поэтические образы приобретают символическую обобщенность. Поиск единения, душевного слияния со всей вселенной — в этом видна устремленность лирического героя. Разительно меняется общий тон лирики в этот период: уходит бурная эмоциональность, в лирическую речь входит повествовательность. Этот этап ознаменован переходом к реалистическому письму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(«Журналист, Читатель и Писатель»).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Лирике Лермонтова свойственно разнообразие тем и мотивов.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Особое место в творчестве любого поэта занимает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назначения поэта и судьбы его творений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Судьба одаренной личности в несовершенном обществе, ее взаимоотношения с окружающими, роль поэзии как особого рода оружия в борьбе за высокие идеалы - мотивы, звучащие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лермонтовских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произведениях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(«Я жить хочу! Хочу печали...», 1832; «Смерть поэта», 1837; «Кинжал», 1837; «Поэт» («Отделкой золотой блистает мой кинжал...»), 1837; «Журналист, Читатель и Писатель», 1840; «Пророк», 1841)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Слава к Лермонтову приходит в одночасье со стихотворением "Смерть поэта" (1937), откликом на последнюю дуэль Пушкина. Текст широко распространяется в списках, получает высокую оценку как в пушкинском кругу, так и у публики, расслышавшей в этих стихах собственную боль и возмущение. Заключительные строки стихотворения с резкими выпадами против высшей аристократии вызвали гнев Николая I. 18 февраля Лермонтов был арестован и вскоре переведен прапорщиком в Нижегородский драгунский полк на Кавказ. В марте 1837 года по приказу самого царя за распространение последних 16 строк стихотворения «Смерть поэта» Лермонтов был арестован, а затем переведён в Нижегородский драгунский полк, находившийся на Кавказе.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Мысли поэта о современном ему обществе преломляются 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теме судьбы молодого поколения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(«Монолог», 1829; «Дума», 1838)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Отражая в лирике проблемы общественной жизни, поэт задумывается о будущем своей родины. В поэзии Лермонтова возникает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 родины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поисках идеала поэт углубляется в историческое прошлое России, обращается к жизни простых людей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(«Новгород», 1830; «Поле Бородина», 1831; «Бородино», 1837; «Родина», 1841)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родины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неразрывно связана с мотивами, рождающими в воображении картины родной природы.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Пейзажная лирика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Лермонтова наполнена одухотворенной красотой, которая является источником духовных сил. Исходя из особенностей мировоззрения поэта, в природе отражаются трагические моменты жизни, изменения человеческой души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(«Кавказ», 1830; «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Вечер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после дождя», 1830; «Когда волнуется желтеющая нива...», 1837; «Дары Терека», 1839; «Тучи», 1840; «На севере диком стоит одиноко...», 1841; «</a:t>
            </a:r>
            <a:r>
              <a:rPr lang="ru-RU" sz="1200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Утес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1841)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Поиски гармонии, духовной близости и понимания нашли свое отражение 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теме любви и дружбы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Лермонтовской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лирике свойственна передача глубокого и емкого понятия любви.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Любовь – всепроникающая тема и один из универсальных мотивов в творчестве Лермонтова, выступающий в своём конкретном воплощении к отечеству, к природе, детям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(«Ребёнку», «Казачья колыбельная песня»), к родным («Прости! Увидимся ль мы снова?», «Ужасная судьба отца и сына»)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прежде всего – как любовь к женщине в её различных проявлениях: от бескорыстно-идеального, «небесного» чувства до всепоглощающей любви-страсти или демонического соперничества.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всех поэтов есть стихи о любви и женщинах. И М.Ю.Лермонтов не исключение. В его жизни было много женщин, которых он любил  и кому   посвящал стихи. В них он и воспевает, и укоряет, и показывает  истинное лицо возлюбленных.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своей жизни М.Ю.Лермонтов испытывал сильные чувства к нескольким женщинам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Лермонтов – мечущийся человек, ищущий ласку и любовь. Он ищет истинную любовь, взаимную, но его чувство остается без ответа. М.Ю.Лермонтов искал женщину, способную понять и воспринимать его таким, какой он есть; ищет родную душу, ту единственную, которая будет ему помогать в нелегкие минуты, будет понимать, и уважать его.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сожалению, ему это не удалось. Ни с одной женщиной он не связал жизнь брачными узами. Любовь приносила ему горечь, разочарование и страдания.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 июля 1841 г. в Пятигорске в доме Верзилиных на обычном балу Михаил в кругу знакомых был в весёлом расположении духа, они острили смешно, но не зло. Тут они увидели Мартынова, одноклассника Лермонтова по Школе гвардейских подпрапорщиков, в горском наряде: в бурке и с большим кинжалом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Лермонтов громко пошутил по этому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поводу.Мартынов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подошёл к нему и сдержанно сказал: «Сколько раз я просил вас оставить свои шутки при дамах». Завязался спор, закончившийся вызовом на дуэль. Лермонтов принял вызов.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"Новая великая утрата осиротила бедную русскую литературу", - напишет Белинский.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М.Ю.Лермонтов родился 3 октября 1814 г. в Москве.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Отец – Юрий Петрович Лермонтов носил чин капитана. Он происходил из старинного шотландского рода. Мать – Марья Михайловна происходила из старинного и богатого рода Столыпиных. Семейная жизнь родителей поэта не была счастливой. После смерти юной жены (1817, от чахотки в возрасте 21 г.) Юрий Петрович уехал в свое имение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Кропотово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(Тульской губ.), а сына оставил на воспитание бабушке согласно условию, поставленному ею в завещании.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Детские годы Михаила, с марта 1815 года, прошли в селе Тарханы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Чембарского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уезда Пензенской губернии (ныне с.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Лермонтово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Пензенской области) в родовом имении бабушки Е.А.Арсеньевой.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Елизавета Алексеевна Арсеньева (1773-1845 гг.)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бабушка М. Ю.Лермонтова, была «не особенно красива, высокого роста, сурова и до некоторой степени неуклюжа». Обладала недюжинным умом, силой воли и деловой хваткой. Происходила из знаменитого рода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толыпины"/>
              </a:rPr>
              <a:t>Столыпиных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Своих крепостных, которых у неё было около 600 душ, она держала в строгости, хотя, в отличие от других помещиков, никогда не применяла к ним телесные наказания. Самым строгим наказанием у неё было выбрить половину головы у провинившегося мужика, или отрезать косу у крепостной.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Елизавета Алексеевна Арсеньева страстно любила внука, который в детстве не отличался сильным здоровьем. Энергичная и настойчивая, она прилагала все усилия, чтобы дать ему всё, на что только может претендовать продолжатель рода Лермонтовых. Он получил прекрасное домашнее образование: с детства свободно владел французским и немецким языком, хорошо рисовал и лепил, учился музыке (играл на флейте, фортепиано и скрипке).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Прекрасная природа, заботливое отношение бабушки, отличное домашнее образование, которое было стандартом в дворянской среде того времени, - всё способствовало нравственному и духовному развитию будущего поэта.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Тарханах, Лермонтов с детства наблюдал картины крестьянского быта и сельской природы, прислушивался к народным песням и преданиям.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1827 бабушка привезла внука в Москву, чтобы продолжить его образование. 1 сентября 1828 Лермонтов зачисляется полупансионером в Московский университетский благородный пансион, одно из лучших учебных заведений России. Получает гуманитарное образование, которое пополняет самостоятельным чтением. В пансионе пишет стихи, очень рано осознав, что поэзия - его призвание.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Осенью 1830 поступает в Московский университет на нравственно-политическое отделение. Неудовлетворенность Лермонтова лекциями профессоров и недовольство профессоров непочтительными ответами и пререканиями студента, что считалось непозволительной дерзостью, привели к тому, что он подал заявление об увольнении и покинул университет в 1832.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1832 он поступил в Школу гвардейских подпрапорщиков и кавалерийских юнкеров. Два года, проведенные в обстановке казарменной муштры, были, по его словам, "страшными". Но и в этих условиях Лермонтов тайком продолжает писать, хотя его творчество переживает период спада.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окончании Школы в 1834 произведен из юнкеров в корнеты лейб-гвардии Гусарского полка, стоявшего в Царском Селе. Однако большую часть жизни Лермонтов проводит в Петербурге, впервые почувствовав себя свободным.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Дуэль Лермонтова с сыном французского посла Э. де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Барантом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(февраль 1840) привела к аресту и переводу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Тенгинский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пехотный полк. Поэт отбывает на Кавказ, где принимает участие в боевых действиях (сражение на речке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Валерик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описанное в стихотворении "Я к вам пишу случайно, право..."), за что представляется к наградам (вычеркнут из списков императором Николаем I).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январе 1841 Лермонтов отбывает в Петербург, где, вращаясь в литературных и светских кругах. обдумывает планы отставки и дальнейшей литературной деятельности.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Возвращаясь на Кавказ, Лермонтов задерживается в Пятигорске для лечения на минеральных водах. Случайная ссора с соучеником по юнкерской школе Н.С.Мартыновым приводит к дуэли и гибели поэта.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CFCA6-78B4-4402-9D4A-9A5CCFA4DB0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022E-453E-437F-BE24-21311D901137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051DC-0105-4642-9022-2CC39D6BC3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140CC2-DA67-4EFB-9A69-601A98FA1073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745208-D7B5-4BDD-8602-90BEF88BC30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17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hyperlink" Target="http://commons.wikimedia.org/wiki/File:Mikhail_Lermontov,_1820-22.jpg?uselang=ru" TargetMode="Externa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елец\Desktop\Фоны для презентаций\Литература\tumblr_lwykmx9fAk1qhr1d2o1_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092c17a0501a4b1d9c4fa973d636711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980728"/>
            <a:ext cx="4427984" cy="51238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0"/>
            <a:ext cx="60486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ЛЕРМОНТОВ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Михаил Юрьевич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1814 - 1841</a:t>
            </a:r>
            <a:endParaRPr lang="ru-RU" sz="5400" b="1" cap="none" spc="50" dirty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71391" y="2492896"/>
            <a:ext cx="5472609" cy="193899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«…поэт совсем другой эпохи…»</a:t>
            </a:r>
          </a:p>
          <a:p>
            <a:pPr algn="r"/>
            <a:r>
              <a:rPr lang="ru-RU" sz="4000" b="1" i="1" cap="none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Г.В.Белинский</a:t>
            </a:r>
            <a:endParaRPr lang="ru-RU" sz="4000" b="1" i="1" cap="none" spc="50" dirty="0">
              <a:ln w="1143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797152"/>
            <a:ext cx="551625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CC"/>
                </a:solidFill>
                <a:latin typeface="Monotype Corsiva" pitchFamily="66" charset="0"/>
              </a:rPr>
              <a:t>Выполнила</a:t>
            </a:r>
          </a:p>
          <a:p>
            <a:pPr algn="ctr"/>
            <a:r>
              <a:rPr lang="ru-RU" sz="2800" b="1" dirty="0" smtClean="0">
                <a:solidFill>
                  <a:srgbClr val="FFFFCC"/>
                </a:solidFill>
                <a:latin typeface="Monotype Corsiva" pitchFamily="66" charset="0"/>
              </a:rPr>
              <a:t>учитель  русского языка и литературы</a:t>
            </a:r>
          </a:p>
          <a:p>
            <a:pPr algn="ctr"/>
            <a:r>
              <a:rPr lang="ru-RU" sz="2800" b="1" dirty="0" smtClean="0">
                <a:solidFill>
                  <a:srgbClr val="FFFFCC"/>
                </a:solidFill>
                <a:latin typeface="Monotype Corsiva" pitchFamily="66" charset="0"/>
              </a:rPr>
              <a:t>МОБУ СОШ № 16 г. Таганрога</a:t>
            </a:r>
          </a:p>
          <a:p>
            <a:pPr algn="ctr"/>
            <a:r>
              <a:rPr lang="ru-RU" sz="2800" b="1" dirty="0" smtClean="0">
                <a:solidFill>
                  <a:srgbClr val="FFFFCC"/>
                </a:solidFill>
                <a:latin typeface="Monotype Corsiva" pitchFamily="66" charset="0"/>
              </a:rPr>
              <a:t>Л.В.Романенко</a:t>
            </a:r>
            <a:endParaRPr lang="ru-RU" sz="2800" b="1" dirty="0">
              <a:solidFill>
                <a:srgbClr val="FFFF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23728" y="836712"/>
            <a:ext cx="4968552" cy="12241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836712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Периоды творчества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М.Ю.Лермонтова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2708920"/>
            <a:ext cx="2736304" cy="19442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ранняя лирика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(период ученичества) 1828-1832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Garamond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Garamond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300192" y="213285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051720" y="2132856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3203848" y="2708920"/>
            <a:ext cx="2736304" cy="19442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период становления поэта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1833-1836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Garamond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84168" y="2708920"/>
            <a:ext cx="2736304" cy="19442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зрелая лирика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(расцвет творчества)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1837-1841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4" name="Рисунок 13" descr="0027-041--M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9872" y="5558528"/>
            <a:ext cx="5546526" cy="1299472"/>
          </a:xfrm>
          <a:prstGeom prst="rect">
            <a:avLst/>
          </a:prstGeom>
        </p:spPr>
      </p:pic>
      <p:pic>
        <p:nvPicPr>
          <p:cNvPr id="15" name="Рисунок 14" descr="7bcb1e12a98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>
            <a:off x="4572000" y="213285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339752" y="2060848"/>
            <a:ext cx="4608512" cy="2376264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ОСНОВНЫЕ МОТИВЫ ЛИРИКИ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М.Ю.ЛЕРМОНТОВА</a:t>
            </a:r>
            <a:endParaRPr lang="ru-RU" sz="2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43808" y="188640"/>
            <a:ext cx="1944216" cy="1728192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Мотив отрицания</a:t>
            </a:r>
            <a:endParaRPr lang="ru-RU" sz="2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220072" y="260648"/>
            <a:ext cx="2160240" cy="1872208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Мотив  одиночества</a:t>
            </a:r>
            <a:endParaRPr lang="ru-RU" sz="2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7584" y="1052736"/>
            <a:ext cx="1944216" cy="1728192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Мотив  родины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5536" y="2996952"/>
            <a:ext cx="1944216" cy="1728192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Мотив  природы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79712" y="4365104"/>
            <a:ext cx="2088232" cy="1872208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Мотив личности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355976" y="4653136"/>
            <a:ext cx="2088232" cy="1872208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Мотив назначения поэта</a:t>
            </a:r>
            <a:endParaRPr lang="ru-RU" sz="2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16216" y="3789040"/>
            <a:ext cx="2016224" cy="1872208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Мотив любви и дружбы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020272" y="1844824"/>
            <a:ext cx="1944216" cy="1728192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Мотив судьбы молодого поколения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7bcb1e12a98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31774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Мотив назначения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поэта и поэзии </a:t>
            </a:r>
            <a:endParaRPr lang="ru-RU" sz="32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JMR9x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43608" y="1484784"/>
            <a:ext cx="2483743" cy="2987320"/>
          </a:xfrm>
          <a:prstGeom prst="rect">
            <a:avLst/>
          </a:prstGeom>
        </p:spPr>
      </p:pic>
      <p:pic>
        <p:nvPicPr>
          <p:cNvPr id="5" name="Рисунок 4" descr="55003767_pushkin_big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4048" y="4869160"/>
            <a:ext cx="3318263" cy="1599785"/>
          </a:xfrm>
          <a:prstGeom prst="rect">
            <a:avLst/>
          </a:prstGeom>
        </p:spPr>
      </p:pic>
      <p:pic>
        <p:nvPicPr>
          <p:cNvPr id="7" name="Рисунок 6" descr="77520152_9474_b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43608" y="4581128"/>
            <a:ext cx="3024336" cy="19269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52120" y="476672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Смерть поэта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908720"/>
            <a:ext cx="3312368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…Погиб поэт!- невольник чести - Пал, оклеветанный молвой,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С свинцом в груди и жаждой мести,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Поникнув гордой головой!..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Не вынесла душа поэта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Позора мелочных обид,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Восстал он против мнений света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Один, как прежде... и убит! 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Убит!.. К чему теперь рыданья,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Пустых похвал ненужный хор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И жалкий лепет оправданья? Судьбы свершился приговор!...</a:t>
            </a:r>
            <a:endParaRPr lang="ru-RU" sz="19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8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8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260648"/>
            <a:ext cx="267092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B050"/>
                </a:solidFill>
                <a:latin typeface="Monotype Corsiva" pitchFamily="66" charset="0"/>
              </a:rPr>
              <a:t>Мотив судьбы</a:t>
            </a:r>
          </a:p>
          <a:p>
            <a:pPr algn="ctr"/>
            <a:r>
              <a:rPr lang="ru-RU" sz="2600" b="1" dirty="0" smtClean="0">
                <a:solidFill>
                  <a:srgbClr val="00B050"/>
                </a:solidFill>
                <a:latin typeface="Monotype Corsiva" pitchFamily="66" charset="0"/>
              </a:rPr>
              <a:t>молодого поколения</a:t>
            </a:r>
            <a:endParaRPr lang="ru-RU" sz="2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908720"/>
            <a:ext cx="117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Дума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484784"/>
            <a:ext cx="3948517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Печально я гляжу на наше поколенье!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Его грядущее — иль пусто, иль темно,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Меж тем, под бременем познанья </a:t>
            </a:r>
          </a:p>
          <a:p>
            <a:r>
              <a:rPr lang="ru-RU" sz="19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сомненья,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В бездействии состарится оно.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Богаты мы, едва из колыбели,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Ошибками отцов и поздним их умом,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И жизнь уж нас томит, как ровный </a:t>
            </a:r>
          </a:p>
          <a:p>
            <a:r>
              <a:rPr lang="ru-RU" sz="19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путь без цели,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Как пир на празднике чужом.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К добру и злу постыдно равнодушны,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В начале поприща мы вянем без борьбы;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Перед опасностью позорно-малодушны, </a:t>
            </a:r>
            <a:b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Monotype Corsiva" pitchFamily="66" charset="0"/>
              </a:rPr>
              <a:t>И перед властию — презренные рабы... </a:t>
            </a:r>
            <a:endParaRPr lang="ru-RU" sz="19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рамка2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5877272"/>
            <a:ext cx="3059832" cy="679963"/>
          </a:xfrm>
          <a:prstGeom prst="rect">
            <a:avLst/>
          </a:prstGeom>
        </p:spPr>
      </p:pic>
      <p:pic>
        <p:nvPicPr>
          <p:cNvPr id="17412" name="Picture 4" descr="http://www.lentachel.ru/image/ZFEfVtAMX2yFZc3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1124744"/>
            <a:ext cx="2664296" cy="1800200"/>
          </a:xfrm>
          <a:prstGeom prst="rect">
            <a:avLst/>
          </a:prstGeom>
          <a:noFill/>
        </p:spPr>
      </p:pic>
      <p:pic>
        <p:nvPicPr>
          <p:cNvPr id="11" name="Picture 2" descr="http://pet.affiniscape.com/associations/12980/files/kidsphot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35696" y="2708920"/>
            <a:ext cx="2664149" cy="1772817"/>
          </a:xfrm>
          <a:prstGeom prst="rect">
            <a:avLst/>
          </a:prstGeom>
          <a:noFill/>
        </p:spPr>
      </p:pic>
      <p:pic>
        <p:nvPicPr>
          <p:cNvPr id="12" name="Picture 6" descr="http://vazno.by/uploads/posts/2011/11/26/1_6537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5576" y="4077072"/>
            <a:ext cx="2664296" cy="1800200"/>
          </a:xfrm>
          <a:prstGeom prst="rect">
            <a:avLst/>
          </a:prstGeom>
          <a:noFill/>
        </p:spPr>
      </p:pic>
      <p:pic>
        <p:nvPicPr>
          <p:cNvPr id="13" name="Рисунок 12" descr="рамка2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5949280"/>
            <a:ext cx="3059832" cy="679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5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85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64088" y="476672"/>
            <a:ext cx="2855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Мотив Родины</a:t>
            </a:r>
            <a:endParaRPr lang="ru-RU" sz="3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1340768"/>
            <a:ext cx="1287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Родина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Люблю отчизну я, но странною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любовью!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Не победит ее рассудок мой.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Ни слава, купленная кровью,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Ни полный гордого доверия покой,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Ни темной старины заветные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преданья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Не шевелят во мне отрадного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мечтанья…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рамка3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9592" y="6093296"/>
            <a:ext cx="3456384" cy="520451"/>
          </a:xfrm>
          <a:prstGeom prst="rect">
            <a:avLst/>
          </a:prstGeom>
        </p:spPr>
      </p:pic>
      <p:pic>
        <p:nvPicPr>
          <p:cNvPr id="12" name="Рисунок 11" descr="рамка3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6093296"/>
            <a:ext cx="3456384" cy="520451"/>
          </a:xfrm>
          <a:prstGeom prst="rect">
            <a:avLst/>
          </a:prstGeom>
        </p:spPr>
      </p:pic>
      <p:pic>
        <p:nvPicPr>
          <p:cNvPr id="4098" name="Picture 2" descr="http://s47.radikal.ru/i117/1303/0f/e6ce5c809b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1196752"/>
            <a:ext cx="1731015" cy="1152128"/>
          </a:xfrm>
          <a:prstGeom prst="rect">
            <a:avLst/>
          </a:prstGeom>
          <a:noFill/>
        </p:spPr>
      </p:pic>
      <p:pic>
        <p:nvPicPr>
          <p:cNvPr id="4100" name="Picture 4" descr="http://www.photoforum.ru/f/photo/000/161/161300_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2060848"/>
            <a:ext cx="2448272" cy="1731188"/>
          </a:xfrm>
          <a:prstGeom prst="rect">
            <a:avLst/>
          </a:prstGeom>
          <a:noFill/>
        </p:spPr>
      </p:pic>
      <p:pic>
        <p:nvPicPr>
          <p:cNvPr id="4102" name="Picture 6" descr="http://900igr.net/datai/geografija/Bashni-Kremlja/0006-007-Kakova-dlina-reki-Moskvy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3356992"/>
            <a:ext cx="2477922" cy="1728192"/>
          </a:xfrm>
          <a:prstGeom prst="rect">
            <a:avLst/>
          </a:prstGeom>
          <a:noFill/>
        </p:spPr>
      </p:pic>
      <p:pic>
        <p:nvPicPr>
          <p:cNvPr id="4104" name="Picture 8" descr="http://stat17.privet.ru/lr/0a0879621e96d053d7abc8e6065fbb8c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0232" y="4725144"/>
            <a:ext cx="1725015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3671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Мотив одиночества</a:t>
            </a:r>
            <a:endParaRPr lang="ru-RU" sz="3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7ee1a8c1d77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6093296"/>
            <a:ext cx="3676650" cy="428625"/>
          </a:xfrm>
          <a:prstGeom prst="rect">
            <a:avLst/>
          </a:prstGeom>
        </p:spPr>
      </p:pic>
      <p:pic>
        <p:nvPicPr>
          <p:cNvPr id="5" name="Рисунок 4" descr="7ee1a8c1d77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6093296"/>
            <a:ext cx="3676650" cy="428625"/>
          </a:xfrm>
          <a:prstGeom prst="rect">
            <a:avLst/>
          </a:prstGeom>
        </p:spPr>
      </p:pic>
      <p:pic>
        <p:nvPicPr>
          <p:cNvPr id="10" name="Рисунок 9" descr="57143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789040"/>
            <a:ext cx="2304256" cy="2232248"/>
          </a:xfrm>
          <a:prstGeom prst="rect">
            <a:avLst/>
          </a:prstGeom>
        </p:spPr>
      </p:pic>
      <p:pic>
        <p:nvPicPr>
          <p:cNvPr id="11" name="Picture 2" descr="http://f1.live4fun.ru/pictures/img_4528859_2264_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1124744"/>
            <a:ext cx="3240360" cy="259228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4048" y="1556792"/>
            <a:ext cx="325441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Белеет парус одинокой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 тумане моря голубом!..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Что ищет он в стране далекой?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Что кинул он в краю родном?..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Играют волны - ветер свищет,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И мачта гнется и скрыпит...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Увы! он счастия не ищет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И не от счастия бежит!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Под ним струя светлей лазури,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Над ним луч солнца золотой...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А он, мятежный, просит бури,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Как будто в бурях есть покой!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908720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Парус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95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Адресаты любовной лирики М.Ю.Лермонтова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Лермонто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1772816"/>
            <a:ext cx="3084075" cy="4005064"/>
          </a:xfrm>
          <a:prstGeom prst="rect">
            <a:avLst/>
          </a:prstGeom>
        </p:spPr>
      </p:pic>
      <p:pic>
        <p:nvPicPr>
          <p:cNvPr id="5" name="Picture 5" descr="1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772816"/>
            <a:ext cx="16855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Lermontov-picture_5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07704" y="3789040"/>
            <a:ext cx="1584176" cy="1872208"/>
          </a:xfrm>
          <a:prstGeom prst="rect">
            <a:avLst/>
          </a:prstGeom>
        </p:spPr>
      </p:pic>
      <p:pic>
        <p:nvPicPr>
          <p:cNvPr id="7" name="Рисунок 6" descr="Софья Михайловна Соллогуб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907704" y="1772816"/>
            <a:ext cx="1584176" cy="1944216"/>
          </a:xfrm>
          <a:prstGeom prst="rect">
            <a:avLst/>
          </a:prstGeom>
        </p:spPr>
      </p:pic>
      <p:pic>
        <p:nvPicPr>
          <p:cNvPr id="8" name="Рисунок 7" descr="Д.Ф.Иванова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9512" y="3789040"/>
            <a:ext cx="1656184" cy="1872208"/>
          </a:xfrm>
          <a:prstGeom prst="rect">
            <a:avLst/>
          </a:prstGeom>
        </p:spPr>
      </p:pic>
      <p:pic>
        <p:nvPicPr>
          <p:cNvPr id="9" name="Picture 6" descr="сканирование002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888" y="1772816"/>
            <a:ext cx="15841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Эмилия Карловна Мусина-Пушкина (Варенька Лопухина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563888" y="3789040"/>
            <a:ext cx="1584176" cy="1872207"/>
          </a:xfrm>
          <a:prstGeom prst="rect">
            <a:avLst/>
          </a:prstGeom>
        </p:spPr>
      </p:pic>
      <p:pic>
        <p:nvPicPr>
          <p:cNvPr id="14" name="Рисунок 13" descr="7bcb1e12a98b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  <p:sp>
        <p:nvSpPr>
          <p:cNvPr id="15" name="Вертикальный свиток 14"/>
          <p:cNvSpPr/>
          <p:nvPr/>
        </p:nvSpPr>
        <p:spPr>
          <a:xfrm>
            <a:off x="2735288" y="4869160"/>
            <a:ext cx="6408712" cy="1772816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Я не могу любовь определить,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Но это страсть сильнейшая! – любить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Необходимость мне; и я любил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Всем напряжением душевных сил.</a:t>
            </a:r>
            <a:endParaRPr lang="ru-RU" sz="2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0"/>
                            </p:stCondLst>
                            <p:childTnLst>
                              <p:par>
                                <p:cTn id="4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65308481_8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3118148"/>
            <a:ext cx="3312368" cy="3312368"/>
          </a:xfrm>
          <a:prstGeom prst="rect">
            <a:avLst/>
          </a:prstGeom>
        </p:spPr>
      </p:pic>
      <p:pic>
        <p:nvPicPr>
          <p:cNvPr id="5" name="Рисунок 4" descr="l43-395-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4048" y="3140968"/>
            <a:ext cx="3312368" cy="3328929"/>
          </a:xfrm>
          <a:prstGeom prst="rect">
            <a:avLst/>
          </a:prstGeom>
        </p:spPr>
      </p:pic>
      <p:pic>
        <p:nvPicPr>
          <p:cNvPr id="6" name="Рисунок 5" descr="p1_0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71600" y="404664"/>
            <a:ext cx="1944216" cy="2619866"/>
          </a:xfrm>
          <a:prstGeom prst="rect">
            <a:avLst/>
          </a:prstGeom>
        </p:spPr>
      </p:pic>
      <p:pic>
        <p:nvPicPr>
          <p:cNvPr id="7" name="Рисунок 6" descr="and-223-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12160" y="476672"/>
            <a:ext cx="2304256" cy="2534682"/>
          </a:xfrm>
          <a:prstGeom prst="rect">
            <a:avLst/>
          </a:prstGeom>
        </p:spPr>
      </p:pic>
      <p:sp>
        <p:nvSpPr>
          <p:cNvPr id="9" name="Вертикальный свиток 8"/>
          <p:cNvSpPr/>
          <p:nvPr/>
        </p:nvSpPr>
        <p:spPr>
          <a:xfrm>
            <a:off x="2411760" y="692696"/>
            <a:ext cx="4104456" cy="3096344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Любить… но кого же?... на время – не стоит труда,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А вечно любить невозможно…</a:t>
            </a:r>
            <a:endParaRPr lang="ru-RU" sz="24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Рисунок 10" descr="Мартынов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404664"/>
            <a:ext cx="1998222" cy="2664296"/>
          </a:xfrm>
          <a:prstGeom prst="rect">
            <a:avLst/>
          </a:prstGeom>
        </p:spPr>
      </p:pic>
      <p:pic>
        <p:nvPicPr>
          <p:cNvPr id="13" name="Рисунок 12" descr="img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32656"/>
            <a:ext cx="3528392" cy="5371245"/>
          </a:xfrm>
          <a:prstGeom prst="rect">
            <a:avLst/>
          </a:prstGeom>
        </p:spPr>
      </p:pic>
      <p:pic>
        <p:nvPicPr>
          <p:cNvPr id="16" name="Рисунок 15" descr="361px-T59p1.jpe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68144" y="2276872"/>
            <a:ext cx="2592288" cy="4301331"/>
          </a:xfrm>
          <a:prstGeom prst="rect">
            <a:avLst/>
          </a:prstGeom>
        </p:spPr>
      </p:pic>
      <p:sp>
        <p:nvSpPr>
          <p:cNvPr id="19" name="Вертикальный свиток 18"/>
          <p:cNvSpPr/>
          <p:nvPr/>
        </p:nvSpPr>
        <p:spPr>
          <a:xfrm>
            <a:off x="2267744" y="3068960"/>
            <a:ext cx="4032448" cy="3528392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Я б желал так заснуть,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Чтоб всю ночь, весь день мой слух лелея,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Script" pitchFamily="34" charset="0"/>
              </a:rPr>
              <a:t>О любви мне сладкий голос пел…</a:t>
            </a:r>
            <a:endParaRPr lang="ru-RU" sz="2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pic>
        <p:nvPicPr>
          <p:cNvPr id="20" name="Рисунок 19" descr="1084L_maxi1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599455">
            <a:off x="6025226" y="5234261"/>
            <a:ext cx="2654648" cy="1212755"/>
          </a:xfrm>
          <a:prstGeom prst="rect">
            <a:avLst/>
          </a:prstGeom>
        </p:spPr>
      </p:pic>
      <p:pic>
        <p:nvPicPr>
          <p:cNvPr id="21" name="Рисунок 20" descr="1084L_maxi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21029373">
            <a:off x="761936" y="5214938"/>
            <a:ext cx="2538709" cy="1159789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-001-Povtorenie-izuchennogo-po-teme-Prichastie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636912"/>
            <a:ext cx="3898696" cy="42210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260648"/>
            <a:ext cx="3855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Monotype Corsiva" pitchFamily="66" charset="0"/>
              </a:rPr>
              <a:t>Вопросы и задания</a:t>
            </a:r>
            <a:endParaRPr lang="ru-RU" sz="4000" b="1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980728"/>
            <a:ext cx="59046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Расскажите о жизни М.Ю.Лермонтова.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Назовите основные мотивы лирики поэта.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Какое стихотворение М.Ю.Лермонтова  посвящено гибели А.С.Пушкина?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Расскажите о трагической гибели М.Ю.Лермонтова.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3861048"/>
            <a:ext cx="3456384" cy="2448272"/>
          </a:xfrm>
          <a:prstGeom prst="rect">
            <a:avLst/>
          </a:prstGeom>
        </p:spPr>
      </p:pic>
      <p:pic>
        <p:nvPicPr>
          <p:cNvPr id="4" name="Рисунок 3" descr="mos3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4048" y="3861048"/>
            <a:ext cx="3456384" cy="2448272"/>
          </a:xfrm>
          <a:prstGeom prst="rect">
            <a:avLst/>
          </a:prstGeom>
        </p:spPr>
      </p:pic>
      <p:pic>
        <p:nvPicPr>
          <p:cNvPr id="5" name="Рисунок 4" descr="zdes-nahodilsya-dom-v-kotorom-rodilsya-m-yu-lermontov_1207491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331640" y="692696"/>
            <a:ext cx="2880320" cy="2448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476672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ramond" pitchFamily="18" charset="0"/>
              </a:rPr>
              <a:t>Москва.</a:t>
            </a:r>
          </a:p>
          <a:p>
            <a:r>
              <a:rPr lang="ru-RU" sz="3200" b="1" dirty="0" smtClean="0">
                <a:latin typeface="Garamond" pitchFamily="18" charset="0"/>
              </a:rPr>
              <a:t>Красные ворота. Дом, в котором 3(15) октября 1814 года родился М.Ю.Лермонтов.</a:t>
            </a:r>
            <a:endParaRPr lang="ru-RU" sz="3200" b="1" dirty="0">
              <a:latin typeface="Garamond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9592" y="332656"/>
            <a:ext cx="3384376" cy="4392488"/>
          </a:xfrm>
          <a:prstGeom prst="rect">
            <a:avLst/>
          </a:prstGeom>
        </p:spPr>
      </p:pic>
      <p:pic>
        <p:nvPicPr>
          <p:cNvPr id="4" name="Рисунок 3" descr="29261_9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60032" y="332656"/>
            <a:ext cx="3600400" cy="4392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4725144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aramond" pitchFamily="18" charset="0"/>
              </a:rPr>
              <a:t>Ю.П.Лермонтов, отец поэта</a:t>
            </a:r>
            <a:endParaRPr lang="ru-RU" b="1" dirty="0"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4725144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aramond" pitchFamily="18" charset="0"/>
              </a:rPr>
              <a:t>М.М.Лермонтова, мать поэта</a:t>
            </a:r>
            <a:endParaRPr lang="ru-RU" b="1" dirty="0">
              <a:latin typeface="Garamond" pitchFamily="18" charset="0"/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827584" y="5085184"/>
            <a:ext cx="7776864" cy="1512168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«Когда я был трёх лет, то была песня, от которой я плакал: её не могу теперь вспомнить, но уверен, что ели б услыхал её, она бы произвела прежнее действие.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Её певала мне покойная мать».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1363856191_img0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476672"/>
            <a:ext cx="3600400" cy="2736304"/>
          </a:xfrm>
          <a:prstGeom prst="rect">
            <a:avLst/>
          </a:prstGeom>
        </p:spPr>
      </p:pic>
      <p:pic>
        <p:nvPicPr>
          <p:cNvPr id="5" name="Рисунок 4" descr="182104_html_6f50e79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429000"/>
            <a:ext cx="3672408" cy="2736304"/>
          </a:xfrm>
          <a:prstGeom prst="rect">
            <a:avLst/>
          </a:prstGeom>
        </p:spPr>
      </p:pic>
      <p:pic>
        <p:nvPicPr>
          <p:cNvPr id="6" name="Рисунок 5" descr="00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60032" y="476672"/>
            <a:ext cx="3600400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8024" y="3573016"/>
            <a:ext cx="40324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Garamond" pitchFamily="18" charset="0"/>
              </a:rPr>
              <a:t>В 1815 г. семья Лермонтовых переехала</a:t>
            </a:r>
          </a:p>
          <a:p>
            <a:r>
              <a:rPr lang="ru-RU" sz="2600" b="1" dirty="0" smtClean="0">
                <a:latin typeface="Garamond" pitchFamily="18" charset="0"/>
              </a:rPr>
              <a:t>в Тарханы, поместье бабушки (со стороны матери) Елизаветы Алексеевны Арсеньевой.</a:t>
            </a:r>
            <a:endParaRPr lang="ru-RU" sz="2600" b="1" dirty="0">
              <a:latin typeface="Garamond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Фоны для презентаций\Литература\0_3b7d4_96464cf4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cfc051afdeaf8c9ff178ee51b3135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548680"/>
            <a:ext cx="3456384" cy="4608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5229200"/>
            <a:ext cx="33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aramond" pitchFamily="18" charset="0"/>
              </a:rPr>
              <a:t>Е.А.Арсеньева, бабушка поэта</a:t>
            </a:r>
            <a:endParaRPr lang="ru-RU" b="1" dirty="0">
              <a:latin typeface="Garamond" pitchFamily="18" charset="0"/>
            </a:endParaRPr>
          </a:p>
        </p:txBody>
      </p:sp>
      <p:pic>
        <p:nvPicPr>
          <p:cNvPr id="7" name="Рисунок 6" descr="http://upload.wikimedia.org/wikipedia/commons/thumb/6/66/Mikhail_Lermontov%2C_1820-22.jpg/250px-Mikhail_Lermontov%2C_1820-22.jpg">
            <a:hlinkClick r:id="rId5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5656" y="548680"/>
            <a:ext cx="2378710" cy="31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ертикальный свиток 7"/>
          <p:cNvSpPr/>
          <p:nvPr/>
        </p:nvSpPr>
        <p:spPr>
          <a:xfrm>
            <a:off x="755576" y="3429000"/>
            <a:ext cx="3888432" cy="3024336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Segoe Script" pitchFamily="34" charset="0"/>
              </a:rPr>
              <a:t>«Моя душа, я помню с детских лет,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Segoe Script" pitchFamily="34" charset="0"/>
              </a:rPr>
              <a:t>Чудесного искала...»</a:t>
            </a:r>
            <a:endParaRPr lang="ru-RU" sz="2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38-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9" y="188640"/>
            <a:ext cx="8460432" cy="5688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9576" y="5877272"/>
            <a:ext cx="5200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Garamond" pitchFamily="18" charset="0"/>
              </a:rPr>
              <a:t>Б.В.Щербаков</a:t>
            </a:r>
          </a:p>
          <a:p>
            <a:pPr algn="ctr"/>
            <a:r>
              <a:rPr lang="ru-RU" sz="2000" b="1" i="1" dirty="0" smtClean="0">
                <a:latin typeface="Garamond" pitchFamily="18" charset="0"/>
              </a:rPr>
              <a:t>Полдень у большого пруда в Тарханах</a:t>
            </a:r>
            <a:r>
              <a:rPr lang="ru-RU" sz="2000" b="1" dirty="0" smtClean="0">
                <a:latin typeface="Garamond" pitchFamily="18" charset="0"/>
              </a:rPr>
              <a:t>, 1977</a:t>
            </a:r>
            <a:endParaRPr lang="ru-RU" sz="2000" b="1" dirty="0">
              <a:latin typeface="Garamond" pitchFamily="18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51520" y="2492896"/>
            <a:ext cx="6804248" cy="2376264"/>
          </a:xfrm>
          <a:prstGeom prst="verticalScroll">
            <a:avLst/>
          </a:prstGeom>
          <a:solidFill>
            <a:schemeClr val="bg2">
              <a:lumMod val="9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«Зелёной сетью трав подёрнут спящий пруд,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А за прудом село дымится – и встают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Script" pitchFamily="34" charset="0"/>
              </a:rPr>
              <a:t>Вдали туманы над полями.»</a:t>
            </a:r>
          </a:p>
        </p:txBody>
      </p:sp>
      <p:pic>
        <p:nvPicPr>
          <p:cNvPr id="5" name="Рисунок 4" descr="7bcb1e12a98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07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Жизнь и творчество М.Ю.Лермонтова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980728"/>
          <a:ext cx="8496944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642"/>
                <a:gridCol w="60373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3(15) октября 1814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родился в Москве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1817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смерть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матери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1818, 1820, 1825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поездки в Пятигорск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1828-1830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учёба в благородном пансионе при  Московском университете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первые стихи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1828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первые литературные опыты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лирические стихи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1830-1832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учёба на нравственно-политическом отделении Московского университета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1831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смерть отца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1832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поступление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 Школу гвардейских подпрапорщиков в Петербурге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незаконченный роман «Вадим», стихотворение «Парус»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5" name="Рисунок 4" descr="7bcb1e12a98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836712"/>
          <a:ext cx="849694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642"/>
                <a:gridCol w="60373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1834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корнет лейб-гвардии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гусарского полка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1835-1836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драма «Маскарад»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1837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стихотворение «Песня про купца Калашникова»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стихотворение «Смерть поэта»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первая ссылка на Кавказ, в Нижегородский драгунский полк, в район военных действий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стихотворения «Бородино», «Узник»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1838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возвращение в Петербург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окончание работы над романом «Герой нашего времени»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поэмы «Мцыри», «Демон»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стихотворение «Поэт»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1839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стихотворение «Три пальмы»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 «Отечественных записках» напечатана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повесть «Бэла»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3" name="Рисунок 2" descr="7bcb1e12a98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764704"/>
          <a:ext cx="8496944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642"/>
                <a:gridCol w="60373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1840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стихотворения «Дума», «Как часто пёстрою толпою окружён»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дуэль с сыном французского полка Барантом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отдельное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издание романа «Герой нашего времени»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стихотворение «Тучи»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вторая ссылка на Кавказ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выход в свет единственного прижизненного сборника стихов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1841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поездка в Санкт-Петербург в отпуск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стихотворения «Выхожу один я на дорогу», «На севере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диком стоит одиноко…», «Родина»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1841 г., май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возвращение на Кавказ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15 (27) июня 1841 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 трагическая гибель на дуэли с Н.С.Мартыновым в Пятигорске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40000"/>
                            <a:lumOff val="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3" name="Рисунок 2" descr="7bcb1e12a98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196980"/>
            <a:ext cx="2627784" cy="166102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2184</Words>
  <Application>Microsoft Office PowerPoint</Application>
  <PresentationFormat>Экран (4:3)</PresentationFormat>
  <Paragraphs>190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Специальное оформление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Славик</cp:lastModifiedBy>
  <cp:revision>108</cp:revision>
  <dcterms:created xsi:type="dcterms:W3CDTF">2014-01-11T11:02:09Z</dcterms:created>
  <dcterms:modified xsi:type="dcterms:W3CDTF">2019-11-19T15:45:37Z</dcterms:modified>
</cp:coreProperties>
</file>