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8" r:id="rId9"/>
    <p:sldId id="264" r:id="rId10"/>
    <p:sldId id="269" r:id="rId11"/>
    <p:sldId id="265" r:id="rId12"/>
    <p:sldId id="266" r:id="rId13"/>
    <p:sldId id="267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4026E6A-F32D-49F9-8790-EC5109177369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7F4936-59B6-43B7-A06E-3E9575E8D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2017-18\&#1086;&#1082;&#1088;&#1091;&#1075;%20&#8470;4\&#1076;&#1099;&#1083;&#1073;&#1086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2017-18\&#1086;&#1082;&#1088;&#1091;&#1075;%20&#8470;4\&#1085;&#1072;&#1095;&#1072;&#1083;&#1082;&#1072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2357430"/>
            <a:ext cx="6429388" cy="292895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педагогический совет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sz="3600" dirty="0" smtClean="0"/>
              <a:t>Диагноз: неуспеваемость. Причины неуспеваемости и пути преодоления</a:t>
            </a:r>
            <a:r>
              <a:rPr lang="ru-RU" dirty="0" smtClean="0"/>
              <a:t>"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572140"/>
            <a:ext cx="6286512" cy="1101248"/>
          </a:xfrm>
        </p:spPr>
        <p:txBody>
          <a:bodyPr/>
          <a:lstStyle/>
          <a:p>
            <a:r>
              <a:rPr lang="ru-RU" dirty="0" smtClean="0"/>
              <a:t>Заместитель директора по УВР </a:t>
            </a:r>
            <a:r>
              <a:rPr lang="ru-RU" dirty="0" err="1" smtClean="0"/>
              <a:t>Л.А.Пеканова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дылб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Группа «оптимисты»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143900" cy="62150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Какие методы стимулирования обучающихся с целью предупреждения отставания и неуспеваемости являются достаточными для решения данной проблемы? Продолжите заполнение таблицы, используя собственный опыт работы. </a:t>
            </a:r>
          </a:p>
          <a:p>
            <a:pPr algn="just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2. Предложите приемы работы с родителями неуспевающих учеников.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388424" y="6021288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390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Методы стимулирования обучающихся в целях предупреждения отставания и неуспеваемости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42918"/>
          <a:ext cx="8143899" cy="6215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33"/>
                <a:gridCol w="2714633"/>
                <a:gridCol w="2714633"/>
              </a:tblGrid>
              <a:tr h="2019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u="sng" dirty="0">
                          <a:latin typeface="Arial" pitchFamily="34" charset="0"/>
                          <a:cs typeface="Arial" pitchFamily="34" charset="0"/>
                        </a:rPr>
                        <a:t>1-я группа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Посредством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содержания (содержательные)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u="sng" dirty="0">
                          <a:latin typeface="Arial" pitchFamily="34" charset="0"/>
                          <a:cs typeface="Arial" pitchFamily="34" charset="0"/>
                        </a:rPr>
                        <a:t>2-я группа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Посредством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организации деятельности (организационные)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u="sng" dirty="0">
                          <a:latin typeface="Arial" pitchFamily="34" charset="0"/>
                          <a:cs typeface="Arial" pitchFamily="34" charset="0"/>
                        </a:rPr>
                        <a:t>3-я группа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Посредством воспитательных воздействий в плане общения, отношения, внимания (социально-психологический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  <a:tr h="41959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1. Особый подход к освещению учебного материала, характер его преподнесения: 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а) эмоционально-образный (эмоциональный, наглядно-образный, увлеченный);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б) аналитический (разъяснительный, критический, логический, проблемный);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в) деловой;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г) необычный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1. Целевая установка на работу, ее краткая характеристика, постановка задач 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2. 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1. Показ достижений и  недостатков в развитии личности, проявление доверия к силам и возможностям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обучающихся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2. 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14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притча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072462" cy="607220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Сидит старик у обочины и смотрит на дорогу. Видит: идет человек, а за ним еле поспевает маленький мальчик. Человек остановился, велел ребенку подать старику воды и дать кусок хлеба из запасов.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Что ты тут делаешь, старик? – спросил прохожий.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Жду тебя! – ответил старик. – Тебе ведь доверили этого ребенка на воспитание?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Верно! – удивился человек.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Так бери с собой мудрость: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Если хочешь посадить человеку дерево, посади плодовое деревцо.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Если хочешь подарить человеку лошадь, дари лучшего скакуна.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Но если доверили тебе ребенка на воспитание, то верни его крылатым.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Как я это сделаю, старик, если сам не умею летать? – удивился человек.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Тогда не бери мальчика на воспитание! – сказал старик и направил взор на небо.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Прошли годы.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Старик сидит на том же месте и смотрит в небо.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Видит: летит мальчик, а за ним – его учитель.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Они опустились перед стариком и поклонились ему.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Старик, помнишь, ты велел мне вернуть мальчика крылатым. Я нашел способ... Видишь, какие выросли у него крылья! – сказал учитель гордо и с лаской обвел крылья своего воспитанника.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Но старик дотронулся до крыльев учителя, приласкал их и прошептал: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– Меня больше радуют твои перышки...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Решение заседания педагогического совета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Учителям-предметникам соблюдать следующие меры для предупреждения неуспеваемости.</a:t>
            </a:r>
          </a:p>
          <a:p>
            <a:r>
              <a:rPr lang="ru-RU" dirty="0" smtClean="0"/>
              <a:t>а. Создавать на каждом уроке ситуацию успеха для всех обучающихся, особенно для </a:t>
            </a:r>
            <a:r>
              <a:rPr lang="ru-RU" dirty="0" err="1" smtClean="0"/>
              <a:t>слабомотивированных</a:t>
            </a:r>
            <a:r>
              <a:rPr lang="ru-RU" dirty="0" smtClean="0"/>
              <a:t> и неуспевающих.</a:t>
            </a:r>
          </a:p>
          <a:p>
            <a:r>
              <a:rPr lang="ru-RU" dirty="0" smtClean="0"/>
              <a:t>б. Повышать эффективность каждого урока.</a:t>
            </a:r>
          </a:p>
          <a:p>
            <a:r>
              <a:rPr lang="ru-RU" dirty="0" smtClean="0"/>
              <a:t>в. Формировать познавательный интерес к учению и положительных мотивов.</a:t>
            </a:r>
          </a:p>
          <a:p>
            <a:r>
              <a:rPr lang="ru-RU" dirty="0" smtClean="0"/>
              <a:t>г. Осуществлять индивидуальный подход к обучающемуся на уроке.</a:t>
            </a:r>
          </a:p>
          <a:p>
            <a:r>
              <a:rPr lang="ru-RU" dirty="0" smtClean="0"/>
              <a:t>2. На заседаниях ШМО рассмотреть вопрос о применении новых педагогических технологий обучения с целью профилактики неуспеваемости и разработать систему индивидуальных домашних заданий.</a:t>
            </a:r>
          </a:p>
          <a:p>
            <a:r>
              <a:rPr lang="ru-RU" dirty="0" smtClean="0"/>
              <a:t>3. Разработать систему обратной связи с родителями неуспевающих и </a:t>
            </a:r>
            <a:r>
              <a:rPr lang="ru-RU" dirty="0" err="1" smtClean="0"/>
              <a:t>слабомотивировнанных</a:t>
            </a:r>
            <a:r>
              <a:rPr lang="ru-RU" dirty="0" smtClean="0"/>
              <a:t> обучающихся.</a:t>
            </a:r>
          </a:p>
          <a:p>
            <a:r>
              <a:rPr lang="ru-RU" dirty="0" smtClean="0"/>
              <a:t>5. Поставить на контроль администрации неуспевающих и </a:t>
            </a:r>
            <a:r>
              <a:rPr lang="ru-RU" dirty="0" err="1" smtClean="0"/>
              <a:t>слабомотивированных</a:t>
            </a:r>
            <a:r>
              <a:rPr lang="ru-RU" dirty="0" smtClean="0"/>
              <a:t>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Телеграмма-отзыв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21837"/>
            <a:ext cx="7358114" cy="13620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ПРИТЧА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143900" cy="607220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  Когда-то давно старый индеец открыл своему внуку одну жизненную истину.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— В каждом человеке идет борьба, очень похожая на борьбу 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двух волков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. Один волк представляет зло — зависть, ревность, сожаление, эгоизм, амбиции, ложь...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  Другой 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волк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 представляет добро — мир, любовь, надежду, истину, доброту, верность...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   Маленький индеец, тронутый до глубины души словами деда, на несколько мгновений задумался, а потом спросил: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— А какой волк в конце побеждает?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  Старый индеец едва заметно улыбнулся и ответил:</a:t>
            </a:r>
          </a:p>
          <a:p>
            <a:pPr algn="just"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— Всегда побеждает тот волк, которого ты кормишь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0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072462" cy="68580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Коллеги, задумывались ли вы о причинах неуспеваемости школьников в нашей школе? </a:t>
            </a:r>
          </a:p>
          <a:p>
            <a:r>
              <a:rPr lang="ru-RU" b="1" dirty="0" smtClean="0"/>
              <a:t> О мерах по предупреждению этой неуспеваемости и способах решения этой проблемы? </a:t>
            </a:r>
          </a:p>
          <a:p>
            <a:r>
              <a:rPr lang="ru-RU" b="1" dirty="0" smtClean="0"/>
              <a:t>Каковы вообще признаки неуспешного ученика?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Перед вами характерные признаки неуспевающего ученика. Назовите антитезы критериев неуспеваемости (например: успешный – неуспешный, умный – глупый). 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Ленивый                              трудолюбивый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              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Рассеянный                             собранный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Безответственный           ответственный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001024" cy="657227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нашей школе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существует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проблема работы с неуспевающими и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слабомотивированными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обучающимися. Если судить по кадровому составу, можно сказать, что все наши педагоги являются высококвалифицированными специалистами, имеющими значительный педагогический стаж. Тем не менее,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существует проблема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“неуспеваемости” и слабой мотивации обучающихся. Поэтому сегодня мы поговорим с вами о  причинах  неуспеваемости и поищем способы ее преодоления, а также что нужно сделать чтобы ленивый стал трудолюбивым, а рассеянный – собранным.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Работа в группах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785786" y="1214422"/>
            <a:ext cx="3000396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«Диагностика»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642910" y="4000504"/>
            <a:ext cx="3000396" cy="2000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«Профилактика»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500562" y="4000504"/>
            <a:ext cx="3000396" cy="20002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4429124" y="1285860"/>
            <a:ext cx="3000396" cy="20002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«Терапия»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4572000" y="4714884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«Оптимисты»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228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Группа «Диагностика»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143900" cy="58579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Дайте определение диагнозу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«неуспеваемость». 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Назовите основные причины неуспеваемости и слабой мотивации обучающихся, заполнив данную вам таблицу. </a:t>
            </a:r>
          </a:p>
          <a:p>
            <a:pPr algn="just">
              <a:buNone/>
            </a:pP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Причины неуспеваемости: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928935"/>
          <a:ext cx="7643868" cy="35718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3978"/>
                <a:gridCol w="1273978"/>
                <a:gridCol w="1273978"/>
                <a:gridCol w="1273978"/>
                <a:gridCol w="1273978"/>
                <a:gridCol w="1273978"/>
              </a:tblGrid>
              <a:tr h="901209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Внутренние по отношению к обучающемуся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Внешние по отношению к обучающемуся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69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биологического развития: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психического развития личности: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воспитанности личности: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образования личности: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опыта влияний школы: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Недостатки влияния внешкольной среды:</a:t>
                      </a:r>
                    </a:p>
                  </a:txBody>
                  <a:tcPr marL="66675" marR="66675" marT="66675" marB="66675"/>
                </a:tc>
              </a:tr>
              <a:tr h="90120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8316416" y="6381328"/>
            <a:ext cx="432048" cy="2880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6086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Группа «терапия»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143900" cy="62150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Какие виды помощи в обучении на разных этапах урока можно предложить неуспевающему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слабомотивированному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обучающемуся? Заполните таблицу, используя собственный опыт работы. </a:t>
            </a:r>
          </a:p>
          <a:p>
            <a:pPr>
              <a:buNone/>
            </a:pP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Профилактика неуспеваемости:</a:t>
            </a: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Приведите примеры из личного опыта работы, какие методы являлись эффективным средством преодоления неуспеваемости обучающихся?</a:t>
            </a:r>
          </a:p>
          <a:p>
            <a:pPr>
              <a:buNone/>
            </a:pPr>
            <a:endParaRPr lang="ru-RU" sz="20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571744"/>
          <a:ext cx="8072462" cy="31904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87803"/>
                <a:gridCol w="2284659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Этапы урока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Акценты в обучении</a:t>
                      </a: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 В процессе контроля за подготовленностью </a:t>
                      </a: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обучающихся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При изложении нового материала 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В ходе самостоятельной работы </a:t>
                      </a: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обучающихся </a:t>
                      </a: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уроке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66675" marR="66675" marT="66675" marB="66675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При организации самостоятельной работы вне класса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8388424" y="630932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начал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000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Группа «Профилактика»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143900" cy="62865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Каким образом можно избежать неуспеваемости  обучающихся?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2. Какие меры можно предпринять учителю для предупреждения неуспеваемости обучающегося и по формированию положительного отношения к учению? Предложите конкретные способы решения данной проблемы, используя собственный опыт работы. </a:t>
            </a: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8460432" y="6237312"/>
            <a:ext cx="504056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186</TotalTime>
  <Words>657</Words>
  <Application>Microsoft Office PowerPoint</Application>
  <PresentationFormat>Экран (4:3)</PresentationFormat>
  <Paragraphs>123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педагогический совет  "Диагноз: неуспеваемость. Причины неуспеваемости и пути преодоления" </vt:lpstr>
      <vt:lpstr>ПРИТЧА</vt:lpstr>
      <vt:lpstr>Слайд 3</vt:lpstr>
      <vt:lpstr>       В нашей школе существует проблема работы с неуспевающими и слабомотивированными обучающимися. Если судить по кадровому составу, можно сказать, что все наши педагоги являются высококвалифицированными специалистами, имеющими значительный педагогический стаж. Тем не менее,  существует проблема “неуспеваемости” и слабой мотивации обучающихся. Поэтому сегодня мы поговорим с вами о  причинах  неуспеваемости и поищем способы ее преодоления, а также что нужно сделать чтобы ленивый стал трудолюбивым, а рассеянный – собранным.                                                     </vt:lpstr>
      <vt:lpstr>Работа в группах</vt:lpstr>
      <vt:lpstr>Группа «Диагностика»</vt:lpstr>
      <vt:lpstr>Группа «терапия»</vt:lpstr>
      <vt:lpstr>Слайд 8</vt:lpstr>
      <vt:lpstr>Группа «Профилактика»</vt:lpstr>
      <vt:lpstr>Слайд 10</vt:lpstr>
      <vt:lpstr>Группа «оптимисты»</vt:lpstr>
      <vt:lpstr>Методы стимулирования обучающихся в целях предупреждения отставания и неуспеваемости </vt:lpstr>
      <vt:lpstr>притча</vt:lpstr>
      <vt:lpstr>Решение заседания педагогического совета</vt:lpstr>
      <vt:lpstr>Телеграмма-отзыв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55677</dc:creator>
  <cp:lastModifiedBy>Вадим</cp:lastModifiedBy>
  <cp:revision>23</cp:revision>
  <dcterms:created xsi:type="dcterms:W3CDTF">2015-02-18T00:10:55Z</dcterms:created>
  <dcterms:modified xsi:type="dcterms:W3CDTF">2018-02-20T20:26:27Z</dcterms:modified>
</cp:coreProperties>
</file>