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Override7.xml" ContentType="application/vnd.openxmlformats-officedocument.themeOverride+xml"/>
  <Override PartName="/ppt/theme/themeOverride12.xml" ContentType="application/vnd.openxmlformats-officedocument.themeOverr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Override5.xml" ContentType="application/vnd.openxmlformats-officedocument.themeOverride+xml"/>
  <Override PartName="/ppt/theme/themeOverride10.xml" ContentType="application/vnd.openxmlformats-officedocument.themeOverr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Override9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Override8.xml" ContentType="application/vnd.openxmlformats-officedocument.themeOverride+xml"/>
  <Override PartName="/ppt/theme/themeOverride11.xml" ContentType="application/vnd.openxmlformats-officedocument.themeOverr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Override4.xml" ContentType="application/vnd.openxmlformats-officedocument.themeOverr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8943" autoAdjust="0"/>
  </p:normalViewPr>
  <p:slideViewPr>
    <p:cSldViewPr>
      <p:cViewPr varScale="1">
        <p:scale>
          <a:sx n="87" d="100"/>
          <a:sy n="87" d="100"/>
        </p:scale>
        <p:origin x="-33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5/23/2010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5/23/2010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5/23/2010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5/23/2010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5/23/2010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5/23/2010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5/23/2010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5/23/2010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5/23/2010</a:t>
            </a:fld>
            <a:endParaRPr lang="en-US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5/23/2010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5/23/2010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5/23/2010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5/23/2010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5/23/2010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5/23/2010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5/23/2010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5/23/2010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5/23/2010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5/23/2010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5/23/2010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5/23/2010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5/23/2010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5/23/2010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5/23/2010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.gov.ru/prof-edu/h-p/pedobr/pr1313-2.doc" TargetMode="Externa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95400"/>
            <a:ext cx="7772400" cy="3505200"/>
          </a:xfrm>
        </p:spPr>
        <p:txBody>
          <a:bodyPr>
            <a:normAutofit/>
          </a:bodyPr>
          <a:lstStyle/>
          <a:p>
            <a:r>
              <a:rPr lang="ru-RU" i="1" dirty="0" smtClean="0"/>
              <a:t>«Основные направления организации педагогического образования»</a:t>
            </a:r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93516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Основные направления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1200"/>
            <a:ext cx="7467600" cy="4876800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dirty="0" smtClean="0"/>
              <a:t>Совершенствование содержания и обеспечение качества педагогического образования.</a:t>
            </a:r>
          </a:p>
          <a:p>
            <a:pPr lvl="0"/>
            <a:r>
              <a:rPr lang="ru-RU" dirty="0" smtClean="0"/>
              <a:t>Ресурсное, материально-техническое и нормативно-правовое обеспечение  учреждений педагогического образования.</a:t>
            </a:r>
          </a:p>
          <a:p>
            <a:pPr lvl="0"/>
            <a:r>
              <a:rPr lang="ru-RU" dirty="0" smtClean="0"/>
              <a:t>Совершенствование управления системой непрерывного педагогического образования.</a:t>
            </a:r>
          </a:p>
          <a:p>
            <a:pPr lvl="0"/>
            <a:r>
              <a:rPr lang="ru-RU" dirty="0" smtClean="0"/>
              <a:t>Организация конференций, семинаров, совещаний, курсов повышения квалификации. </a:t>
            </a:r>
          </a:p>
          <a:p>
            <a:pPr lvl="0"/>
            <a:r>
              <a:rPr lang="ru-RU" dirty="0" smtClean="0"/>
              <a:t>Подготовка изданий для системы педагогического образования и освещение вопросов педагогического образования в СМИ.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7796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Профессиональная подготовка педагогов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953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     Как </a:t>
            </a:r>
            <a:r>
              <a:rPr lang="ru-RU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уже отмечалось, Программа модернизации педагогического образования является одним из этапов реализации ПРНПО и отражает собой особенности реформирования педагогического образования, обозначившиеся после первых лет ее выполнения. В ряду основных направлений и задач модернизации педагогического образования ПМПО называет следующие: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6629400"/>
          </a:xfrm>
        </p:spPr>
        <p:txBody>
          <a:bodyPr>
            <a:normAutofit fontScale="55000" lnSpcReduction="20000"/>
          </a:bodyPr>
          <a:lstStyle/>
          <a:p>
            <a:pPr algn="just">
              <a:buNone/>
            </a:pPr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  1</a:t>
            </a:r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. Оптимизация структуры и совершенствование организации профессиональной подготовки педагогов, 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что предполагает: </a:t>
            </a:r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- </a:t>
            </a:r>
            <a:r>
              <a:rPr lang="ru-RU" dirty="0" smtClean="0"/>
              <a:t>создание системы прогнозирования изменения потребности в педагогических кадрах с учетом имеющегося кадрового потенциала и перспектив развития системы образования; </a:t>
            </a:r>
          </a:p>
          <a:p>
            <a:pPr>
              <a:buNone/>
            </a:pPr>
            <a:r>
              <a:rPr lang="ru-RU" dirty="0" smtClean="0"/>
              <a:t>      - </a:t>
            </a:r>
            <a:r>
              <a:rPr lang="ru-RU" dirty="0" smtClean="0"/>
              <a:t>создание системы регулирования трудоустройства и закрепления выпускников вузов в общеобразовательных учреждениях; </a:t>
            </a:r>
          </a:p>
          <a:p>
            <a:pPr>
              <a:buNone/>
            </a:pPr>
            <a:r>
              <a:rPr lang="ru-RU" dirty="0" smtClean="0"/>
              <a:t>      - </a:t>
            </a:r>
            <a:r>
              <a:rPr lang="ru-RU" dirty="0" smtClean="0"/>
              <a:t>преодоление отставания материально-технической базы и ресурсно-информационного обеспечения педагогических образовательных учреждений от уровня современных требований; </a:t>
            </a:r>
          </a:p>
          <a:p>
            <a:pPr>
              <a:buNone/>
            </a:pPr>
            <a:r>
              <a:rPr lang="ru-RU" dirty="0" smtClean="0"/>
              <a:t>       - </a:t>
            </a:r>
            <a:r>
              <a:rPr lang="ru-RU" dirty="0" smtClean="0"/>
              <a:t>поддержку учебных и учебно-научных педагогических комплексов, обеспечивающих непрерывность педагогического образования; </a:t>
            </a:r>
          </a:p>
          <a:p>
            <a:pPr>
              <a:buNone/>
            </a:pPr>
            <a:r>
              <a:rPr lang="ru-RU" dirty="0" smtClean="0"/>
              <a:t>       - </a:t>
            </a:r>
            <a:r>
              <a:rPr lang="ru-RU" dirty="0" smtClean="0"/>
              <a:t>разработку системы взаимодействия государственных органов управления образованием и педагогических образовательных учреждений разного уровня внутри субъектов федерации и федеральных округов в целях обеспечения доступности и повышения качества педагогического образования; </a:t>
            </a:r>
          </a:p>
          <a:p>
            <a:pPr>
              <a:buNone/>
            </a:pPr>
            <a:r>
              <a:rPr lang="ru-RU" dirty="0" smtClean="0"/>
              <a:t>       - </a:t>
            </a:r>
            <a:r>
              <a:rPr lang="ru-RU" dirty="0" smtClean="0"/>
              <a:t>создание и внедрение современных средств контроля качества образования на всех уровнях и ступенях системы непрерывного педагогического образования; </a:t>
            </a:r>
          </a:p>
          <a:p>
            <a:pPr>
              <a:buNone/>
            </a:pPr>
            <a:r>
              <a:rPr lang="ru-RU" dirty="0" smtClean="0"/>
              <a:t>       - </a:t>
            </a:r>
            <a:r>
              <a:rPr lang="ru-RU" dirty="0" smtClean="0"/>
              <a:t>оптимизацию структуры управления, в том числе в субъектах Российской Федерации, педагогическим образованием в целях эффективного решения задач модернизации образования; </a:t>
            </a:r>
          </a:p>
          <a:p>
            <a:pPr>
              <a:buNone/>
            </a:pPr>
            <a:r>
              <a:rPr lang="ru-RU" dirty="0" smtClean="0"/>
              <a:t>      - </a:t>
            </a:r>
            <a:r>
              <a:rPr lang="ru-RU" dirty="0" smtClean="0"/>
              <a:t>обеспечение мониторинга системы педагогического образования и хода ее модернизации. 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2. Совершенствование содержания и форм подготовки педагогов, 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выражающееся, в частности, в:</a:t>
            </a:r>
          </a:p>
          <a:p>
            <a:pPr>
              <a:buNone/>
            </a:pPr>
            <a:r>
              <a:rPr lang="ru-RU" dirty="0" smtClean="0"/>
              <a:t>- приведении квалификационных требований к педагогическим работникам в соответствие </a:t>
            </a:r>
            <a:r>
              <a:rPr lang="ru-RU" u="sng" dirty="0" smtClean="0">
                <a:hlinkClick r:id="rId3"/>
              </a:rPr>
              <a:t>с задачами модернизации образования</a:t>
            </a:r>
            <a:r>
              <a:rPr lang="ru-RU" dirty="0" smtClean="0"/>
              <a:t>; </a:t>
            </a:r>
          </a:p>
          <a:p>
            <a:pPr>
              <a:buNone/>
            </a:pPr>
            <a:r>
              <a:rPr lang="ru-RU" dirty="0" smtClean="0"/>
              <a:t>- корректировке содержания подготовки учителей с учетом обновления содержания и технологий общего образования, в первую очередь по физической культуре, дисциплинам социально- гуманитарного блока, иностранному языку; </a:t>
            </a:r>
          </a:p>
          <a:p>
            <a:pPr>
              <a:buNone/>
            </a:pPr>
            <a:r>
              <a:rPr lang="ru-RU" dirty="0" smtClean="0"/>
              <a:t>- корректировке содержания и форм подготовки учителей начальных классов с учетом вариативных программ и введения раннего изучения иностранного языка, информационных и коммуникационных технологий; </a:t>
            </a:r>
          </a:p>
          <a:p>
            <a:pPr>
              <a:buNone/>
            </a:pPr>
            <a:r>
              <a:rPr lang="ru-RU" dirty="0" smtClean="0"/>
              <a:t>- разработке системы подготовки, переподготовки и повышения квалификации педагогических кадров для обеспечения профильного обучения в старшей школе; </a:t>
            </a:r>
          </a:p>
          <a:p>
            <a:pPr>
              <a:buNone/>
            </a:pPr>
            <a:r>
              <a:rPr lang="ru-RU" dirty="0" smtClean="0"/>
              <a:t>- обучении педагогов использованию информационных и коммуникационных технологий в образовательном процессе; </a:t>
            </a:r>
          </a:p>
          <a:p>
            <a:pPr>
              <a:buNone/>
            </a:pPr>
            <a:r>
              <a:rPr lang="ru-RU" dirty="0" smtClean="0"/>
              <a:t>- разработке системы подготовки кадров к педагогической деятельности в </a:t>
            </a:r>
            <a:r>
              <a:rPr lang="ru-RU" dirty="0" err="1" smtClean="0"/>
              <a:t>полиэтнической</a:t>
            </a:r>
            <a:r>
              <a:rPr lang="ru-RU" dirty="0" smtClean="0"/>
              <a:t> и поликультурной среде; </a:t>
            </a:r>
          </a:p>
          <a:p>
            <a:pPr>
              <a:buNone/>
            </a:pPr>
            <a:r>
              <a:rPr lang="ru-RU" dirty="0" smtClean="0"/>
              <a:t>- разработке и апробации в образовательных учреждениях современных моделей практической подготовки студентов. </a:t>
            </a:r>
          </a:p>
          <a:p>
            <a:pPr>
              <a:buNone/>
            </a:pPr>
            <a:r>
              <a:rPr lang="ru-RU" dirty="0" smtClean="0"/>
              <a:t>- обновлении форм и методов подготовки студентов к реализации задач воспитания в образовательных учреждениях всех видов и типов. 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477000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sz="3800" b="1" dirty="0" smtClean="0"/>
              <a:t>        3</a:t>
            </a:r>
            <a:r>
              <a:rPr lang="ru-RU" sz="3800" b="1" dirty="0" smtClean="0"/>
              <a:t>. Научное и учебно-методическое обеспечение обновления педагогического образования, </a:t>
            </a:r>
            <a:r>
              <a:rPr lang="ru-RU" sz="3800" dirty="0" smtClean="0"/>
              <a:t>суть которого состоит в обеспечении</a:t>
            </a:r>
            <a:r>
              <a:rPr lang="ru-RU" sz="3800" dirty="0" smtClean="0"/>
              <a:t>:</a:t>
            </a:r>
          </a:p>
          <a:p>
            <a:pPr>
              <a:buNone/>
            </a:pPr>
            <a:endParaRPr lang="ru-RU" sz="2900" dirty="0" smtClean="0"/>
          </a:p>
          <a:p>
            <a:pPr>
              <a:buNone/>
            </a:pPr>
            <a:r>
              <a:rPr lang="ru-RU" sz="2900" dirty="0" smtClean="0"/>
              <a:t>        - </a:t>
            </a:r>
            <a:r>
              <a:rPr lang="ru-RU" sz="2900" dirty="0" smtClean="0"/>
              <a:t>обновления государственных образовательных стандартов высшего и среднего профессионального педагогического образования с целью обеспечения преемственности уровней и ступеней образования и усиления его практической направленности; </a:t>
            </a:r>
          </a:p>
          <a:p>
            <a:pPr>
              <a:buNone/>
            </a:pPr>
            <a:r>
              <a:rPr lang="ru-RU" sz="2900" dirty="0" smtClean="0"/>
              <a:t>        - </a:t>
            </a:r>
            <a:r>
              <a:rPr lang="ru-RU" sz="2900" dirty="0" smtClean="0"/>
              <a:t>обновления Перечня направлений подготовки и специальностей высшего профессионального образования, Классификатора специальностей среднего профессионального образования в части педагогического образования с учетом перспективных потребностей системы образования, общества и государства; </a:t>
            </a:r>
          </a:p>
          <a:p>
            <a:pPr>
              <a:buNone/>
            </a:pPr>
            <a:r>
              <a:rPr lang="ru-RU" sz="2900" dirty="0" smtClean="0"/>
              <a:t>        - </a:t>
            </a:r>
            <a:r>
              <a:rPr lang="ru-RU" sz="2900" dirty="0" smtClean="0"/>
              <a:t>разработки согласованных требований к содержанию и качеству психолого-педагогической и предметной подготовки с учетом специфики уровней и ступеней педагогического образования; </a:t>
            </a:r>
          </a:p>
          <a:p>
            <a:pPr>
              <a:buNone/>
            </a:pPr>
            <a:r>
              <a:rPr lang="ru-RU" sz="2900" dirty="0" smtClean="0"/>
              <a:t>        - </a:t>
            </a:r>
            <a:r>
              <a:rPr lang="ru-RU" sz="2900" dirty="0" smtClean="0"/>
              <a:t>реализации мер по поддержке и стимулированию перспективных фундаментальных и прикладных научных исследований, развитию сложившихся научных школ и приоритетных научных направлений в системе педагогического образования; </a:t>
            </a:r>
          </a:p>
          <a:p>
            <a:pPr>
              <a:buNone/>
            </a:pPr>
            <a:r>
              <a:rPr lang="ru-RU" sz="2900" dirty="0" smtClean="0"/>
              <a:t>        - </a:t>
            </a:r>
            <a:r>
              <a:rPr lang="ru-RU" sz="2900" dirty="0" smtClean="0"/>
              <a:t>разработки и апробации новых методик практической подготовки педагогов по вопросам профилактики беспризорности, безнадзорности, социального сиротства, а также </a:t>
            </a:r>
            <a:r>
              <a:rPr lang="ru-RU" sz="2900" dirty="0" err="1" smtClean="0"/>
              <a:t>психолого</a:t>
            </a:r>
            <a:r>
              <a:rPr lang="ru-RU" sz="2900" dirty="0" smtClean="0"/>
              <a:t>- педагогической поддержки личности и семьи; </a:t>
            </a:r>
          </a:p>
          <a:p>
            <a:pPr>
              <a:buNone/>
            </a:pPr>
            <a:r>
              <a:rPr lang="ru-RU" sz="2900" dirty="0" smtClean="0"/>
              <a:t>        - </a:t>
            </a:r>
            <a:r>
              <a:rPr lang="ru-RU" sz="2900" dirty="0" smtClean="0"/>
              <a:t>усиления фундаментальной подготовки педагогов, формирование их способности к исследовательской деятельности в психолого-педагогической и предметной сфере; </a:t>
            </a:r>
            <a:endParaRPr lang="ru-RU" sz="2900" dirty="0" smtClean="0"/>
          </a:p>
          <a:p>
            <a:pPr>
              <a:buNone/>
            </a:pPr>
            <a:r>
              <a:rPr lang="ru-RU" sz="2900" dirty="0" smtClean="0"/>
              <a:t>        - подготовки педагогов к использованию новых средств измерения качества обучения; </a:t>
            </a:r>
          </a:p>
          <a:p>
            <a:pPr>
              <a:buNone/>
            </a:pPr>
            <a:r>
              <a:rPr lang="ru-RU" sz="2900" dirty="0" smtClean="0"/>
              <a:t>        - </a:t>
            </a:r>
            <a:r>
              <a:rPr lang="ru-RU" sz="2900" dirty="0" smtClean="0"/>
              <a:t> разработки нового поколения учебников по психолого-педагогической и предметной подготовке для системы педагогического образования и создания федеральных комплектов учебно-методической литературы, в том числе на электронных носителях, для педагогических направлений и специальностей; 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Как </a:t>
            </a:r>
            <a:r>
              <a:rPr lang="ru-RU" dirty="0" smtClean="0"/>
              <a:t>важное достижение было отмечено выделение приоритетного направления «Развитие системы педагогического образования, повышение квалификации и переподготовка кадров для системы образования» в рамках Федеральной программы развития образования. Это позволило создать в федеральных округах центры повышения квалификации и провести на их базе системное повышения квалификации профессорско-преподавательского состава педагогических вузов для решения задач модернизации образования; обеспечить поставку комплектов аппаратно-программных средств и оборудования на факультеты начальных классов (66 факультетов), а также провести поставку в вузы комплектов электронных изданий учебного назначения для общеобразовательной школы (27 наименований, входящих в состав школьной </a:t>
            </a:r>
            <a:r>
              <a:rPr lang="ru-RU" dirty="0" err="1" smtClean="0"/>
              <a:t>медиатеки</a:t>
            </a:r>
            <a:r>
              <a:rPr lang="ru-RU" dirty="0" smtClean="0"/>
              <a:t>).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90600"/>
            <a:ext cx="7467600" cy="51355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   </a:t>
            </a:r>
            <a:r>
              <a:rPr lang="ru-RU" sz="6600" dirty="0" smtClean="0"/>
              <a:t>Презентацию</a:t>
            </a:r>
          </a:p>
          <a:p>
            <a:pPr algn="ctr">
              <a:buNone/>
            </a:pPr>
            <a:endParaRPr lang="ru-RU" sz="6600" dirty="0" smtClean="0"/>
          </a:p>
          <a:p>
            <a:pPr algn="ctr">
              <a:buNone/>
            </a:pPr>
            <a:r>
              <a:rPr lang="ru-RU" dirty="0" smtClean="0"/>
              <a:t> выполнила студентка </a:t>
            </a:r>
            <a:r>
              <a:rPr lang="en-US" dirty="0" smtClean="0"/>
              <a:t>III</a:t>
            </a:r>
            <a:r>
              <a:rPr lang="ru-RU" dirty="0" smtClean="0"/>
              <a:t> курса</a:t>
            </a:r>
          </a:p>
          <a:p>
            <a:pPr algn="ctr">
              <a:buNone/>
            </a:pPr>
            <a:r>
              <a:rPr lang="ru-RU" dirty="0" smtClean="0"/>
              <a:t> пдд207</a:t>
            </a:r>
          </a:p>
          <a:p>
            <a:pPr algn="ctr">
              <a:buNone/>
            </a:pPr>
            <a:r>
              <a:rPr lang="ru-RU" dirty="0" smtClean="0"/>
              <a:t> Гришакина Елена</a:t>
            </a:r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Программа </a:t>
            </a:r>
            <a:r>
              <a:rPr lang="ru-RU" i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модернизации педагогического образования </a:t>
            </a:r>
            <a:endParaRPr lang="ru-RU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    Цель </a:t>
            </a:r>
            <a:r>
              <a:rPr lang="ru-RU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модернизации педагогического образования является создание механизма эффективного и динамичного функционирования педагогического образования в условиях осуществления модернизации </a:t>
            </a:r>
            <a:r>
              <a:rPr lang="ru-RU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российского </a:t>
            </a:r>
            <a:r>
              <a:rPr lang="ru-RU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образования. </a:t>
            </a:r>
            <a:endParaRPr lang="ru-RU" dirty="0" smtClean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    </a:t>
            </a:r>
            <a:r>
              <a:rPr lang="ru-RU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Результатом </a:t>
            </a:r>
            <a:r>
              <a:rPr lang="ru-RU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модернизации педагогического образования должна стать </a:t>
            </a:r>
            <a:r>
              <a:rPr lang="ru-RU" i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обновленная система подготовки, переподготовки и повышения квалификации педагогов, отвечающая требованиям, предъявляемым обществом к педагогическим кадрам. </a:t>
            </a:r>
            <a:endParaRPr lang="ru-RU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04800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Программа развития системы непрерывного педагогического образования в России на 2001-2010 годы (ПРНПО</a:t>
            </a:r>
            <a:r>
              <a:rPr lang="ru-RU" sz="24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)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8006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        Суть</a:t>
            </a:r>
            <a:r>
              <a:rPr lang="ru-RU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ПРНПО в том, что она определяет</a:t>
            </a:r>
            <a:r>
              <a:rPr lang="ru-RU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стратегию</a:t>
            </a:r>
            <a:r>
              <a:rPr lang="ru-RU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развития педагогического  образования как </a:t>
            </a:r>
            <a:r>
              <a:rPr lang="ru-RU" i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приоритетной </a:t>
            </a:r>
            <a:r>
              <a:rPr lang="ru-RU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и </a:t>
            </a:r>
            <a:r>
              <a:rPr lang="ru-RU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системообразующей</a:t>
            </a:r>
            <a:r>
              <a:rPr lang="ru-RU" i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отрасли сферы российского образования. Это роль выражается в том, что педагогическое образование, </a:t>
            </a:r>
            <a:r>
              <a:rPr lang="ru-RU" i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во-первых,</a:t>
            </a:r>
            <a:r>
              <a:rPr lang="ru-RU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обеспечивает формирование профессионально компетентной личности педагога, способного самостоятельно и творчески решать  профессиональные  задачи, осознавать личностную и общественную значимость педагогической деятельности,  нести ответственность за ее результаты; </a:t>
            </a:r>
            <a:r>
              <a:rPr lang="ru-RU" i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во-вторых,</a:t>
            </a:r>
            <a:r>
              <a:rPr lang="ru-RU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способствует социальной стабильности и развитию общества и, </a:t>
            </a:r>
            <a:r>
              <a:rPr lang="ru-RU" i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в-третьих,</a:t>
            </a:r>
            <a:r>
              <a:rPr lang="ru-RU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определяет качество подготовки кадров для всех сфер функционирования общества и государства.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dirty="0" smtClean="0"/>
              <a:t>   </a:t>
            </a:r>
            <a:r>
              <a:rPr lang="ru-RU" sz="5200" b="1" dirty="0" smtClean="0"/>
              <a:t> </a:t>
            </a:r>
            <a:r>
              <a:rPr lang="ru-RU" sz="52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Целью</a:t>
            </a:r>
            <a:r>
              <a:rPr lang="ru-RU" sz="5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ПРНПО  является развитие исторически сложившейся системы педагогического образования на основе создания правовых,  экономических  и  организационных условий формирования профессионально компетентной,  социально активной, творческой личности педагога, повышения качества педагогического образования, оптимизации механизма управления системой педагогического образования при изменении образовательной парадигмы и динамичной </a:t>
            </a:r>
            <a:r>
              <a:rPr lang="ru-RU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социокультурной</a:t>
            </a:r>
            <a:r>
              <a:rPr lang="ru-RU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ситуации</a:t>
            </a:r>
            <a:r>
              <a:rPr lang="ru-RU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9436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100" dirty="0" smtClean="0"/>
              <a:t>     </a:t>
            </a:r>
            <a:r>
              <a:rPr lang="ru-RU" sz="31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Исходя </a:t>
            </a:r>
            <a:r>
              <a:rPr lang="ru-RU" sz="31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из поставленной цели, </a:t>
            </a:r>
            <a:r>
              <a:rPr lang="ru-RU" sz="4600" b="1" dirty="0" smtClean="0">
                <a:solidFill>
                  <a:schemeClr val="tx2">
                    <a:lumMod val="10000"/>
                  </a:schemeClr>
                </a:solidFill>
              </a:rPr>
              <a:t>ориентирами </a:t>
            </a:r>
            <a:r>
              <a:rPr lang="ru-RU" sz="31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для исполнителей ПРПО являются:</a:t>
            </a:r>
          </a:p>
          <a:p>
            <a:pPr>
              <a:buNone/>
            </a:pPr>
            <a:r>
              <a:rPr lang="ru-RU" sz="31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   - </a:t>
            </a:r>
            <a:r>
              <a:rPr lang="ru-RU" sz="31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повышение качества  педагогического образования,  </a:t>
            </a:r>
          </a:p>
          <a:p>
            <a:pPr>
              <a:buNone/>
            </a:pPr>
            <a:r>
              <a:rPr lang="ru-RU" sz="31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   - </a:t>
            </a:r>
            <a:r>
              <a:rPr lang="ru-RU" sz="31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обновление  его содержания и структуры на основе отечественных традиций и современного опыта, </a:t>
            </a:r>
          </a:p>
          <a:p>
            <a:pPr>
              <a:buNone/>
            </a:pPr>
            <a:r>
              <a:rPr lang="ru-RU" sz="31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   - </a:t>
            </a:r>
            <a:r>
              <a:rPr lang="ru-RU" sz="31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обеспечение единства профессионального обучения и воспитания, сбалансированности государственного, общественного и личностного приоритетов в системе непрерывного педагогического образования, </a:t>
            </a:r>
          </a:p>
          <a:p>
            <a:pPr>
              <a:buNone/>
            </a:pPr>
            <a:r>
              <a:rPr lang="ru-RU" sz="31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   - </a:t>
            </a:r>
            <a:r>
              <a:rPr lang="ru-RU" sz="31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возрастание роли педагогических образовательных учреждений в решении задач, стоящих перед государством  и обществом в новых экономических и </a:t>
            </a:r>
            <a:r>
              <a:rPr lang="ru-RU" sz="3100" dirty="0" err="1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социокультурных</a:t>
            </a:r>
            <a:r>
              <a:rPr lang="ru-RU" sz="31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условиях.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5400" i="1" dirty="0" smtClean="0"/>
              <a:t> </a:t>
            </a:r>
            <a:r>
              <a:rPr lang="ru-RU" sz="5400" i="1" dirty="0" smtClean="0"/>
              <a:t>     </a:t>
            </a:r>
            <a:r>
              <a:rPr lang="ru-RU" sz="54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Элементы:</a:t>
            </a:r>
            <a:endParaRPr lang="ru-RU" sz="5400" i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r>
              <a:rPr lang="ru-RU" dirty="0" smtClean="0"/>
              <a:t>  - </a:t>
            </a:r>
            <a:r>
              <a:rPr lang="ru-RU" dirty="0" smtClean="0"/>
              <a:t>совокупность преемственных профессиональных  образовательных программ среднего,  высшего и послевузовского педагогического образования;</a:t>
            </a:r>
          </a:p>
          <a:p>
            <a:pPr>
              <a:buNone/>
            </a:pPr>
            <a:r>
              <a:rPr lang="ru-RU" dirty="0" smtClean="0"/>
              <a:t>  - </a:t>
            </a:r>
            <a:r>
              <a:rPr lang="ru-RU" dirty="0" smtClean="0"/>
              <a:t>сеть взаимодействующих между собой учебных заведений и организаций среднего, высшего и послевузовского педагогического образования;</a:t>
            </a:r>
          </a:p>
          <a:p>
            <a:pPr>
              <a:buNone/>
            </a:pPr>
            <a:r>
              <a:rPr lang="ru-RU" dirty="0" smtClean="0"/>
              <a:t>  - </a:t>
            </a:r>
            <a:r>
              <a:rPr lang="ru-RU" dirty="0" smtClean="0"/>
              <a:t>федерально-региональную систему управления педагогическим образованием.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Важным </a:t>
            </a:r>
            <a:r>
              <a:rPr lang="ru-RU" dirty="0" smtClean="0"/>
              <a:t>достоинством ПРНПО является четкая акцентирование внимания на тех важнейших проблемах современного российского педагогического образования, обусловленных как внешними факторами,  так и внутренними особенностями системы непрерывного педагогического образования, на преодоление и разрешение которых и направлена Программа</a:t>
            </a:r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Проблемы ПРНПО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79120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    - снижение престижности педагогического образования, понижение социального статуса педагога;</a:t>
            </a:r>
          </a:p>
          <a:p>
            <a:pPr>
              <a:buNone/>
            </a:pPr>
            <a:r>
              <a:rPr lang="ru-RU" dirty="0" smtClean="0"/>
              <a:t>    - отсутствие  концепции непрерывного педагогического образования, нормативно-правовой базы и экономических механизмов ее реализации;</a:t>
            </a:r>
          </a:p>
          <a:p>
            <a:pPr>
              <a:buNone/>
            </a:pPr>
            <a:r>
              <a:rPr lang="ru-RU" dirty="0" smtClean="0"/>
              <a:t>    - </a:t>
            </a:r>
            <a:r>
              <a:rPr lang="ru-RU" dirty="0" err="1" smtClean="0"/>
              <a:t>неразработанность</a:t>
            </a:r>
            <a:r>
              <a:rPr lang="ru-RU" dirty="0" smtClean="0"/>
              <a:t> научных и научно-методических основ  диагностики качества педагогического образования;  отсутствие эффективного механизма повышения качества подготовки педагогических кадров;</a:t>
            </a:r>
          </a:p>
          <a:p>
            <a:pPr>
              <a:buNone/>
            </a:pPr>
            <a:r>
              <a:rPr lang="ru-RU" dirty="0" smtClean="0"/>
              <a:t>    - наличие  противоречий между содержанием современного педагогического образования и требованиями,  предъявляемыми  в  настоящее время школой,  обществом и государством к личности и уровню профессиональной компетентности педагога;</a:t>
            </a:r>
          </a:p>
          <a:p>
            <a:pPr>
              <a:buNone/>
            </a:pPr>
            <a:r>
              <a:rPr lang="ru-RU" dirty="0" smtClean="0"/>
              <a:t>    - несогласованность  методологических  подходов при создании и реализации преемственных государственных образовательных стандартов и программ для всех уровней и ступеней педагогического образования, механизма их мониторинга;</a:t>
            </a:r>
          </a:p>
          <a:p>
            <a:pPr>
              <a:buNone/>
            </a:pPr>
            <a:r>
              <a:rPr lang="ru-RU" dirty="0" smtClean="0"/>
              <a:t>    - отсутствие теоретически обоснованных и практически апробированных подходов, научно-методического обеспечения подготовки специалистов  по образовательным областям базисного учебного плана общеобразовательной (основной) и профилям (средней)  школы,  ориентированных на работу в условиях малокомплектной и сельской школ, а также на преподавание в профильных классах;</a:t>
            </a:r>
          </a:p>
          <a:p>
            <a:pPr>
              <a:buNone/>
            </a:pPr>
            <a:r>
              <a:rPr lang="ru-RU" dirty="0" smtClean="0"/>
              <a:t>    - необходимость  создания  научно-методического  обеспечения и разработки педагогических технологий подготовки педагогов к ведению  учебно-воспитательной работы с разновозрастными коллективами</a:t>
            </a:r>
            <a:r>
              <a:rPr lang="ru-RU" dirty="0" smtClean="0"/>
              <a:t>;</a:t>
            </a:r>
            <a:endParaRPr lang="ru-RU" dirty="0" smtClean="0"/>
          </a:p>
        </p:txBody>
      </p:sp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624840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    - отсутствие теоретически обоснованных и практически апробированных подходов, научно-методического обеспечения подготовки специалистов  по образовательным областям базисного учебного плана общеобразовательной (основной) и профилям (средней)  школы,  ориентированных на работу в условиях малокомплектной и сельской школ, а также на преподавание в профильных классах;</a:t>
            </a:r>
          </a:p>
          <a:p>
            <a:pPr>
              <a:buNone/>
            </a:pPr>
            <a:r>
              <a:rPr lang="ru-RU" dirty="0" smtClean="0"/>
              <a:t>    - необходимость  создания  научно-методического  обеспечения и разработки педагогических технологий подготовки педагогов к ведению  учебно-воспитательной работы с разновозрастными коллективами;</a:t>
            </a:r>
          </a:p>
          <a:p>
            <a:pPr>
              <a:buNone/>
            </a:pPr>
            <a:r>
              <a:rPr lang="ru-RU" dirty="0" smtClean="0"/>
              <a:t>    - отсутствие научно обоснованного долгосрочного прогноза  потребностей рынка образовательных услуг,  запросов личности и общества;</a:t>
            </a:r>
          </a:p>
          <a:p>
            <a:pPr>
              <a:buNone/>
            </a:pPr>
            <a:r>
              <a:rPr lang="ru-RU" dirty="0" smtClean="0"/>
              <a:t>- несоответствие  механизма разработки,  апробации и внедрения государственных образовательных стандартов всех уровней непрерывного  педагогического образования современным тенденциям развития образования и общества;</a:t>
            </a:r>
          </a:p>
          <a:p>
            <a:pPr>
              <a:buNone/>
            </a:pPr>
            <a:r>
              <a:rPr lang="ru-RU" dirty="0" smtClean="0"/>
              <a:t>- слабая  материально-техническая  база  и недостаточное программное и научно-методическое обеспечение информационной подготовки педагогических кадров;</a:t>
            </a:r>
          </a:p>
          <a:p>
            <a:pPr>
              <a:buNone/>
            </a:pPr>
            <a:r>
              <a:rPr lang="ru-RU" dirty="0" smtClean="0"/>
              <a:t>- </a:t>
            </a:r>
            <a:r>
              <a:rPr lang="ru-RU" dirty="0" err="1" smtClean="0"/>
              <a:t>нескоординированность</a:t>
            </a:r>
            <a:r>
              <a:rPr lang="ru-RU" dirty="0" smtClean="0"/>
              <a:t> тематики научных исследований в учреждениях системы педагогического образования, низкая активность педагогических учреждений в конкурсах научных  проектов,  недостаточный уровень  поддержки  и  стимулирования  фундаментальных и прикладных исследований, развития научных школ и научных направлений в системе педагогического образования.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0.xml><?xml version="1.0" encoding="utf-8"?>
<a:themeOverride xmlns:a="http://schemas.openxmlformats.org/drawingml/2006/main">
  <a:clrScheme name="Яркая">
    <a:dk1>
      <a:sysClr val="windowText" lastClr="000000"/>
    </a:dk1>
    <a:lt1>
      <a:sysClr val="window" lastClr="FFFFFF"/>
    </a:lt1>
    <a:dk2>
      <a:srgbClr val="666666"/>
    </a:dk2>
    <a:lt2>
      <a:srgbClr val="D2D2D2"/>
    </a:lt2>
    <a:accent1>
      <a:srgbClr val="FF388C"/>
    </a:accent1>
    <a:accent2>
      <a:srgbClr val="E40059"/>
    </a:accent2>
    <a:accent3>
      <a:srgbClr val="9C007F"/>
    </a:accent3>
    <a:accent4>
      <a:srgbClr val="68007F"/>
    </a:accent4>
    <a:accent5>
      <a:srgbClr val="005BD3"/>
    </a:accent5>
    <a:accent6>
      <a:srgbClr val="00349E"/>
    </a:accent6>
    <a:hlink>
      <a:srgbClr val="17BBFD"/>
    </a:hlink>
    <a:folHlink>
      <a:srgbClr val="FF79C2"/>
    </a:folHlink>
  </a:clrScheme>
</a:themeOverride>
</file>

<file path=ppt/theme/themeOverride11.xml><?xml version="1.0" encoding="utf-8"?>
<a:themeOverride xmlns:a="http://schemas.openxmlformats.org/drawingml/2006/main">
  <a:clrScheme name="Техническая">
    <a:dk1>
      <a:sysClr val="windowText" lastClr="000000"/>
    </a:dk1>
    <a:lt1>
      <a:sysClr val="window" lastClr="FFFFFF"/>
    </a:lt1>
    <a:dk2>
      <a:srgbClr val="3B3B3B"/>
    </a:dk2>
    <a:lt2>
      <a:srgbClr val="D4D2D0"/>
    </a:lt2>
    <a:accent1>
      <a:srgbClr val="6EA0B0"/>
    </a:accent1>
    <a:accent2>
      <a:srgbClr val="CCAF0A"/>
    </a:accent2>
    <a:accent3>
      <a:srgbClr val="8D89A4"/>
    </a:accent3>
    <a:accent4>
      <a:srgbClr val="748560"/>
    </a:accent4>
    <a:accent5>
      <a:srgbClr val="9E9273"/>
    </a:accent5>
    <a:accent6>
      <a:srgbClr val="7E848D"/>
    </a:accent6>
    <a:hlink>
      <a:srgbClr val="00C8C3"/>
    </a:hlink>
    <a:folHlink>
      <a:srgbClr val="A116E0"/>
    </a:folHlink>
  </a:clrScheme>
</a:themeOverride>
</file>

<file path=ppt/theme/themeOverride12.xml><?xml version="1.0" encoding="utf-8"?>
<a:themeOverride xmlns:a="http://schemas.openxmlformats.org/drawingml/2006/main">
  <a:clrScheme name="Техническая">
    <a:dk1>
      <a:sysClr val="windowText" lastClr="000000"/>
    </a:dk1>
    <a:lt1>
      <a:sysClr val="window" lastClr="FFFFFF"/>
    </a:lt1>
    <a:dk2>
      <a:srgbClr val="3B3B3B"/>
    </a:dk2>
    <a:lt2>
      <a:srgbClr val="D4D2D0"/>
    </a:lt2>
    <a:accent1>
      <a:srgbClr val="6EA0B0"/>
    </a:accent1>
    <a:accent2>
      <a:srgbClr val="CCAF0A"/>
    </a:accent2>
    <a:accent3>
      <a:srgbClr val="8D89A4"/>
    </a:accent3>
    <a:accent4>
      <a:srgbClr val="748560"/>
    </a:accent4>
    <a:accent5>
      <a:srgbClr val="9E9273"/>
    </a:accent5>
    <a:accent6>
      <a:srgbClr val="7E848D"/>
    </a:accent6>
    <a:hlink>
      <a:srgbClr val="00C8C3"/>
    </a:hlink>
    <a:folHlink>
      <a:srgbClr val="A116E0"/>
    </a:folHlink>
  </a:clrScheme>
</a:themeOverride>
</file>

<file path=ppt/theme/themeOverride13.xml><?xml version="1.0" encoding="utf-8"?>
<a:themeOverride xmlns:a="http://schemas.openxmlformats.org/drawingml/2006/main">
  <a:clrScheme name="Техническая">
    <a:dk1>
      <a:sysClr val="windowText" lastClr="000000"/>
    </a:dk1>
    <a:lt1>
      <a:sysClr val="window" lastClr="FFFFFF"/>
    </a:lt1>
    <a:dk2>
      <a:srgbClr val="3B3B3B"/>
    </a:dk2>
    <a:lt2>
      <a:srgbClr val="D4D2D0"/>
    </a:lt2>
    <a:accent1>
      <a:srgbClr val="6EA0B0"/>
    </a:accent1>
    <a:accent2>
      <a:srgbClr val="CCAF0A"/>
    </a:accent2>
    <a:accent3>
      <a:srgbClr val="8D89A4"/>
    </a:accent3>
    <a:accent4>
      <a:srgbClr val="748560"/>
    </a:accent4>
    <a:accent5>
      <a:srgbClr val="9E9273"/>
    </a:accent5>
    <a:accent6>
      <a:srgbClr val="7E848D"/>
    </a:accent6>
    <a:hlink>
      <a:srgbClr val="00C8C3"/>
    </a:hlink>
    <a:folHlink>
      <a:srgbClr val="A116E0"/>
    </a:folHlink>
  </a:clrScheme>
</a:themeOverride>
</file>

<file path=ppt/theme/themeOverride14.xml><?xml version="1.0" encoding="utf-8"?>
<a:themeOverride xmlns:a="http://schemas.openxmlformats.org/drawingml/2006/main">
  <a:clrScheme name="Серая">
    <a:dk1>
      <a:sysClr val="windowText" lastClr="000000"/>
    </a:dk1>
    <a:lt1>
      <a:sysClr val="window" lastClr="FFFFFF"/>
    </a:lt1>
    <a:dk2>
      <a:srgbClr val="000000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3.xml><?xml version="1.0" encoding="utf-8"?>
<a:themeOverride xmlns:a="http://schemas.openxmlformats.org/drawingml/2006/main">
  <a:clrScheme name="Модульная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4.xml><?xml version="1.0" encoding="utf-8"?>
<a:themeOverride xmlns:a="http://schemas.openxmlformats.org/drawingml/2006/main">
  <a:clrScheme name="Обычная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5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ppt/theme/themeOverride6.xml><?xml version="1.0" encoding="utf-8"?>
<a:themeOverride xmlns:a="http://schemas.openxmlformats.org/drawingml/2006/main">
  <a:clrScheme name="Солнцестояние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</a:themeOverride>
</file>

<file path=ppt/theme/themeOverride7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ppt/theme/themeOverride8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ppt/theme/themeOverride9.xml><?xml version="1.0" encoding="utf-8"?>
<a:themeOverride xmlns:a="http://schemas.openxmlformats.org/drawingml/2006/main">
  <a:clrScheme name="Обычная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741</Words>
  <PresentationFormat>Экран (4:3)</PresentationFormat>
  <Paragraphs>74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Метро</vt:lpstr>
      <vt:lpstr>Техническая</vt:lpstr>
      <vt:lpstr>«Основные направления организации педагогического образования»</vt:lpstr>
      <vt:lpstr>Программа модернизации педагогического образования </vt:lpstr>
      <vt:lpstr>Программа развития системы непрерывного педагогического образования в России на 2001-2010 годы (ПРНПО) </vt:lpstr>
      <vt:lpstr>Слайд 4</vt:lpstr>
      <vt:lpstr>Слайд 5</vt:lpstr>
      <vt:lpstr>Слайд 6</vt:lpstr>
      <vt:lpstr>Слайд 7</vt:lpstr>
      <vt:lpstr>Проблемы ПРНПО </vt:lpstr>
      <vt:lpstr>Слайд 9</vt:lpstr>
      <vt:lpstr>Основные направления </vt:lpstr>
      <vt:lpstr>Профессиональная подготовка педагогов 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«Основные направления организации педагогического образования»</dc:title>
  <cp:lastModifiedBy>Admin</cp:lastModifiedBy>
  <cp:revision>7</cp:revision>
  <dcterms:modified xsi:type="dcterms:W3CDTF">2010-05-23T09:13:43Z</dcterms:modified>
</cp:coreProperties>
</file>