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82" r:id="rId2"/>
    <p:sldId id="283" r:id="rId3"/>
    <p:sldId id="284" r:id="rId4"/>
    <p:sldId id="259" r:id="rId5"/>
    <p:sldId id="286" r:id="rId6"/>
    <p:sldId id="263" r:id="rId7"/>
    <p:sldId id="278" r:id="rId8"/>
    <p:sldId id="287" r:id="rId9"/>
    <p:sldId id="274" r:id="rId10"/>
    <p:sldId id="275" r:id="rId11"/>
    <p:sldId id="276" r:id="rId12"/>
    <p:sldId id="264" r:id="rId13"/>
    <p:sldId id="265" r:id="rId14"/>
    <p:sldId id="279" r:id="rId15"/>
    <p:sldId id="302" r:id="rId16"/>
    <p:sldId id="266" r:id="rId17"/>
    <p:sldId id="270" r:id="rId18"/>
    <p:sldId id="290" r:id="rId19"/>
    <p:sldId id="294" r:id="rId20"/>
    <p:sldId id="291" r:id="rId21"/>
    <p:sldId id="296" r:id="rId22"/>
    <p:sldId id="292" r:id="rId23"/>
    <p:sldId id="30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34" autoAdjust="0"/>
  </p:normalViewPr>
  <p:slideViewPr>
    <p:cSldViewPr>
      <p:cViewPr varScale="1">
        <p:scale>
          <a:sx n="83" d="100"/>
          <a:sy n="83" d="100"/>
        </p:scale>
        <p:origin x="-11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9E81E-B13D-4E8A-B853-2A494119B5B2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03D50-77EA-4A0D-88FE-9211B8EA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03D50-77EA-4A0D-88FE-9211B8EA398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03D50-77EA-4A0D-88FE-9211B8EA398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883463-E370-437A-894C-26F73E391E2D}" type="datetimeFigureOut">
              <a:rPr lang="ru-RU" smtClean="0"/>
              <a:pPr/>
              <a:t>19.11.2019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81F735-F1AB-4C88-A7B7-23792C7005B2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15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500042"/>
            <a:ext cx="5357850" cy="171451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C00000"/>
                </a:solidFill>
              </a:rPr>
              <a:t>School life</a:t>
            </a:r>
            <a:r>
              <a:rPr lang="ru-RU" sz="9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ru-RU" sz="9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28802"/>
            <a:ext cx="3786214" cy="1169551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7000" b="1" dirty="0" smtClean="0">
                <a:ln w="10541" cmpd="sng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</a:rPr>
              <a:t>Yesterday</a:t>
            </a:r>
            <a:endParaRPr lang="ru-RU" sz="7000" b="1" dirty="0">
              <a:ln w="10541" cmpd="sng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3714752"/>
            <a:ext cx="2329484" cy="112338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6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j-lt"/>
              </a:rPr>
              <a:t>Today</a:t>
            </a:r>
            <a:endParaRPr lang="ru-RU" sz="67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2857496"/>
            <a:ext cx="1795684" cy="1169551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7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+mj-lt"/>
              </a:rPr>
              <a:t>and </a:t>
            </a:r>
            <a:endParaRPr lang="ru-RU" sz="7000" b="1" dirty="0"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+mj-lt"/>
            </a:endParaRPr>
          </a:p>
        </p:txBody>
      </p:sp>
      <p:pic>
        <p:nvPicPr>
          <p:cNvPr id="1026" name="Picture 2" descr="C:\Documents and Settings\Булат\Рабочий стол\Проект\Фото для слайдов\kolokolchi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1823542" cy="177005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5572140"/>
            <a:ext cx="40719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b="1" u="sng" dirty="0" smtClean="0">
                <a:solidFill>
                  <a:schemeClr val="bg1"/>
                </a:solidFill>
                <a:latin typeface="+mj-lt"/>
              </a:rPr>
              <a:t>Mikhail </a:t>
            </a:r>
            <a:r>
              <a:rPr lang="en-US" sz="4400" b="1" u="sng" dirty="0" err="1" smtClean="0">
                <a:solidFill>
                  <a:schemeClr val="bg1"/>
                </a:solidFill>
                <a:latin typeface="+mj-lt"/>
              </a:rPr>
              <a:t>Uryupin</a:t>
            </a:r>
            <a:endParaRPr lang="ru-RU" sz="4400" b="1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1440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education in the 60’s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The development of science and engineering.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There were a lot of achievements and discoveries  in Information Technology, Chemistry, Physics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</a:t>
            </a:r>
            <a:endParaRPr lang="en-US" b="1" dirty="0" smtClean="0"/>
          </a:p>
          <a:p>
            <a:pPr algn="just">
              <a:buNone/>
            </a:pPr>
            <a:endParaRPr lang="en-US" b="1" dirty="0" smtClean="0"/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en-US" b="1" u="sng" dirty="0" smtClean="0"/>
              <a:t>Vocational schools </a:t>
            </a:r>
            <a:r>
              <a:rPr lang="en-US" b="1" dirty="0" smtClean="0"/>
              <a:t>appeared as a new type of educational organization </a:t>
            </a:r>
          </a:p>
          <a:p>
            <a:pPr algn="ctr">
              <a:buNone/>
            </a:pPr>
            <a:r>
              <a:rPr lang="ru-RU" dirty="0" smtClean="0"/>
              <a:t>(</a:t>
            </a:r>
            <a:r>
              <a:rPr lang="en-US" dirty="0" smtClean="0"/>
              <a:t>They were formed from industrial schools and factory seven-year</a:t>
            </a:r>
            <a:r>
              <a:rPr lang="ru-RU" dirty="0" smtClean="0"/>
              <a:t> </a:t>
            </a:r>
            <a:r>
              <a:rPr lang="en-US" dirty="0" smtClean="0"/>
              <a:t>schools</a:t>
            </a:r>
            <a:r>
              <a:rPr lang="ru-RU" dirty="0" smtClean="0"/>
              <a:t>)	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214810" y="3500438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001156" cy="70410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education in the 1970s - 1980s 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715404" cy="3143272"/>
          </a:xfrm>
        </p:spPr>
        <p:txBody>
          <a:bodyPr>
            <a:normAutofit/>
          </a:bodyPr>
          <a:lstStyle/>
          <a:p>
            <a:r>
              <a:rPr lang="en-US" dirty="0" smtClean="0"/>
              <a:t>There was a school reform in the 70’s-80’s. The pupils could get a secondary education (ten-year schools). At the same time their </a:t>
            </a:r>
            <a:r>
              <a:rPr lang="en-US" u="sng" dirty="0" smtClean="0"/>
              <a:t>professional (employment) training began </a:t>
            </a:r>
            <a:r>
              <a:rPr lang="en-US" dirty="0" smtClean="0"/>
              <a:t>in the 8</a:t>
            </a:r>
            <a:r>
              <a:rPr lang="en-US" baseline="30000" dirty="0" smtClean="0"/>
              <a:t>th</a:t>
            </a:r>
            <a:r>
              <a:rPr lang="en-US" dirty="0" smtClean="0"/>
              <a:t> form. </a:t>
            </a:r>
          </a:p>
          <a:p>
            <a:r>
              <a:rPr lang="en-US" dirty="0" smtClean="0"/>
              <a:t>For example, boys could get a driving license. </a:t>
            </a:r>
          </a:p>
        </p:txBody>
      </p:sp>
      <p:pic>
        <p:nvPicPr>
          <p:cNvPr id="4098" name="Picture 2" descr="C:\Documents and Settings\Учитель\Рабочий стол\IST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786190"/>
            <a:ext cx="3714776" cy="269063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286776" cy="1143000"/>
          </a:xfrm>
        </p:spPr>
        <p:txBody>
          <a:bodyPr>
            <a:noAutofit/>
          </a:bodyPr>
          <a:lstStyle/>
          <a:p>
            <a:r>
              <a:rPr lang="en-US" sz="4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Let’s compare the school life of the different generations in my family</a:t>
            </a:r>
            <a:endParaRPr lang="ru-RU" sz="3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Булат\Рабочий стол\Проект\Фото для слайдов\482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214686"/>
            <a:ext cx="3809991" cy="33218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3714776" cy="41835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building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428604"/>
          <a:ext cx="8358246" cy="3870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55891"/>
                <a:gridCol w="2421548"/>
                <a:gridCol w="3280807"/>
              </a:tblGrid>
              <a:tr h="1016279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grandparents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(1940s-1960s)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(1970s – 1980s)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My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68929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One-storied wooden building</a:t>
                      </a:r>
                      <a:r>
                        <a:rPr lang="ru-RU" sz="2200" dirty="0" smtClean="0"/>
                        <a:t>:</a:t>
                      </a:r>
                    </a:p>
                    <a:p>
                      <a:r>
                        <a:rPr lang="en-US" sz="2200" dirty="0" smtClean="0"/>
                        <a:t>there were some</a:t>
                      </a:r>
                      <a:r>
                        <a:rPr lang="en-US" sz="2200" baseline="0" dirty="0" smtClean="0"/>
                        <a:t> classrooms</a:t>
                      </a:r>
                      <a:r>
                        <a:rPr lang="ru-RU" sz="2200" dirty="0" smtClean="0"/>
                        <a:t>, </a:t>
                      </a:r>
                      <a:r>
                        <a:rPr lang="en-US" sz="2200" dirty="0" smtClean="0"/>
                        <a:t>a gym, a library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</a:t>
                      </a:r>
                      <a:r>
                        <a:rPr lang="en-US" sz="2200" baseline="0" dirty="0" smtClean="0"/>
                        <a:t> t</a:t>
                      </a:r>
                      <a:r>
                        <a:rPr lang="en-US" sz="2200" dirty="0" smtClean="0"/>
                        <a:t>wo-storied brick building:</a:t>
                      </a:r>
                      <a:r>
                        <a:rPr lang="en-US" sz="2200" baseline="0" dirty="0" smtClean="0"/>
                        <a:t> there were about 20 classrooms, a gym, a library</a:t>
                      </a:r>
                      <a:r>
                        <a:rPr lang="ru-RU" sz="2200" dirty="0" smtClean="0"/>
                        <a:t>, </a:t>
                      </a:r>
                      <a:r>
                        <a:rPr lang="en-US" sz="2200" dirty="0" smtClean="0"/>
                        <a:t>a canteen, a buffet.</a:t>
                      </a: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 three-storied</a:t>
                      </a:r>
                      <a:r>
                        <a:rPr lang="en-US" sz="2200" baseline="0" dirty="0" smtClean="0"/>
                        <a:t> building</a:t>
                      </a:r>
                      <a:r>
                        <a:rPr lang="ru-RU" sz="2200" baseline="0" dirty="0" smtClean="0"/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about 40 classrooms</a:t>
                      </a:r>
                      <a:r>
                        <a:rPr lang="ru-RU" sz="2200" dirty="0" smtClean="0"/>
                        <a:t>, </a:t>
                      </a:r>
                      <a:r>
                        <a:rPr lang="en-US" sz="2200" dirty="0" smtClean="0"/>
                        <a:t>3</a:t>
                      </a:r>
                      <a:r>
                        <a:rPr lang="ru-RU" sz="2200" dirty="0" smtClean="0"/>
                        <a:t> </a:t>
                      </a:r>
                      <a:r>
                        <a:rPr lang="en-US" sz="2200" dirty="0" smtClean="0"/>
                        <a:t>gyms</a:t>
                      </a:r>
                      <a:r>
                        <a:rPr lang="ru-RU" sz="2200" dirty="0" smtClean="0"/>
                        <a:t>, </a:t>
                      </a:r>
                      <a:r>
                        <a:rPr lang="en-US" sz="2200" dirty="0" smtClean="0"/>
                        <a:t>a concert hall</a:t>
                      </a:r>
                      <a:r>
                        <a:rPr lang="ru-RU" sz="2200" dirty="0" smtClean="0"/>
                        <a:t>, </a:t>
                      </a:r>
                      <a:r>
                        <a:rPr lang="en-US" sz="2200" dirty="0" smtClean="0"/>
                        <a:t>a dance hall, a swimming pool, a fitness room, a school museum, a mini theatre, a Media</a:t>
                      </a:r>
                      <a:r>
                        <a:rPr lang="en-US" sz="2200" baseline="0" dirty="0" smtClean="0"/>
                        <a:t> library, a canteen</a:t>
                      </a:r>
                      <a:endParaRPr lang="ru-RU" sz="22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E:\Проект\фото\Копия Здание шк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05509" y="4286256"/>
            <a:ext cx="3238491" cy="237529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2" descr="C:\Documents and Settings\Учитель\Рабочий стол\_SC041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86124"/>
            <a:ext cx="3111494" cy="233362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3" descr="C:\Documents and Settings\Учитель\Рабочий стол\карг ш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983201"/>
            <a:ext cx="4496035" cy="169938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School years </a:t>
            </a:r>
            <a:r>
              <a:rPr lang="en-US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(the period of  study) </a:t>
            </a:r>
            <a:endParaRPr lang="ru-RU" sz="27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85720" y="1571613"/>
          <a:ext cx="8390115" cy="35023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28760"/>
                <a:gridCol w="2463038"/>
                <a:gridCol w="2221421"/>
                <a:gridCol w="2276896"/>
              </a:tblGrid>
              <a:tr h="1167289">
                <a:tc>
                  <a:txBody>
                    <a:bodyPr/>
                    <a:lstStyle/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grandparents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(1940s-1960s)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(1970s – 1980s)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My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255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Compulsory</a:t>
                      </a:r>
                    </a:p>
                    <a:p>
                      <a:r>
                        <a:rPr lang="en-US" sz="1800" dirty="0" smtClean="0"/>
                        <a:t>school education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8 years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8</a:t>
                      </a:r>
                      <a:r>
                        <a:rPr lang="en-US" sz="2200" baseline="0" dirty="0" smtClean="0"/>
                        <a:t> - </a:t>
                      </a:r>
                      <a:r>
                        <a:rPr lang="en-US" sz="2200" dirty="0" smtClean="0"/>
                        <a:t>10 (11 years)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11 years</a:t>
                      </a:r>
                      <a:endParaRPr lang="ru-RU" sz="2200" dirty="0"/>
                    </a:p>
                  </a:txBody>
                  <a:tcPr/>
                </a:tc>
              </a:tr>
              <a:tr h="7366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Primary school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3 years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3- 4  </a:t>
                      </a:r>
                      <a:r>
                        <a:rPr lang="en-US" sz="2200" dirty="0" smtClean="0"/>
                        <a:t>years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4 года</a:t>
                      </a:r>
                      <a:endParaRPr lang="ru-RU" sz="2200" dirty="0"/>
                    </a:p>
                  </a:txBody>
                  <a:tcPr/>
                </a:tc>
              </a:tr>
              <a:tr h="68396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Secondary school</a:t>
                      </a:r>
                      <a:endParaRPr lang="ru-RU" sz="18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5</a:t>
                      </a:r>
                      <a:r>
                        <a:rPr lang="ru-RU" sz="2200" dirty="0" smtClean="0"/>
                        <a:t> года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5 + 2 years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5 </a:t>
                      </a:r>
                      <a:r>
                        <a:rPr lang="en-US" sz="2200" dirty="0" smtClean="0"/>
                        <a:t>+ 2 years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C:\Documents and Settings\Булат\Рабочий стол\Проект\Фото для слайдов\sch_t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1240" y="0"/>
            <a:ext cx="2017007" cy="17859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143512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 с 1930-1931 г.</a:t>
            </a:r>
            <a:r>
              <a:rPr lang="ru-RU" dirty="0" smtClean="0"/>
              <a:t> повсеместно в Союзе ССР </a:t>
            </a:r>
            <a:r>
              <a:rPr lang="ru-RU" b="1" dirty="0" smtClean="0"/>
              <a:t>всеобщее обязательное обучение </a:t>
            </a:r>
            <a:r>
              <a:rPr lang="ru-RU" dirty="0" smtClean="0"/>
              <a:t>детей (мальчиков и девочек) в возрасте 8, 9 и 10 лет в объеме не менее </a:t>
            </a:r>
            <a:r>
              <a:rPr lang="ru-RU" b="1" dirty="0" smtClean="0"/>
              <a:t>четырехлетнего курса начальной школы</a:t>
            </a:r>
            <a:r>
              <a:rPr lang="ru-RU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С апреля 2007 г. </a:t>
            </a:r>
            <a:r>
              <a:rPr lang="ru-RU" dirty="0" smtClean="0"/>
              <a:t>обязательное общее образование – </a:t>
            </a:r>
            <a:r>
              <a:rPr lang="ru-RU" b="1" dirty="0" smtClean="0"/>
              <a:t>11 лет</a:t>
            </a:r>
            <a:r>
              <a:rPr lang="ru-RU" dirty="0" smtClean="0"/>
              <a:t>, включающее начальное общее, основное общее и среднее (полное) общее образование.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School uniform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28596" y="1357298"/>
          <a:ext cx="8390115" cy="29351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28760"/>
                <a:gridCol w="2463038"/>
                <a:gridCol w="2221421"/>
                <a:gridCol w="2276896"/>
              </a:tblGrid>
              <a:tr h="1167289">
                <a:tc>
                  <a:txBody>
                    <a:bodyPr/>
                    <a:lstStyle/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grandparents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(1940s-1960s)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parents</a:t>
                      </a:r>
                    </a:p>
                    <a:p>
                      <a:pPr algn="ctr"/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(1970s – 1980s)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My school</a:t>
                      </a:r>
                      <a:r>
                        <a:rPr lang="en-US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255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Uniform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There were no uniform after the war. It appeared</a:t>
                      </a:r>
                      <a:r>
                        <a:rPr lang="en-US" sz="2200" baseline="0" dirty="0" smtClean="0"/>
                        <a:t> at the end of the 1940’s, in the 50’s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School uniform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Dress</a:t>
                      </a:r>
                      <a:r>
                        <a:rPr lang="en-US" sz="2200" baseline="0" dirty="0" smtClean="0"/>
                        <a:t> code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C:\Documents and Settings\Булат\Рабочий стол\Проект\Фото для слайдов\sch_t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214290"/>
            <a:ext cx="1142975" cy="1012029"/>
          </a:xfrm>
          <a:prstGeom prst="rect">
            <a:avLst/>
          </a:prstGeom>
          <a:noFill/>
        </p:spPr>
      </p:pic>
      <p:pic>
        <p:nvPicPr>
          <p:cNvPr id="7" name="Picture 2" descr="C:\Documents and Settings\Учитель\Рабочий стол\101MSDCF\DSC002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572008"/>
            <a:ext cx="2667018" cy="200026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2" descr="C:\Documents and Settings\Учитель\Рабочий стол\Миша фото портрет\Миша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36" y="4572008"/>
            <a:ext cx="2646354" cy="198476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170" name="Picture 2" descr="C:\Documents and Settings\Учитель\Рабочий стол\шк.форм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929066"/>
            <a:ext cx="1737359" cy="27146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15328" cy="50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School Subjects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785794"/>
          <a:ext cx="8501122" cy="539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3206"/>
                <a:gridCol w="3143272"/>
                <a:gridCol w="2714644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grandparents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(1940s-1960s)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The school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my parents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(1970s – 1980s)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My school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9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German Language, History</a:t>
                      </a:r>
                      <a:r>
                        <a:rPr lang="ru-RU" sz="1800" b="1" dirty="0" smtClean="0"/>
                        <a:t>,</a:t>
                      </a:r>
                      <a:r>
                        <a:rPr lang="en-US" sz="1800" b="1" dirty="0" smtClean="0"/>
                        <a:t> 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Civil Defense 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Гражданская оборона)</a:t>
                      </a:r>
                      <a:r>
                        <a:rPr lang="ru-RU" sz="1800" b="1" dirty="0" smtClean="0"/>
                        <a:t>, </a:t>
                      </a:r>
                      <a:r>
                        <a:rPr lang="en-US" sz="1800" b="1" dirty="0" smtClean="0"/>
                        <a:t>Physics</a:t>
                      </a:r>
                      <a:r>
                        <a:rPr lang="ru-RU" sz="1800" b="1" dirty="0" smtClean="0"/>
                        <a:t>, </a:t>
                      </a:r>
                      <a:r>
                        <a:rPr lang="en-US" sz="1800" b="1" dirty="0" smtClean="0"/>
                        <a:t>PE</a:t>
                      </a:r>
                      <a:r>
                        <a:rPr lang="ru-RU" sz="1800" b="1" dirty="0" smtClean="0"/>
                        <a:t>,</a:t>
                      </a:r>
                      <a:r>
                        <a:rPr lang="ru-RU" sz="1800" b="1" baseline="0" dirty="0" smtClean="0"/>
                        <a:t>  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</a:rPr>
                        <a:t>Arithmetic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/>
                        <a:t>Literature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/>
                        <a:t>Russian Language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/>
                        <a:t>Geography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</a:rPr>
                        <a:t>Botany, </a:t>
                      </a:r>
                      <a:r>
                        <a:rPr lang="en-US" sz="1800" b="1" baseline="0" dirty="0" smtClean="0"/>
                        <a:t>Biology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/>
                        <a:t>Social science</a:t>
                      </a:r>
                      <a:r>
                        <a:rPr lang="ru-RU" sz="1800" b="1" baseline="0" dirty="0" smtClean="0"/>
                        <a:t>, </a:t>
                      </a:r>
                      <a:r>
                        <a:rPr lang="en-US" sz="1800" b="1" baseline="0" dirty="0" smtClean="0"/>
                        <a:t>Chemistry</a:t>
                      </a:r>
                      <a:r>
                        <a:rPr lang="ru-RU" sz="1800" baseline="0" dirty="0" smtClean="0"/>
                        <a:t>,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Astronomy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Music, Handicraft (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труды)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, Art</a:t>
                      </a:r>
                      <a:endParaRPr lang="ru-RU" sz="18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Foundations of Computer Science and Computer Engineering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(Основы  ИВТ)</a:t>
                      </a:r>
                      <a:r>
                        <a:rPr lang="ru-RU" sz="1600" b="1" dirty="0" smtClean="0"/>
                        <a:t>, </a:t>
                      </a:r>
                      <a:r>
                        <a:rPr lang="en-US" sz="1600" b="1" dirty="0" smtClean="0"/>
                        <a:t>PE</a:t>
                      </a:r>
                      <a:r>
                        <a:rPr lang="ru-RU" sz="1600" b="1" dirty="0" smtClean="0"/>
                        <a:t>,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en-US" sz="1600" b="1" baseline="0" dirty="0" smtClean="0"/>
                        <a:t>Algebra, Geometry</a:t>
                      </a:r>
                      <a:r>
                        <a:rPr lang="ru-RU" sz="1600" b="1" baseline="0" dirty="0" smtClean="0"/>
                        <a:t>,  </a:t>
                      </a:r>
                      <a:r>
                        <a:rPr lang="en-US" sz="1600" b="1" baseline="0" dirty="0" smtClean="0"/>
                        <a:t>Russian Language, Literature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Geography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Basic Military Training (</a:t>
                      </a:r>
                      <a:r>
                        <a:rPr lang="ru-RU" sz="1600" b="1" baseline="0" dirty="0" smtClean="0">
                          <a:solidFill>
                            <a:srgbClr val="C00000"/>
                          </a:solidFill>
                        </a:rPr>
                        <a:t>НВП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600" b="1" baseline="0" dirty="0" smtClean="0">
                          <a:solidFill>
                            <a:srgbClr val="C00000"/>
                          </a:solidFill>
                        </a:rPr>
                        <a:t>– начальная военная подготовка),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Professional Training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</a:rPr>
                        <a:t> (профессиональная трудовая подготовка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the Basics of Psychology and Family Life (</a:t>
                      </a:r>
                      <a:r>
                        <a:rPr lang="ru-RU" sz="1600" b="1" baseline="0" dirty="0" smtClean="0">
                          <a:solidFill>
                            <a:srgbClr val="C00000"/>
                          </a:solidFill>
                        </a:rPr>
                        <a:t>Основы психологии и семейной жизни)</a:t>
                      </a:r>
                      <a:r>
                        <a:rPr lang="en-US" sz="1600" b="1" baseline="0" dirty="0" smtClean="0"/>
                        <a:t>, History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Social science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Chemistry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 Botany, Biology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Physics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Astronomy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600" b="1" baseline="0" dirty="0" smtClean="0"/>
                        <a:t>German and English, Music, Art</a:t>
                      </a:r>
                      <a:endParaRPr lang="ru-RU" sz="16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Information</a:t>
                      </a:r>
                      <a:r>
                        <a:rPr lang="en-US" sz="1600" b="1" baseline="0" dirty="0" smtClean="0"/>
                        <a:t> Technology, </a:t>
                      </a:r>
                      <a:r>
                        <a:rPr lang="en-US" sz="1600" b="1" dirty="0" smtClean="0"/>
                        <a:t>PE</a:t>
                      </a:r>
                      <a:r>
                        <a:rPr lang="ru-RU" sz="1600" b="1" dirty="0" smtClean="0"/>
                        <a:t>,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en-US" sz="1600" b="1" baseline="0" dirty="0" smtClean="0"/>
                        <a:t>Algebra, Geometry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Russian Language, Literature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Geography</a:t>
                      </a:r>
                      <a:r>
                        <a:rPr lang="ru-RU" sz="1600" baseline="0" dirty="0" smtClean="0"/>
                        <a:t>, </a:t>
                      </a:r>
                      <a:r>
                        <a:rPr lang="en-US" sz="1600" b="1" baseline="0" dirty="0" smtClean="0"/>
                        <a:t>History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Social science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Chemistry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 Biology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Physics</a:t>
                      </a:r>
                      <a:r>
                        <a:rPr lang="ru-RU" sz="1600" b="1" baseline="0" dirty="0" smtClean="0"/>
                        <a:t>, </a:t>
                      </a:r>
                      <a:r>
                        <a:rPr lang="en-US" sz="1600" b="1" baseline="0" dirty="0" smtClean="0"/>
                        <a:t>German and English</a:t>
                      </a:r>
                      <a:r>
                        <a:rPr lang="ru-RU" sz="1600" baseline="0" dirty="0" smtClean="0"/>
                        <a:t>,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</a:rPr>
                        <a:t>Nature-study, 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</a:rPr>
                        <a:t>Life Safety  Fundamentals (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ОБЖ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), </a:t>
                      </a:r>
                      <a:r>
                        <a:rPr lang="en-US" sz="1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Music, Technology (for boys and girls), Art</a:t>
                      </a:r>
                      <a:endParaRPr lang="ru-RU" sz="1600" b="1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u="none" baseline="0" dirty="0" smtClean="0"/>
                        <a:t>The students of the 10 – 11th forms are divided into  2 – 3 profiles (specialized education)</a:t>
                      </a:r>
                      <a:endParaRPr lang="ru-RU" sz="1600" i="1" u="none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C:\Documents and Settings\Булат\Рабочий стол\Проект\Фото для слайдов\uceb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5072074"/>
            <a:ext cx="1756648" cy="178592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Conclusion: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46069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The school educations develops constantly, it has its reforms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school conditions are becoming better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period of compulsory education has changed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majority of school subjects  is the same, but there are some new subjects or new names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school uniform was compulsory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 . There was no uniform at the end of the 20</a:t>
            </a:r>
            <a:r>
              <a:rPr lang="en-US" baseline="30000" dirty="0" smtClean="0"/>
              <a:t>th</a:t>
            </a:r>
            <a:r>
              <a:rPr lang="en-US" dirty="0" smtClean="0"/>
              <a:t>  and at the beginning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century. School  uniform has different styles nowadays, there is a dress code in some schools.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extracurricular activities  at schools have changed according  to the modern life style. But there are some traditional school parties such as New Year’s party.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Учитель\Рабочий стол\Проект\Фото для слайдов\101MSDCF\DSC002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643182"/>
            <a:ext cx="3000364" cy="4000485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Some personal</a:t>
            </a:r>
            <a:b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papers and</a:t>
            </a:r>
            <a:b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photos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DSC002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571480"/>
            <a:ext cx="4289245" cy="571899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2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24212" y="0"/>
            <a:ext cx="5619788" cy="4214841"/>
          </a:xfrm>
        </p:spPr>
      </p:pic>
      <p:pic>
        <p:nvPicPr>
          <p:cNvPr id="10242" name="Picture 2" descr="F:\DCIM\101MSDCF\DSC002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107528"/>
            <a:ext cx="5000628" cy="3750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Булат\Рабочий стол\Проект\Фото для слайдов\gradu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785794"/>
            <a:ext cx="1986114" cy="12924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5929354" cy="84698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aim of the project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00438"/>
            <a:ext cx="8215370" cy="292895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To compare some features of school education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 (30’s, 40’s, 50’s, 60’s, 70’s, 80’s) with modern one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To compare the conditions in schools, school subjects using the experience of my family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2428868"/>
            <a:ext cx="5572164" cy="8469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tasks:</a:t>
            </a:r>
            <a:endParaRPr kumimoji="0" lang="ru-RU" sz="50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1472" y="1500174"/>
            <a:ext cx="5857916" cy="114300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2600" b="1" dirty="0" smtClean="0"/>
              <a:t>To analyze the changes of school life of different generations in my family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Documents and Settings\Учитель\Рабочий стол\Проект\Фото для слайдов\101MSDCF\DSC002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2857496"/>
            <a:ext cx="5095878" cy="3821908"/>
          </a:xfrm>
          <a:prstGeom prst="rect">
            <a:avLst/>
          </a:prstGeom>
          <a:noFill/>
        </p:spPr>
      </p:pic>
      <p:pic>
        <p:nvPicPr>
          <p:cNvPr id="5" name="Picture 3" descr="C:\Documents and Settings\Учитель\Рабочий стол\Проект\Фото для слайдов\101MSDCF\DSC002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14290"/>
            <a:ext cx="4285211" cy="32128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002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Учитель\Рабочий стол\Проект\Фото для слайдов\101MSDCF\DSC002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857488" y="500042"/>
            <a:ext cx="5729270" cy="1275608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j-ea"/>
                <a:cs typeface="+mj-cs"/>
              </a:rPr>
              <a:t>School in the future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istral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Documents and Settings\Учитель\Рабочий стол\Проект\Фото для слайдов\1191268972_c41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4143380"/>
            <a:ext cx="2359240" cy="234750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42976" y="2357430"/>
            <a:ext cx="621510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/>
              <a:t>- E-student’s books</a:t>
            </a:r>
          </a:p>
          <a:p>
            <a:pPr algn="ctr"/>
            <a:endParaRPr lang="en-US" sz="4000" b="1" dirty="0" smtClean="0"/>
          </a:p>
          <a:p>
            <a:pPr algn="ctr">
              <a:buFontTx/>
              <a:buChar char="-"/>
            </a:pPr>
            <a:r>
              <a:rPr lang="en-US" sz="4000" b="1" dirty="0" smtClean="0"/>
              <a:t>Distance learning</a:t>
            </a:r>
          </a:p>
          <a:p>
            <a:pPr algn="ctr"/>
            <a:r>
              <a:rPr lang="en-US" sz="8000" b="1" dirty="0" smtClean="0"/>
              <a:t>?</a:t>
            </a:r>
          </a:p>
          <a:p>
            <a:pPr algn="ctr"/>
            <a:r>
              <a:rPr lang="en-US" sz="4000" b="1" dirty="0" smtClean="0"/>
              <a:t>……………………..</a:t>
            </a:r>
          </a:p>
          <a:p>
            <a:pPr algn="ctr"/>
            <a:endParaRPr lang="en-US" sz="4000" b="1" dirty="0" smtClean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pic>
        <p:nvPicPr>
          <p:cNvPr id="14" name="Picture 3" descr="C:\Documents and Settings\Учитель\Рабочий стол\28-knowledge-managemen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14290"/>
            <a:ext cx="2422864" cy="19288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School is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: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3646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dirty="0" smtClean="0"/>
              <a:t>a building or organization for educating children </a:t>
            </a:r>
            <a:r>
              <a:rPr lang="ru-RU" sz="3200" dirty="0" smtClean="0"/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 smtClean="0"/>
              <a:t>an establishment or organization dedicated to teaching a specified subject or skill</a:t>
            </a:r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643578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None/>
            </a:pPr>
            <a:r>
              <a:rPr lang="en-US" b="1" i="1" dirty="0" smtClean="0"/>
              <a:t>The new Penguin compact English dictionary </a:t>
            </a:r>
          </a:p>
          <a:p>
            <a:pPr marL="514350" indent="-514350" algn="ctr">
              <a:buNone/>
            </a:pPr>
            <a:r>
              <a:rPr lang="en-US" b="1" i="1" dirty="0" smtClean="0"/>
              <a:t> (consultant editor Robert Allen)</a:t>
            </a:r>
            <a:endParaRPr lang="ru-RU" b="1" i="1" dirty="0" smtClean="0"/>
          </a:p>
        </p:txBody>
      </p:sp>
      <p:pic>
        <p:nvPicPr>
          <p:cNvPr id="3074" name="Picture 2" descr="C:\Documents and Settings\Булат\Рабочий стол\Проект\Фото для слайдов\0_1f33b_39bf9290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500570"/>
            <a:ext cx="1928826" cy="235743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6" name="Picture 2" descr="C:\Documents and Settings\Учитель\Рабочий стол\Проект\Фото для слайдов\0a05862ed141b5426b8e5a27603b6eb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142852"/>
            <a:ext cx="1947864" cy="19478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329642" cy="1428736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latin typeface="Comic Sans MS" pitchFamily="66" charset="0"/>
              </a:rPr>
              <a:t>School children and teachers say: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64" y="1571612"/>
            <a:ext cx="5143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«</a:t>
            </a:r>
            <a:r>
              <a:rPr lang="en-US" sz="2000" b="1" dirty="0" smtClean="0"/>
              <a:t>School is a place where different subjects are studied</a:t>
            </a:r>
            <a:r>
              <a:rPr lang="ru-RU" sz="2000" b="1" dirty="0" smtClean="0"/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643314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«</a:t>
            </a:r>
            <a:r>
              <a:rPr lang="en-US" sz="2400" b="1" dirty="0" smtClean="0">
                <a:solidFill>
                  <a:srgbClr val="7030A0"/>
                </a:solidFill>
              </a:rPr>
              <a:t>We find new friends and learn to communicate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</a:rPr>
              <a:t>with each other. We meet different people</a:t>
            </a:r>
            <a:r>
              <a:rPr lang="ru-RU" sz="2400" b="1" dirty="0" smtClean="0">
                <a:solidFill>
                  <a:srgbClr val="7030A0"/>
                </a:solidFill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2857496"/>
            <a:ext cx="5072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en-US" sz="2400" b="1" dirty="0" smtClean="0">
                <a:solidFill>
                  <a:srgbClr val="C00000"/>
                </a:solidFill>
              </a:rPr>
              <a:t>School is a place where we  often write tests and pass exams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000636"/>
            <a:ext cx="5286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/>
              <a:t>«</a:t>
            </a:r>
            <a:r>
              <a:rPr lang="en-US" sz="2000" b="1" dirty="0" smtClean="0"/>
              <a:t>We grow, prepare for  our future profession and life. We perform plays on the stage, dance, sing, take part in different competitions and contests. </a:t>
            </a:r>
            <a:endParaRPr lang="ru-RU" sz="20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357430"/>
            <a:ext cx="4378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School is my second family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2" descr="F:\семейный архив\фото сент 2012 - 10 февр 2013\DSC0448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857232"/>
            <a:ext cx="3452836" cy="2589628"/>
          </a:xfrm>
          <a:prstGeom prst="rect">
            <a:avLst/>
          </a:prstGeom>
          <a:noFill/>
        </p:spPr>
      </p:pic>
      <p:pic>
        <p:nvPicPr>
          <p:cNvPr id="12" name="Picture 3" descr="F:\семейный архив\фото октябрь 2013 - апрель 2014\DSC0588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4071942"/>
            <a:ext cx="3138481" cy="23538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472386" cy="918418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Types in modern Russia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876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defRPr/>
            </a:pPr>
            <a:r>
              <a:rPr lang="en-US" b="1" dirty="0" smtClean="0"/>
              <a:t>Schools with  intensive study of some subjects </a:t>
            </a:r>
            <a:endParaRPr lang="ru-RU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643182"/>
            <a:ext cx="1607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Gymnasiums</a:t>
            </a:r>
            <a:endParaRPr lang="ru-RU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2500306"/>
            <a:ext cx="117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Lyceums </a:t>
            </a:r>
            <a:endParaRPr lang="ru-RU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4214818"/>
            <a:ext cx="400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defRPr/>
            </a:pPr>
            <a:r>
              <a:rPr lang="ru-RU" dirty="0" smtClean="0"/>
              <a:t>	</a:t>
            </a:r>
            <a:r>
              <a:rPr lang="en-US" b="1" dirty="0" smtClean="0"/>
              <a:t>General education centers (evening schools)</a:t>
            </a:r>
            <a:endParaRPr lang="ru-RU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929198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defRPr/>
            </a:pPr>
            <a:r>
              <a:rPr lang="en-US" b="1" dirty="0" smtClean="0"/>
              <a:t>Specialized  schools  (for children with disabilities, correctional schools)</a:t>
            </a:r>
            <a:endParaRPr lang="ru-RU" b="1" dirty="0" smtClean="0"/>
          </a:p>
        </p:txBody>
      </p:sp>
      <p:cxnSp>
        <p:nvCxnSpPr>
          <p:cNvPr id="16" name="Прямая со стрелкой 15"/>
          <p:cNvCxnSpPr>
            <a:stCxn id="2" idx="2"/>
          </p:cNvCxnSpPr>
          <p:nvPr/>
        </p:nvCxnSpPr>
        <p:spPr>
          <a:xfrm rot="5400000">
            <a:off x="1755770" y="2877369"/>
            <a:ext cx="4653746" cy="1164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>
            <a:stCxn id="2" idx="2"/>
            <a:endCxn id="9" idx="0"/>
          </p:cNvCxnSpPr>
          <p:nvPr/>
        </p:nvCxnSpPr>
        <p:spPr>
          <a:xfrm rot="16200000" flipH="1">
            <a:off x="5513092" y="284470"/>
            <a:ext cx="1367598" cy="306407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>
            <a:stCxn id="2" idx="2"/>
            <a:endCxn id="8" idx="0"/>
          </p:cNvCxnSpPr>
          <p:nvPr/>
        </p:nvCxnSpPr>
        <p:spPr>
          <a:xfrm rot="5400000">
            <a:off x="2264896" y="243223"/>
            <a:ext cx="1510474" cy="328944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>
            <a:stCxn id="2" idx="2"/>
            <a:endCxn id="7" idx="0"/>
          </p:cNvCxnSpPr>
          <p:nvPr/>
        </p:nvCxnSpPr>
        <p:spPr>
          <a:xfrm rot="5400000">
            <a:off x="1970084" y="877105"/>
            <a:ext cx="2439168" cy="29503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>
            <a:stCxn id="2" idx="2"/>
            <a:endCxn id="10" idx="0"/>
          </p:cNvCxnSpPr>
          <p:nvPr/>
        </p:nvCxnSpPr>
        <p:spPr>
          <a:xfrm rot="16200000" flipH="1">
            <a:off x="4041777" y="1755785"/>
            <a:ext cx="3082110" cy="183595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000100" y="5857892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defRPr/>
            </a:pPr>
            <a:r>
              <a:rPr lang="en-US" b="1" dirty="0" smtClean="0"/>
              <a:t>Secondary schools</a:t>
            </a:r>
            <a:endParaRPr lang="ru-RU" b="1" dirty="0" smtClean="0"/>
          </a:p>
        </p:txBody>
      </p:sp>
      <p:cxnSp>
        <p:nvCxnSpPr>
          <p:cNvPr id="57" name="Скругленная соединительная линия 56"/>
          <p:cNvCxnSpPr/>
          <p:nvPr/>
        </p:nvCxnSpPr>
        <p:spPr>
          <a:xfrm rot="5400000">
            <a:off x="2273695" y="2512595"/>
            <a:ext cx="2939234" cy="17716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6929454" y="3643314"/>
            <a:ext cx="1939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Primary schools</a:t>
            </a:r>
            <a:endParaRPr lang="ru-RU" b="1" dirty="0" smtClean="0"/>
          </a:p>
        </p:txBody>
      </p:sp>
      <p:cxnSp>
        <p:nvCxnSpPr>
          <p:cNvPr id="87" name="Скругленная соединительная линия 86"/>
          <p:cNvCxnSpPr/>
          <p:nvPr/>
        </p:nvCxnSpPr>
        <p:spPr>
          <a:xfrm rot="16200000" flipH="1">
            <a:off x="5333331" y="1167473"/>
            <a:ext cx="1867664" cy="310457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3393274" y="3107530"/>
            <a:ext cx="31432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072066" y="4929198"/>
            <a:ext cx="1825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Private schools</a:t>
            </a:r>
            <a:endParaRPr lang="ru-RU" b="1" dirty="0" smtClean="0"/>
          </a:p>
        </p:txBody>
      </p:sp>
      <p:cxnSp>
        <p:nvCxnSpPr>
          <p:cNvPr id="36" name="Прямая со стрелкой 35"/>
          <p:cNvCxnSpPr/>
          <p:nvPr/>
        </p:nvCxnSpPr>
        <p:spPr>
          <a:xfrm rot="16200000" flipH="1">
            <a:off x="2413013" y="3230534"/>
            <a:ext cx="4868062" cy="692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4643438" y="6000768"/>
            <a:ext cx="2216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Vocational schools</a:t>
            </a:r>
            <a:endParaRPr lang="ru-RU" b="1" dirty="0" smtClean="0"/>
          </a:p>
        </p:txBody>
      </p:sp>
      <p:cxnSp>
        <p:nvCxnSpPr>
          <p:cNvPr id="40" name="Скругленная соединительная линия 39"/>
          <p:cNvCxnSpPr/>
          <p:nvPr/>
        </p:nvCxnSpPr>
        <p:spPr>
          <a:xfrm rot="16200000" flipH="1">
            <a:off x="4729970" y="2015334"/>
            <a:ext cx="3572652" cy="339808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7286644" y="5572140"/>
            <a:ext cx="1096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>
              <a:defRPr/>
            </a:pPr>
            <a:r>
              <a:rPr lang="en-US" b="1" dirty="0" smtClean="0"/>
              <a:t>Colleges</a:t>
            </a:r>
            <a:endParaRPr lang="ru-RU" b="1" dirty="0" smtClean="0"/>
          </a:p>
        </p:txBody>
      </p:sp>
      <p:pic>
        <p:nvPicPr>
          <p:cNvPr id="2051" name="Picture 3" descr="E:\Проект\Фото для слайдов\N_SC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86182" y="1142984"/>
            <a:ext cx="1774255" cy="13573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898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My school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2214554"/>
            <a:ext cx="5500726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9" name="Picture 2" descr="F:\семейный архив\фото октябрь 2013 - апрель 2014\DSC060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3286124"/>
            <a:ext cx="4040188" cy="303014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" descr="F:\семейный архив\фото октябрь 2013 - апрель 2014\DSC059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214686"/>
            <a:ext cx="4138071" cy="310355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Рисунок 10" descr="C:\Documents and Settings\Учитель\Рабочий стол\DSC0001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500042"/>
            <a:ext cx="1771641" cy="247648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357422" y="857232"/>
            <a:ext cx="628651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/>
              <a:t>I’m a student of the 7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form. I study at Secondary  School with  intensive study of some subjects. My favourite subjects are English, Geography  and  Sport (Physical  Education).</a:t>
            </a:r>
            <a:endParaRPr lang="ru-RU" sz="2800" b="1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642942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Modern school education in the 21</a:t>
            </a:r>
            <a:r>
              <a:rPr lang="en-US" b="1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century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Программа развития современной российской школы включает в себя пять основных направлений: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dirty="0" smtClean="0"/>
              <a:t>Первая задача заключается в создании таких условий обучения, при которых уже в школе дети могли бы раскрыть свои возможности.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dirty="0" smtClean="0"/>
              <a:t>Во-вторых, одновременно с внедрением новых стандартов общего образования «должна быть выстроена разветвленная система поиска и поддержки талантливых детей».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dirty="0" smtClean="0"/>
              <a:t>Третья важная задача - сохранение, качественное улучшение и пополнение кадрового состава преподавателей.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dirty="0" smtClean="0"/>
              <a:t>В-четвертых, должен измениться облик школ – «как по форме, так и по содержанию».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000" dirty="0" smtClean="0"/>
              <a:t>Пятое направление - решение всего спектра вопросов, касающихся здоровья школьников. </a:t>
            </a:r>
          </a:p>
          <a:p>
            <a:pPr marL="342900" indent="-342900">
              <a:buNone/>
            </a:pPr>
            <a:r>
              <a:rPr lang="ru-RU" sz="2000" dirty="0" smtClean="0"/>
              <a:t> 			</a:t>
            </a:r>
            <a:r>
              <a:rPr lang="ru-RU" sz="1500" dirty="0" smtClean="0"/>
              <a:t>(Из выступления </a:t>
            </a:r>
            <a:r>
              <a:rPr lang="en-US" sz="1500" dirty="0" smtClean="0"/>
              <a:t> </a:t>
            </a:r>
            <a:r>
              <a:rPr lang="ru-RU" sz="1500" dirty="0" smtClean="0"/>
              <a:t>Дмитрия Медведева от 5 ноября 2008 г.)</a:t>
            </a:r>
          </a:p>
        </p:txBody>
      </p:sp>
      <p:pic>
        <p:nvPicPr>
          <p:cNvPr id="4" name="Рисунок 3" descr="фото ИТАР-ТАС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85728"/>
            <a:ext cx="1857356" cy="145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46980"/>
          </a:xfrm>
        </p:spPr>
        <p:txBody>
          <a:bodyPr/>
          <a:lstStyle/>
          <a:p>
            <a:pPr algn="ctr"/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Schools in my Family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414340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b="1" i="1" dirty="0" smtClean="0"/>
              <a:t>School has always been something important </a:t>
            </a:r>
          </a:p>
          <a:p>
            <a:pPr algn="ctr">
              <a:buNone/>
            </a:pPr>
            <a:r>
              <a:rPr lang="en-US" b="1" i="1" dirty="0" smtClean="0"/>
              <a:t>for my family</a:t>
            </a:r>
            <a:r>
              <a:rPr lang="ru-RU" b="1" i="1" dirty="0" smtClean="0"/>
              <a:t> </a:t>
            </a:r>
            <a:r>
              <a:rPr lang="en-US" b="1" i="1" dirty="0" smtClean="0"/>
              <a:t>and  relatives</a:t>
            </a:r>
          </a:p>
          <a:p>
            <a:pPr>
              <a:buNone/>
            </a:pPr>
            <a:r>
              <a:rPr lang="en-US" dirty="0" smtClean="0"/>
              <a:t>My great-grand mother was a teacher of German language in 1950 – 1980 (in Kurgan)</a:t>
            </a:r>
          </a:p>
          <a:p>
            <a:pPr>
              <a:buNone/>
            </a:pPr>
            <a:r>
              <a:rPr lang="en-US" dirty="0" smtClean="0"/>
              <a:t>My great-grandfather was a lieutenant in 1930 – 1940s but he taught warfare for young soldiers (in </a:t>
            </a:r>
            <a:r>
              <a:rPr lang="en-US" dirty="0" err="1" smtClean="0"/>
              <a:t>Kamensk-Uralsky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My granny wanted to become a teacher of </a:t>
            </a:r>
            <a:r>
              <a:rPr lang="en-US" dirty="0" err="1" smtClean="0"/>
              <a:t>Maths</a:t>
            </a:r>
            <a:r>
              <a:rPr lang="en-US" dirty="0" smtClean="0"/>
              <a:t>, but she had to change her occupation and became an economist (in </a:t>
            </a:r>
            <a:r>
              <a:rPr lang="en-US" dirty="0" err="1" smtClean="0"/>
              <a:t>Shadrinsk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My mother is a teacher of English and German languages (in </a:t>
            </a:r>
            <a:r>
              <a:rPr lang="en-US" dirty="0" err="1" smtClean="0"/>
              <a:t>Izluchinsk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My uncle is a teacher of Information Technology (in Nizhnevartovsk)</a:t>
            </a:r>
            <a:endParaRPr lang="ru-RU" dirty="0"/>
          </a:p>
        </p:txBody>
      </p:sp>
      <p:pic>
        <p:nvPicPr>
          <p:cNvPr id="6" name="Picture 3" descr="C:\Documents and Settings\Учитель\Мои документы\фото\фото вечер встречи\ильдар\100KM006\PICT33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857760"/>
            <a:ext cx="1357322" cy="180976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70410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School education in the 30’s of the 20</a:t>
            </a:r>
            <a:r>
              <a:rPr lang="en-US" sz="3600" b="1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century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286388"/>
            <a:ext cx="8858312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en-US" sz="2000" b="1" dirty="0" smtClean="0"/>
              <a:t>The school leavers in the 1930’s were new leaders of the Soviet society in those days.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1439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i="1" u="sng" dirty="0" smtClean="0"/>
              <a:t>The main types of school in the ex-USSR</a:t>
            </a:r>
            <a:endParaRPr lang="ru-RU" sz="2200" b="1" i="1" u="sng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928802"/>
            <a:ext cx="368761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Factory seven-year  schools </a:t>
            </a:r>
          </a:p>
          <a:p>
            <a:pPr algn="ctr"/>
            <a:r>
              <a:rPr lang="en-US" dirty="0" smtClean="0"/>
              <a:t>(</a:t>
            </a:r>
            <a:r>
              <a:rPr lang="ru-RU" dirty="0" smtClean="0"/>
              <a:t>Школы</a:t>
            </a:r>
          </a:p>
          <a:p>
            <a:pPr algn="ctr"/>
            <a:r>
              <a:rPr lang="ru-RU" dirty="0" smtClean="0"/>
              <a:t> фабрично-заводской семилетки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92880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Schools of peasant youth</a:t>
            </a:r>
          </a:p>
          <a:p>
            <a:pPr algn="ctr"/>
            <a:r>
              <a:rPr lang="en-US" dirty="0" smtClean="0"/>
              <a:t>(</a:t>
            </a:r>
            <a:r>
              <a:rPr lang="ru-RU" dirty="0" smtClean="0"/>
              <a:t>Школы крестьянской (1939 года – колхозной) молодежи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rot="5400000">
            <a:off x="4073063" y="1501304"/>
            <a:ext cx="283495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1714488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Documents and Settings\Учитель\Мои документы\Мои рисунки\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928934"/>
            <a:ext cx="2752931" cy="1952184"/>
          </a:xfrm>
          <a:prstGeom prst="rect">
            <a:avLst/>
          </a:prstGeom>
          <a:noFill/>
        </p:spPr>
      </p:pic>
      <p:pic>
        <p:nvPicPr>
          <p:cNvPr id="3075" name="Picture 3" descr="C:\Documents and Settings\Учитель\Рабочий стол\school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3000372"/>
            <a:ext cx="2643206" cy="19765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1720</TotalTime>
  <Words>1136</Words>
  <Application>Microsoft Office PowerPoint</Application>
  <PresentationFormat>Экран (4:3)</PresentationFormat>
  <Paragraphs>147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School life </vt:lpstr>
      <vt:lpstr>The aim of the project</vt:lpstr>
      <vt:lpstr>School is:</vt:lpstr>
      <vt:lpstr>School children and teachers say:</vt:lpstr>
      <vt:lpstr>School Types in modern Russia</vt:lpstr>
      <vt:lpstr>My school</vt:lpstr>
      <vt:lpstr>Modern school education in the 21st century</vt:lpstr>
      <vt:lpstr>Schools in my Family</vt:lpstr>
      <vt:lpstr>School education in the 30’s of the 20th century</vt:lpstr>
      <vt:lpstr>School education in the 60’s</vt:lpstr>
      <vt:lpstr>School education in the 1970s - 1980s </vt:lpstr>
      <vt:lpstr>Let’s compare the school life of the different generations in my family</vt:lpstr>
      <vt:lpstr>The  building</vt:lpstr>
      <vt:lpstr>School years (the period of  study) </vt:lpstr>
      <vt:lpstr>School uniform </vt:lpstr>
      <vt:lpstr>School Subjects</vt:lpstr>
      <vt:lpstr>Conclusion:</vt:lpstr>
      <vt:lpstr>Some personal papers and photos</vt:lpstr>
      <vt:lpstr>Слайд 19</vt:lpstr>
      <vt:lpstr>Слайд 20</vt:lpstr>
      <vt:lpstr>Слайд 21</vt:lpstr>
      <vt:lpstr>Слайд 22</vt:lpstr>
      <vt:lpstr>Слайд 23</vt:lpstr>
    </vt:vector>
  </TitlesOfParts>
  <Company>Бу_Organization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     Вчера       Сегодня         Завтра</dc:title>
  <dc:creator>Бу</dc:creator>
  <cp:lastModifiedBy>Арина</cp:lastModifiedBy>
  <cp:revision>216</cp:revision>
  <dcterms:created xsi:type="dcterms:W3CDTF">2010-03-02T16:34:30Z</dcterms:created>
  <dcterms:modified xsi:type="dcterms:W3CDTF">2019-11-19T17:09:01Z</dcterms:modified>
</cp:coreProperties>
</file>