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9" r:id="rId3"/>
    <p:sldId id="281" r:id="rId4"/>
    <p:sldId id="282" r:id="rId5"/>
    <p:sldId id="257" r:id="rId6"/>
    <p:sldId id="258" r:id="rId7"/>
    <p:sldId id="291" r:id="rId8"/>
    <p:sldId id="294" r:id="rId9"/>
    <p:sldId id="262" r:id="rId10"/>
    <p:sldId id="261" r:id="rId11"/>
    <p:sldId id="293" r:id="rId12"/>
    <p:sldId id="277" r:id="rId13"/>
    <p:sldId id="278" r:id="rId14"/>
    <p:sldId id="272" r:id="rId15"/>
    <p:sldId id="259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A9E5"/>
    <a:srgbClr val="04C7FC"/>
    <a:srgbClr val="C0E399"/>
    <a:srgbClr val="437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9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509119"/>
            <a:ext cx="8458200" cy="208823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познавательной деятельности обучающихся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нарушением интеллекта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математики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459775"/>
            <a:ext cx="8458200" cy="977337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Н.Н. Никифорова, учитель математики       			МБОУ 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Кузедеевская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школа-интернат»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654"/>
            <a:ext cx="4569718" cy="312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6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68072" cy="165618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Элементы программирования: 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в таблицу в порядке возрастания. Найдите для каждого ответа соответствующую букву, и вы прочитаете свою оценку за </a:t>
            </a:r>
            <a:r>
              <a:rPr lang="ru-RU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  <a:endParaRPr lang="ru-RU" sz="1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942592" cy="184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25184"/>
              </p:ext>
            </p:extLst>
          </p:nvPr>
        </p:nvGraphicFramePr>
        <p:xfrm>
          <a:off x="395536" y="3501008"/>
          <a:ext cx="3816424" cy="3024336"/>
        </p:xfrm>
        <a:graphic>
          <a:graphicData uri="http://schemas.openxmlformats.org/drawingml/2006/table">
            <a:tbl>
              <a:tblPr firstRow="1" firstCol="1" bandRow="1"/>
              <a:tblGrid>
                <a:gridCol w="1952469"/>
                <a:gridCol w="1863955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580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842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103643"/>
              </p:ext>
            </p:extLst>
          </p:nvPr>
        </p:nvGraphicFramePr>
        <p:xfrm>
          <a:off x="4789824" y="3501007"/>
          <a:ext cx="3958640" cy="2952326"/>
        </p:xfrm>
        <a:graphic>
          <a:graphicData uri="http://schemas.openxmlformats.org/drawingml/2006/table">
            <a:tbl>
              <a:tblPr firstRow="1" firstCol="1" bandRow="1"/>
              <a:tblGrid>
                <a:gridCol w="2003237"/>
                <a:gridCol w="1955403"/>
              </a:tblGrid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842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580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175000" y="2697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79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484871" cy="82016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Поиск правильного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ответа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s://fs00.infourok.ru/images/doc/180/206794/img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8639"/>
            <a:ext cx="4278007" cy="243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3" name="Рисунок 512" descr="https://1.bp.blogspot.com/-8R-IQUHFHwo/WhVX5-DmJTI/AAAAAAAAbRc/BzqWaPGAbgQbTF3ypVZtc6nWGpG_u9qkgCKgBGAs/s1600/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69" y="1484784"/>
            <a:ext cx="3687763" cy="15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516" descr="https://st.depositphotos.com/1967477/4237/v/450/depositphotos_42375017-stock-illustration-happy-kid-walking-togeth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2714766"/>
            <a:ext cx="3756025" cy="203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549"/>
          <p:cNvSpPr>
            <a:spLocks noChangeArrowheads="1"/>
          </p:cNvSpPr>
          <p:nvPr/>
        </p:nvSpPr>
        <p:spPr bwMode="auto">
          <a:xfrm>
            <a:off x="251520" y="4951413"/>
            <a:ext cx="1105793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117+231</a:t>
            </a:r>
          </a:p>
        </p:txBody>
      </p:sp>
      <p:sp>
        <p:nvSpPr>
          <p:cNvPr id="5" name="Прямоугольник 552"/>
          <p:cNvSpPr>
            <a:spLocks noChangeArrowheads="1"/>
          </p:cNvSpPr>
          <p:nvPr/>
        </p:nvSpPr>
        <p:spPr bwMode="auto">
          <a:xfrm>
            <a:off x="1145269" y="4951413"/>
            <a:ext cx="906452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96+155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53"/>
          <p:cNvSpPr>
            <a:spLocks noChangeArrowheads="1"/>
          </p:cNvSpPr>
          <p:nvPr/>
        </p:nvSpPr>
        <p:spPr bwMode="auto">
          <a:xfrm>
            <a:off x="2051721" y="4951413"/>
            <a:ext cx="983768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153 - 121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565"/>
          <p:cNvSpPr>
            <a:spLocks noChangeArrowheads="1"/>
          </p:cNvSpPr>
          <p:nvPr/>
        </p:nvSpPr>
        <p:spPr bwMode="auto">
          <a:xfrm>
            <a:off x="3003550" y="4951413"/>
            <a:ext cx="992386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183 - 116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572"/>
          <p:cNvSpPr>
            <a:spLocks noChangeArrowheads="1"/>
          </p:cNvSpPr>
          <p:nvPr/>
        </p:nvSpPr>
        <p:spPr bwMode="auto">
          <a:xfrm>
            <a:off x="3923928" y="4951413"/>
            <a:ext cx="795210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145 - 5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578"/>
          <p:cNvSpPr>
            <a:spLocks noChangeArrowheads="1"/>
          </p:cNvSpPr>
          <p:nvPr/>
        </p:nvSpPr>
        <p:spPr bwMode="auto">
          <a:xfrm>
            <a:off x="3759132" y="1715497"/>
            <a:ext cx="565900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251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596"/>
          <p:cNvSpPr>
            <a:spLocks noChangeArrowheads="1"/>
          </p:cNvSpPr>
          <p:nvPr/>
        </p:nvSpPr>
        <p:spPr bwMode="auto">
          <a:xfrm>
            <a:off x="637269" y="1916889"/>
            <a:ext cx="508000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100" b="1" dirty="0" smtClean="0">
                <a:latin typeface="Calibri" pitchFamily="34" charset="0"/>
                <a:cs typeface="Times New Roman" pitchFamily="18" charset="0"/>
              </a:rPr>
              <a:t>49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597"/>
          <p:cNvSpPr>
            <a:spLocks noChangeArrowheads="1"/>
          </p:cNvSpPr>
          <p:nvPr/>
        </p:nvSpPr>
        <p:spPr bwMode="auto">
          <a:xfrm>
            <a:off x="1818332" y="1916889"/>
            <a:ext cx="662817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348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604"/>
          <p:cNvSpPr>
            <a:spLocks noChangeArrowheads="1"/>
          </p:cNvSpPr>
          <p:nvPr/>
        </p:nvSpPr>
        <p:spPr bwMode="auto">
          <a:xfrm>
            <a:off x="1310333" y="1739089"/>
            <a:ext cx="508000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100" b="1" dirty="0" smtClean="0">
                <a:latin typeface="Calibri" pitchFamily="34" charset="0"/>
                <a:cs typeface="Times New Roman" pitchFamily="18" charset="0"/>
              </a:rPr>
              <a:t>67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607"/>
          <p:cNvSpPr>
            <a:spLocks noChangeArrowheads="1"/>
          </p:cNvSpPr>
          <p:nvPr/>
        </p:nvSpPr>
        <p:spPr bwMode="auto">
          <a:xfrm>
            <a:off x="2527488" y="1707558"/>
            <a:ext cx="633224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614"/>
          <p:cNvSpPr>
            <a:spLocks noChangeArrowheads="1"/>
          </p:cNvSpPr>
          <p:nvPr/>
        </p:nvSpPr>
        <p:spPr bwMode="auto">
          <a:xfrm>
            <a:off x="3160712" y="1836739"/>
            <a:ext cx="508000" cy="3556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100" b="1" dirty="0" smtClean="0">
                <a:latin typeface="Calibri" pitchFamily="34" charset="0"/>
                <a:cs typeface="Times New Roman" pitchFamily="18" charset="0"/>
              </a:rPr>
              <a:t>32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634"/>
          <p:cNvSpPr>
            <a:spLocks noChangeArrowheads="1"/>
          </p:cNvSpPr>
          <p:nvPr/>
        </p:nvSpPr>
        <p:spPr bwMode="auto">
          <a:xfrm>
            <a:off x="4670424" y="4951413"/>
            <a:ext cx="981695" cy="385762"/>
          </a:xfrm>
          <a:prstGeom prst="rect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147 - 98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45720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457200" y="2506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4519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5"/>
          <p:cNvSpPr>
            <a:spLocks noChangeArrowheads="1"/>
          </p:cNvSpPr>
          <p:nvPr/>
        </p:nvSpPr>
        <p:spPr bwMode="auto">
          <a:xfrm>
            <a:off x="0" y="8497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 descr="http://st.depositphotos.com/1001009/3111/i/950/depositphotos_31115297-stock-photo-curious-little-boy-thinking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925" y="301514"/>
            <a:ext cx="1091152" cy="1124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0" name="Рисунок 989" descr="https://3.bp.blogspot.com/-QOY1PHAOcRA/WZFIch4EIzI/AAAAAAAAC7g/t445mMHDF7At6gqKJZiCfpAFUFt9oEnzwCLcBGAs/s1600/Fotolia_54285979_Subscription_Monthly_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2" y="4930522"/>
            <a:ext cx="3073927" cy="188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Багетная рамка 987"/>
          <p:cNvSpPr>
            <a:spLocks noChangeArrowheads="1"/>
          </p:cNvSpPr>
          <p:nvPr/>
        </p:nvSpPr>
        <p:spPr bwMode="auto">
          <a:xfrm>
            <a:off x="5868142" y="2852936"/>
            <a:ext cx="3073929" cy="2068000"/>
          </a:xfrm>
          <a:prstGeom prst="bevel">
            <a:avLst>
              <a:gd name="adj" fmla="val 12500"/>
            </a:avLst>
          </a:prstGeom>
          <a:solidFill>
            <a:srgbClr val="C2D69B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 – 3 – 1         18 – 9  -  3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 – 4 – 7       17 – 8 – 5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 – 6 - 5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Блок-схема: память с посл. доступом 988"/>
          <p:cNvSpPr>
            <a:spLocks noChangeArrowheads="1"/>
          </p:cNvSpPr>
          <p:nvPr/>
        </p:nvSpPr>
        <p:spPr bwMode="auto">
          <a:xfrm>
            <a:off x="6325379" y="4977615"/>
            <a:ext cx="469900" cy="385763"/>
          </a:xfrm>
          <a:prstGeom prst="flowChartMagneticTape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Блок-схема: память с посл. доступом 990"/>
          <p:cNvSpPr>
            <a:spLocks noChangeArrowheads="1"/>
          </p:cNvSpPr>
          <p:nvPr/>
        </p:nvSpPr>
        <p:spPr bwMode="auto">
          <a:xfrm>
            <a:off x="6064744" y="5447580"/>
            <a:ext cx="469900" cy="385762"/>
          </a:xfrm>
          <a:prstGeom prst="flowChartMagneticTape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Блок-схема: память с посл. доступом 992"/>
          <p:cNvSpPr>
            <a:spLocks noChangeArrowheads="1"/>
          </p:cNvSpPr>
          <p:nvPr/>
        </p:nvSpPr>
        <p:spPr bwMode="auto">
          <a:xfrm rot="20853362">
            <a:off x="8417672" y="5567563"/>
            <a:ext cx="490195" cy="430282"/>
          </a:xfrm>
          <a:prstGeom prst="flowChartMagneticTape">
            <a:avLst/>
          </a:prstGeom>
          <a:solidFill>
            <a:srgbClr val="FFFFFF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Rectangle 48"/>
          <p:cNvSpPr>
            <a:spLocks noChangeArrowheads="1"/>
          </p:cNvSpPr>
          <p:nvPr/>
        </p:nvSpPr>
        <p:spPr bwMode="auto">
          <a:xfrm>
            <a:off x="228600" y="2751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228600" y="504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622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28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Блок-схема: память с посл. доступом 38"/>
          <p:cNvSpPr/>
          <p:nvPr/>
        </p:nvSpPr>
        <p:spPr>
          <a:xfrm rot="1332234">
            <a:off x="6983689" y="4721863"/>
            <a:ext cx="469900" cy="398145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ea typeface="Calibri"/>
                <a:cs typeface="Times New Roman"/>
              </a:rPr>
              <a:t>9</a:t>
            </a: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40" name="Блок-схема: память с посл. доступом 39"/>
          <p:cNvSpPr/>
          <p:nvPr/>
        </p:nvSpPr>
        <p:spPr>
          <a:xfrm rot="3349078">
            <a:off x="8130199" y="4770925"/>
            <a:ext cx="368300" cy="466725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ea typeface="Calibri"/>
                <a:cs typeface="Times New Roman"/>
              </a:rPr>
              <a:t>6</a:t>
            </a:r>
            <a:endParaRPr lang="ru-RU" sz="1100">
              <a:effectLst/>
              <a:ea typeface="Calibri"/>
              <a:cs typeface="Times New Roman"/>
            </a:endParaRPr>
          </a:p>
        </p:txBody>
      </p:sp>
      <p:pic>
        <p:nvPicPr>
          <p:cNvPr id="44" name="Рисунок 43" descr="http://img-fotki.yandex.ru/get/9312/230070907.b/0_b7347_e265f137_L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08275"/>
            <a:ext cx="1239520" cy="140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s://im0-tub-ru.yandex.net/i?id=0a0886abaca2fe097f26128549f7f832-l&amp;n=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31" y="5490185"/>
            <a:ext cx="1548130" cy="123209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Прямоугольник 31"/>
          <p:cNvSpPr/>
          <p:nvPr/>
        </p:nvSpPr>
        <p:spPr>
          <a:xfrm>
            <a:off x="600850" y="1098075"/>
            <a:ext cx="37605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принадлежат </a:t>
            </a:r>
            <a:r>
              <a:rPr lang="ru-RU" alt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шарики?</a:t>
            </a:r>
            <a:endParaRPr lang="ru-RU" altLang="ru-RU" sz="20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832573" y="573661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 примеры с правильными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ответами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ты узнаешь, кто решил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неправильно?</a:t>
            </a:r>
          </a:p>
        </p:txBody>
      </p:sp>
      <p:sp>
        <p:nvSpPr>
          <p:cNvPr id="34" name="Стрелка вправо 33"/>
          <p:cNvSpPr/>
          <p:nvPr/>
        </p:nvSpPr>
        <p:spPr>
          <a:xfrm>
            <a:off x="1907705" y="5490185"/>
            <a:ext cx="3888432" cy="25118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Дидактическая Игра </a:t>
            </a:r>
            <a:r>
              <a:rPr lang="ru-RU" sz="2400" dirty="0" smtClean="0">
                <a:solidFill>
                  <a:srgbClr val="C00000"/>
                </a:solidFill>
              </a:rPr>
              <a:t>«Футбол»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03538"/>
            <a:ext cx="842493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://clipground.com/images/bijapur-clipart-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5423266"/>
            <a:ext cx="1775336" cy="1186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 Нижнекамске на 7-летнюю девочку упали хоккейные ворота Все…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160240" cy="1405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38" y="1556792"/>
            <a:ext cx="2118093" cy="133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Мультфильм Футбол Игрок На Белом Фоне клипарты - ClipartLogo.com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1656184" cy="133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Баскетбол Футбол Американский Футбол Игрок Борьба Получить Мяч И Выиграть Игру клипарты - ClipartLogo.com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1440158" cy="14057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Овал 9"/>
          <p:cNvSpPr/>
          <p:nvPr/>
        </p:nvSpPr>
        <p:spPr>
          <a:xfrm>
            <a:off x="2771800" y="5479152"/>
            <a:ext cx="2304256" cy="1080120"/>
          </a:xfrm>
          <a:prstGeom prst="ellipse">
            <a:avLst/>
          </a:prstGeom>
          <a:solidFill>
            <a:srgbClr val="CBA9E5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УРОК «МАТЕМАТИКА И СПОРТ»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51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700" dirty="0">
                <a:solidFill>
                  <a:srgbClr val="C00000"/>
                </a:solidFill>
              </a:rPr>
              <a:t>Дидактическая </a:t>
            </a:r>
            <a:r>
              <a:rPr lang="ru-RU" sz="2700" dirty="0" smtClean="0">
                <a:solidFill>
                  <a:srgbClr val="C00000"/>
                </a:solidFill>
              </a:rPr>
              <a:t>Игра «хоккей»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992888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://thumb1.shutterstock.com/display_pic_with_logo/1058333/371847040/stock-vector-vector-illustration-of-cartoon-boy-thinking-37184704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376264" cy="18681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2843808" y="5445224"/>
            <a:ext cx="2304256" cy="1076082"/>
          </a:xfrm>
          <a:prstGeom prst="ellipse">
            <a:avLst/>
          </a:prstGeom>
          <a:gradFill flip="none" rotWithShape="1">
            <a:gsLst>
              <a:gs pos="0">
                <a:srgbClr val="04C7FC">
                  <a:tint val="66000"/>
                  <a:satMod val="160000"/>
                </a:srgbClr>
              </a:gs>
              <a:gs pos="50000">
                <a:srgbClr val="04C7FC">
                  <a:tint val="44500"/>
                  <a:satMod val="160000"/>
                </a:srgbClr>
              </a:gs>
              <a:gs pos="100000">
                <a:srgbClr val="04C7FC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УРОК «МАТЕМАТИКА И СПОРТ»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388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Карточки - информаторы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 descr="http://images.myshared.ru/4/267503/slide_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320480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lenbaza.ru/baza/pict/5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464496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50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440160"/>
          </a:xfrm>
        </p:spPr>
        <p:txBody>
          <a:bodyPr>
            <a:normAutofit/>
          </a:bodyPr>
          <a:lstStyle/>
          <a:p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познавательной деятельности и развития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интересов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 на уроке следует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следующие условия: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индивидуальный подход к обучающимся;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стиле преподавания будничности, монотонности, серости, бедности информации, отрыва от личного опыта ребенка;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 не допускать учебных перегрузок, переутомления и низкой плотности режима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содержание обучения как источник стимуляции познавательных интересов;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процессе обучения использовать те методы и формы, с помощью которых можно максимально активизировать у детей познавательную деятельность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игра, проблемные ситуации, поиск правильного ответа и т.д.);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        стимулировать познавательную активность многообразием приемов занимательности (иллюстрацией, игрой, кроссвордами, задачами-шутками, занимательными упражнениями т. д.);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       специально обучать приемам умственной деятельности и учебной работы,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элементы проблемно-поискового метода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2022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Благодарю за внимание!</a:t>
            </a:r>
            <a:endParaRPr lang="ru-RU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82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122413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Математика в специальной (коррекционной) школе решает одну из важнейших специальных задач – преодоление недостатков познавательной деятельности у детей с нарушением интеллекта</a:t>
            </a:r>
            <a:r>
              <a:rPr lang="ru-RU" dirty="0"/>
              <a:t>. 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4131568" cy="532859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так как именно эти процессы у обучающихся развиты слабо, математика, как учебный предмет даётся им с большим трудом. Поэтому учитель должен найти такие методы и приёмы, которые смогли бы увлечь детей, сделать процесс обучения интересным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Объект 7" descr="http://ameliaislandplantationblog.com/wp-content/uploads/2016/images/M1X8eWu8Tx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1164663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07504" y="3140968"/>
            <a:ext cx="46805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математики направлено на формирование определённого типа мышления, развитие познавательных способностей, интересов,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активности; формирование и коррекцию операций сравнения, анализа, синтеза, обобщения и конкретизации; на создание условий для коррекции памяти, внимания и других психических процессов.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1402575" cy="148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0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1444" y="116632"/>
            <a:ext cx="4218548" cy="108012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Признаками высокой заинтересованности и активности обучающихся при изучении материала являются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1" y="116632"/>
            <a:ext cx="4365266" cy="108012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Признаками </a:t>
            </a:r>
            <a:r>
              <a:rPr lang="ru-RU" b="1" dirty="0" smtClean="0"/>
              <a:t>низкой заинтересованности </a:t>
            </a:r>
            <a:r>
              <a:rPr lang="ru-RU" b="1" dirty="0"/>
              <a:t>и активности обучающихся при изучении материала </a:t>
            </a:r>
            <a:r>
              <a:rPr lang="ru-RU" b="1" dirty="0" smtClean="0"/>
              <a:t>являются следующие: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323528" y="1196752"/>
            <a:ext cx="4248472" cy="566124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большое количество учеников, желающих ответить на вопросы, работать у доски, положительно проявить себя на уроке;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большое количество вопросов, которые задаются учителю;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полная включенность школьников в деятельность;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достаточно высокий темп работы;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открытое проявление положительных эмоций – радости, удивления успеха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8730" y="1196752"/>
            <a:ext cx="4288536" cy="566124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ученики часто отвлекаются от работы, переговариваются между собой; видно, что им скучно;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темп учебной деятельности низкий;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урок идёт вяло;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практически нет детей, которые желают ответить или задать вопрос учителю, решать у доски или отвечают формально, без удовольствия, часто сбиваются, отвечают неточно;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 выражают положительных эмоций.</a:t>
            </a:r>
          </a:p>
          <a:p>
            <a:endParaRPr lang="ru-RU" dirty="0"/>
          </a:p>
        </p:txBody>
      </p:sp>
      <p:pic>
        <p:nvPicPr>
          <p:cNvPr id="10" name="Picture 6" descr="http://obuchenie-detei.ru/i/zamotivirova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556599"/>
            <a:ext cx="2018025" cy="1152483"/>
          </a:xfrm>
          <a:prstGeom prst="rect">
            <a:avLst/>
          </a:prstGeom>
          <a:noFill/>
          <a:extLst/>
        </p:spPr>
      </p:pic>
      <p:pic>
        <p:nvPicPr>
          <p:cNvPr id="11" name="Рисунок 10" descr="https://im0-tub-ru.yandex.net/i?id=186476b50a1811994d9c7ab49d990e3e&amp;n=33&amp;h=215&amp;w=33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996" y="5664720"/>
            <a:ext cx="1651139" cy="936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93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Причины низкой активности </a:t>
            </a:r>
            <a:r>
              <a:rPr lang="ru-RU" sz="2400" b="1" dirty="0" smtClean="0">
                <a:effectLst/>
              </a:rPr>
              <a:t>обучающихся на уроке: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36024" cy="4467125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утомление, например в результате однотипной работы;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учебный материал слишком сложен и непонятен учащимся;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учитель предъявляет слишком жёсткие требования, в результате чего у детей возникает чувство страха;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нет занимательности в самом изучаемом материале;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 прослеживается проблема в подаче материала;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материал слишком лёгкий для изучения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laoblogger.com/images/child-wondering-clipart-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193837"/>
            <a:ext cx="1152128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22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22413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активизации познавательной деятельности обучающихся должна осуществляться в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следующих направлениях: 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   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подхода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б)    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наступления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утомления;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    в процессе обучения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использование тех методов, форм и средств, 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помощью которых можно максимально активизировать познавательную деятельность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    во время работы с детьми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учителем педагогического такта. Важно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подмечать и поощрять успехи детей, помогать каждому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 нём веру в собственные силы и возможности;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   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детей математическими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знаниями, используя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упражнения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конкретными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примерами, проблемные и программированные задания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т. 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8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08012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продуктивные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формы, методы и приёмы 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познавательной деятельности: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400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проблемной ситуации,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правильного 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ответа,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связей, связей с жизнью,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упражнений, которые способствуют развитию зрительного восприятия и запоминания материала,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способствующие коррекции памяти, внимания, мышления,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с опорой на несколько анализаторов,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предполагающие перенос полученных знаний на своё индивидуальное задание,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наглядности, иллюстрации,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цвета, рисование и разукрашивание,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интегрированных уроков,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ИКТ (презентации по темам программы) и т.д.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29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поддержания интереса к 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обучению можно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занимательные задания, загадки и ребусы, наглядные средства обучения, таблицы-подсказки, карточки-информаторы, а также технические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мультимедийные средства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наиболее полных ответов, уроки желательно сопровождать вопросами «Как вы думаете?», «Почему?», «Для чего?», «Докажите…», «Помогите вспомнить…», «Помогите решить…»</a:t>
            </a:r>
          </a:p>
        </p:txBody>
      </p:sp>
      <p:pic>
        <p:nvPicPr>
          <p:cNvPr id="3" name="Рисунок 2" descr="http://st.depositphotos.com/1001009/3111/i/950/depositphotos_31115297-stock-photo-curious-little-boy-thinkin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247" y="4726560"/>
            <a:ext cx="1232273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ladynerd.ru/upload/information_system_24/2/2/4/item_224/information_items_224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5620"/>
            <a:ext cx="1576039" cy="1340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04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Решение </a:t>
            </a:r>
            <a:r>
              <a:rPr lang="ru-RU" b="1" dirty="0" smtClean="0">
                <a:solidFill>
                  <a:srgbClr val="C00000"/>
                </a:solidFill>
              </a:rPr>
              <a:t> примеров  и </a:t>
            </a:r>
            <a:r>
              <a:rPr lang="ru-RU" b="1" dirty="0">
                <a:solidFill>
                  <a:srgbClr val="C00000"/>
                </a:solidFill>
              </a:rPr>
              <a:t>раскрашивание </a:t>
            </a:r>
            <a:r>
              <a:rPr lang="ru-RU" b="1" dirty="0" smtClean="0">
                <a:solidFill>
                  <a:srgbClr val="C00000"/>
                </a:solidFill>
              </a:rPr>
              <a:t> картинки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7984" y="692696"/>
            <a:ext cx="4292241" cy="639762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цвета при объяснении нового материала</a:t>
            </a:r>
            <a:endParaRPr lang="ru-RU" dirty="0"/>
          </a:p>
        </p:txBody>
      </p:sp>
      <p:pic>
        <p:nvPicPr>
          <p:cNvPr id="7" name="Объект 6" descr="https://fs00.infourok.ru/images/doc/224/24812/4/hello_html_m1142716b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168352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clipart-library.com/img1/2566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769496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7" descr="http://dok.opredelim.com/pars_docs/refs/29/28919/img41.jpg"/>
          <p:cNvPicPr>
            <a:picLocks noGrp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7"/>
            <a:ext cx="458095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149080"/>
            <a:ext cx="525658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http://images.myshared.ru/4/76547/slide_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24555"/>
            <a:ext cx="1838139" cy="1368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0547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65024" cy="1368152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C00000"/>
                </a:solidFill>
                <a:effectLst/>
              </a:rPr>
              <a:t>Использование различных видов устных упражнений, как средство повышения познавательного интереса </a:t>
            </a:r>
            <a:r>
              <a:rPr lang="ru-RU" sz="2200" b="1" dirty="0" smtClean="0">
                <a:solidFill>
                  <a:srgbClr val="C00000"/>
                </a:solidFill>
                <a:effectLst/>
              </a:rPr>
              <a:t>к </a:t>
            </a:r>
            <a:r>
              <a:rPr lang="ru-RU" sz="2200" b="1" dirty="0">
                <a:solidFill>
                  <a:srgbClr val="C00000"/>
                </a:solidFill>
                <a:effectLst/>
              </a:rPr>
              <a:t>уроку математики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744416" cy="363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52736"/>
            <a:ext cx="507605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3968" y="1412776"/>
            <a:ext cx="3312368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 «БИАТЛОН»»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94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1307</TotalTime>
  <Words>543</Words>
  <Application>Microsoft Office PowerPoint</Application>
  <PresentationFormat>Экран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АКТИВИЗАция познавательной деятельности обучающихся  с нарушением интеллекта  на уроках математики</vt:lpstr>
      <vt:lpstr>Математика в специальной (коррекционной) школе решает одну из важнейших специальных задач – преодоление недостатков познавательной деятельности у детей с нарушением интеллекта. </vt:lpstr>
      <vt:lpstr>Презентация PowerPoint</vt:lpstr>
      <vt:lpstr>Причины низкой активности обучающихся на уроке:</vt:lpstr>
      <vt:lpstr>коррекционная работа по активизации познавательной деятельности обучающихся должна осуществляться в следующих направлениях:  </vt:lpstr>
      <vt:lpstr>Наиболее продуктивные и интересные формы, методы и приёмы  работы по коррекции познавательной деятельности: </vt:lpstr>
      <vt:lpstr>Презентация PowerPoint</vt:lpstr>
      <vt:lpstr>Презентация PowerPoint</vt:lpstr>
      <vt:lpstr>Использование различных видов устных упражнений, как средство повышения познавательного интереса к уроку математики </vt:lpstr>
      <vt:lpstr>Элементы программирования:  Запишите ответы в таблицу в порядке возрастания. Найдите для каждого ответа соответствующую букву, и вы прочитаете свою оценку за урок</vt:lpstr>
      <vt:lpstr>Поиск правильного  ответа</vt:lpstr>
      <vt:lpstr>Дидактическая Игра «Футбол»</vt:lpstr>
      <vt:lpstr> Дидактическая Игра «хоккей»</vt:lpstr>
      <vt:lpstr>Карточки - информаторы</vt:lpstr>
      <vt:lpstr>Для активизации познавательной деятельности и развития познавательных интересов у обучающихся на уроке следует выполнять следующие условия: </vt:lpstr>
      <vt:lpstr>Благодарю за внимание!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116</cp:revision>
  <dcterms:created xsi:type="dcterms:W3CDTF">2017-01-04T11:35:53Z</dcterms:created>
  <dcterms:modified xsi:type="dcterms:W3CDTF">2019-11-20T11:09:50Z</dcterms:modified>
</cp:coreProperties>
</file>