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1" r:id="rId7"/>
    <p:sldId id="262" r:id="rId8"/>
    <p:sldId id="264" r:id="rId9"/>
    <p:sldId id="258" r:id="rId10"/>
    <p:sldId id="276" r:id="rId11"/>
    <p:sldId id="263" r:id="rId12"/>
    <p:sldId id="265" r:id="rId13"/>
    <p:sldId id="274" r:id="rId14"/>
    <p:sldId id="272" r:id="rId15"/>
    <p:sldId id="266" r:id="rId16"/>
    <p:sldId id="267" r:id="rId17"/>
    <p:sldId id="269" r:id="rId18"/>
    <p:sldId id="271" r:id="rId19"/>
    <p:sldId id="275" r:id="rId20"/>
    <p:sldId id="270" r:id="rId21"/>
    <p:sldId id="268" r:id="rId22"/>
    <p:sldId id="27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548680"/>
            <a:ext cx="7772400" cy="1470025"/>
          </a:xfrm>
        </p:spPr>
        <p:txBody>
          <a:bodyPr/>
          <a:lstStyle>
            <a:lvl1pPr algn="r">
              <a:defRPr>
                <a:solidFill>
                  <a:schemeClr val="bg1">
                    <a:lumMod val="9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2060848"/>
            <a:ext cx="64008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8B833-E4C5-4AEC-B54A-800B449B1D0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CCF9-0D96-4661-A8A3-F623A75681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768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8B833-E4C5-4AEC-B54A-800B449B1D0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CCF9-0D96-4661-A8A3-F623A75681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9212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8B833-E4C5-4AEC-B54A-800B449B1D0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CCF9-0D96-4661-A8A3-F623A75681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6128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8B833-E4C5-4AEC-B54A-800B449B1D0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CCF9-0D96-4661-A8A3-F623A75681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2888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8B833-E4C5-4AEC-B54A-800B449B1D0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CCF9-0D96-4661-A8A3-F623A75681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940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8B833-E4C5-4AEC-B54A-800B449B1D0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CCF9-0D96-4661-A8A3-F623A75681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4832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8B833-E4C5-4AEC-B54A-800B449B1D0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CCF9-0D96-4661-A8A3-F623A75681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9497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8B833-E4C5-4AEC-B54A-800B449B1D0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CCF9-0D96-4661-A8A3-F623A75681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855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8B833-E4C5-4AEC-B54A-800B449B1D0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CCF9-0D96-4661-A8A3-F623A75681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4218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8B833-E4C5-4AEC-B54A-800B449B1D0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CCF9-0D96-4661-A8A3-F623A75681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377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8B833-E4C5-4AEC-B54A-800B449B1D0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CCF9-0D96-4661-A8A3-F623A75681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8888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8B833-E4C5-4AEC-B54A-800B449B1D0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4CCF9-0D96-4661-A8A3-F623A75681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117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>
              <a:lumMod val="95000"/>
            </a:schemeClr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>
              <a:lumMod val="8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>
              <a:lumMod val="8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>
              <a:lumMod val="8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0;&#1083;&#1077;&#1082;&#1089;&#1077;&#1081;\Desktop\&#1072;&#1093;&#1084;&#1072;&#1090;&#1086;&#1074;&#1072;\videoplayback%20(6).mp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culture.ru/materials/100726/zaglyanem-v-zagranpasport-gumilev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Анна Ахматова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Великий лирик ХХ 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500570"/>
            <a:ext cx="6400800" cy="17526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i="1" kern="10" dirty="0" smtClean="0"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Ваш образ так оформлен славой,</a:t>
            </a:r>
          </a:p>
          <a:p>
            <a:pPr algn="l"/>
            <a:r>
              <a:rPr lang="ru-RU" i="1" kern="10" dirty="0" smtClean="0"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так ею властно завершен, </a:t>
            </a:r>
          </a:p>
          <a:p>
            <a:pPr algn="l"/>
            <a:r>
              <a:rPr lang="ru-RU" i="1" kern="10" dirty="0" smtClean="0"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что стал загадкою, забавой,</a:t>
            </a:r>
          </a:p>
          <a:p>
            <a:pPr algn="l"/>
            <a:r>
              <a:rPr lang="ru-RU" i="1" kern="10" dirty="0" smtClean="0"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навязчивой легендой он.</a:t>
            </a:r>
          </a:p>
          <a:p>
            <a:pPr algn="l"/>
            <a:r>
              <a:rPr lang="ru-RU" kern="10" dirty="0" smtClean="0"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                                                Сергей Спасский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8061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Смерть Николая Гумилёва</a:t>
            </a:r>
            <a:endParaRPr lang="ru-RU" dirty="0"/>
          </a:p>
        </p:txBody>
      </p:sp>
      <p:pic>
        <p:nvPicPr>
          <p:cNvPr id="3" name="Picture 2" descr="C:\Users\Алексей\Pictures\Lev-Gumilev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428736"/>
            <a:ext cx="5905518" cy="37964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1538" y="5643578"/>
            <a:ext cx="7398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В 1921 году Гумилева арестовали, а затем расстреляли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Ю.Анненков. </a:t>
            </a:r>
            <a:br>
              <a:rPr lang="ru-RU" sz="3600" b="1" dirty="0" smtClean="0"/>
            </a:br>
            <a:r>
              <a:rPr lang="ru-RU" sz="3600" b="1" dirty="0" smtClean="0"/>
              <a:t>Анна Ахматова. 1921.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64421" y="3244334"/>
            <a:ext cx="36151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Ю.Анненков. Анна Ахматова. 1921.</a:t>
            </a:r>
            <a:endParaRPr lang="ru-RU" dirty="0"/>
          </a:p>
        </p:txBody>
      </p:sp>
      <p:pic>
        <p:nvPicPr>
          <p:cNvPr id="4" name="Picture 6" descr="Классные   часы 001"/>
          <p:cNvPicPr>
            <a:picLocks noChangeAspect="1" noChangeArrowheads="1"/>
          </p:cNvPicPr>
          <p:nvPr/>
        </p:nvPicPr>
        <p:blipFill>
          <a:blip r:embed="rId2"/>
          <a:srcRect t="2307" r="4256"/>
          <a:stretch>
            <a:fillRect/>
          </a:stretch>
        </p:blipFill>
        <p:spPr>
          <a:xfrm>
            <a:off x="571472" y="1857364"/>
            <a:ext cx="3429000" cy="43688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6248" y="2214554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Год потрясений и утрат стал плодотворным для поэтического творчества Ахматовой. В апреле 1921 года вышел сборник стихов «Подорожник», а в октябре — книга «</a:t>
            </a:r>
            <a:r>
              <a:rPr lang="ru-RU" sz="2000" dirty="0" err="1" smtClean="0">
                <a:solidFill>
                  <a:schemeClr val="bg1"/>
                </a:solidFill>
              </a:rPr>
              <a:t>Anno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</a:rPr>
              <a:t>Domini</a:t>
            </a:r>
            <a:r>
              <a:rPr lang="ru-RU" sz="2000" dirty="0" smtClean="0">
                <a:solidFill>
                  <a:schemeClr val="bg1"/>
                </a:solidFill>
              </a:rPr>
              <a:t> MCMXXI» (в переводе с латинского — «В лето господне 1921-го»).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«Духовный портрет» </a:t>
            </a:r>
            <a:br>
              <a:rPr lang="ru-RU" sz="4000" b="1" dirty="0" smtClean="0"/>
            </a:br>
            <a:r>
              <a:rPr lang="ru-RU" sz="4000" b="1" dirty="0" err="1" smtClean="0"/>
              <a:t>портрет</a:t>
            </a:r>
            <a:r>
              <a:rPr lang="ru-RU" sz="4000" b="1" dirty="0" smtClean="0"/>
              <a:t> Петрова-Водкина 1922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5" name="Picture 3" descr="C:\Users\Алексей\Pictures\bWqsrwbde1we_anna-akhmat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428736"/>
            <a:ext cx="2286016" cy="3478720"/>
          </a:xfrm>
          <a:prstGeom prst="rect">
            <a:avLst/>
          </a:prstGeom>
          <a:noFill/>
        </p:spPr>
      </p:pic>
      <p:pic>
        <p:nvPicPr>
          <p:cNvPr id="7" name="Picture 2" descr="C:\Users\Алексей\Pictures\797123.475x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428736"/>
            <a:ext cx="2423262" cy="322421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535782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err="1" smtClean="0">
                <a:solidFill>
                  <a:schemeClr val="bg1"/>
                </a:solidFill>
              </a:rPr>
              <a:t>Мариэтта</a:t>
            </a:r>
            <a:r>
              <a:rPr lang="ru-RU" sz="2400" dirty="0" smtClean="0">
                <a:solidFill>
                  <a:schemeClr val="bg1"/>
                </a:solidFill>
              </a:rPr>
              <a:t> Шагинян назвала эту работу иконой, духовным портретом. 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«Черный ангел» </a:t>
            </a:r>
            <a:br>
              <a:rPr lang="ru-RU" sz="4000" b="1" dirty="0" smtClean="0"/>
            </a:br>
            <a:r>
              <a:rPr lang="ru-RU" sz="4000" b="1" dirty="0" smtClean="0"/>
              <a:t>портрет </a:t>
            </a:r>
            <a:r>
              <a:rPr lang="ru-RU" sz="4000" b="1" dirty="0" err="1" smtClean="0"/>
              <a:t>Тырсы</a:t>
            </a:r>
            <a:r>
              <a:rPr lang="ru-RU" dirty="0" smtClean="0"/>
              <a:t> </a:t>
            </a:r>
            <a:r>
              <a:rPr lang="ru-RU" sz="4000" b="1" dirty="0" smtClean="0"/>
              <a:t>1928 год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9219" name="Picture 3" descr="C:\Users\Алексей\Pictures\GikP2YVFvPob_anna-akhmat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500174"/>
            <a:ext cx="2857500" cy="3714750"/>
          </a:xfrm>
          <a:prstGeom prst="rect">
            <a:avLst/>
          </a:prstGeom>
          <a:noFill/>
        </p:spPr>
      </p:pic>
      <p:pic>
        <p:nvPicPr>
          <p:cNvPr id="9221" name="Picture 5" descr="http://b1.culture.ru/c/797124.475x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214554"/>
            <a:ext cx="2643206" cy="38841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500174"/>
            <a:ext cx="335755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1928 год. К этому времени Ахматову совсем перестали печатать.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В это время художник Николай </a:t>
            </a:r>
            <a:r>
              <a:rPr lang="ru-RU" sz="2000" dirty="0" err="1" smtClean="0">
                <a:solidFill>
                  <a:schemeClr val="bg1"/>
                </a:solidFill>
              </a:rPr>
              <a:t>Тырса</a:t>
            </a:r>
            <a:r>
              <a:rPr lang="ru-RU" sz="2000" dirty="0" smtClean="0">
                <a:solidFill>
                  <a:schemeClr val="bg1"/>
                </a:solidFill>
              </a:rPr>
              <a:t> создает три портрета Ахматовой, используя необычные материалы — смесь акварели с копотью от керосиновой лампы. </a:t>
            </a:r>
          </a:p>
          <a:p>
            <a:r>
              <a:rPr lang="ru-RU" sz="2000" i="1" dirty="0" smtClean="0">
                <a:solidFill>
                  <a:schemeClr val="bg1"/>
                </a:solidFill>
              </a:rPr>
              <a:t>Как черный ангел на снегу</a:t>
            </a:r>
            <a:br>
              <a:rPr lang="ru-RU" sz="2000" i="1" dirty="0" smtClean="0">
                <a:solidFill>
                  <a:schemeClr val="bg1"/>
                </a:solidFill>
              </a:rPr>
            </a:br>
            <a:r>
              <a:rPr lang="ru-RU" sz="2000" i="1" dirty="0" smtClean="0">
                <a:solidFill>
                  <a:schemeClr val="bg1"/>
                </a:solidFill>
              </a:rPr>
              <a:t>Ты показалась мне сегодня,</a:t>
            </a:r>
            <a:br>
              <a:rPr lang="ru-RU" sz="2000" i="1" dirty="0" smtClean="0">
                <a:solidFill>
                  <a:schemeClr val="bg1"/>
                </a:solidFill>
              </a:rPr>
            </a:br>
            <a:r>
              <a:rPr lang="ru-RU" sz="2000" i="1" dirty="0" smtClean="0">
                <a:solidFill>
                  <a:schemeClr val="bg1"/>
                </a:solidFill>
              </a:rPr>
              <a:t>И утаить я не могу —</a:t>
            </a:r>
            <a:br>
              <a:rPr lang="ru-RU" sz="2000" i="1" dirty="0" smtClean="0">
                <a:solidFill>
                  <a:schemeClr val="bg1"/>
                </a:solidFill>
              </a:rPr>
            </a:br>
            <a:r>
              <a:rPr lang="ru-RU" sz="2000" i="1" dirty="0" smtClean="0">
                <a:solidFill>
                  <a:schemeClr val="bg1"/>
                </a:solidFill>
              </a:rPr>
              <a:t>Есть на тебе печать Господня.</a:t>
            </a:r>
          </a:p>
          <a:p>
            <a:r>
              <a:rPr lang="ru-RU" sz="2000" i="1" dirty="0" smtClean="0">
                <a:solidFill>
                  <a:schemeClr val="bg1"/>
                </a:solidFill>
              </a:rPr>
              <a:t>Осип Мандельштам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В белом платье в белой ночи портрет Осмёркина 1939</a:t>
            </a:r>
            <a:endParaRPr lang="ru-RU" sz="3600" dirty="0"/>
          </a:p>
        </p:txBody>
      </p:sp>
      <p:pic>
        <p:nvPicPr>
          <p:cNvPr id="11266" name="Picture 2" descr="C:\Users\Алексей\Pictures\797125.475xp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714620"/>
            <a:ext cx="2975990" cy="3871919"/>
          </a:xfrm>
          <a:prstGeom prst="rect">
            <a:avLst/>
          </a:prstGeom>
          <a:noFill/>
        </p:spPr>
      </p:pic>
      <p:pic>
        <p:nvPicPr>
          <p:cNvPr id="11267" name="Picture 3" descr="C:\Users\Алексей\Pictures\5yrjDQWQflt2_anna-akhmatov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15075" y="1500174"/>
            <a:ext cx="2828925" cy="381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841242"/>
            <a:ext cx="364333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1939 год. В этот период Анна Ахматова писала совсем мало, больше переводила, занималась исследованием творчества Пушкина. Ее сын Лев Гумилев был в лагерях, а друг Осип Мандельштам скончался в пересыльном лагере. Пишет «Реквием».</a:t>
            </a:r>
          </a:p>
          <a:p>
            <a:r>
              <a:rPr lang="ru-RU" sz="2000" i="1" dirty="0" smtClean="0">
                <a:solidFill>
                  <a:schemeClr val="bg1"/>
                </a:solidFill>
              </a:rPr>
              <a:t>«Горячий шелест лета</a:t>
            </a:r>
            <a:br>
              <a:rPr lang="ru-RU" sz="2000" i="1" dirty="0" smtClean="0">
                <a:solidFill>
                  <a:schemeClr val="bg1"/>
                </a:solidFill>
              </a:rPr>
            </a:br>
            <a:r>
              <a:rPr lang="ru-RU" sz="2000" i="1" dirty="0" smtClean="0">
                <a:solidFill>
                  <a:schemeClr val="bg1"/>
                </a:solidFill>
              </a:rPr>
              <a:t>Словно праздник за моим окном.</a:t>
            </a:r>
            <a:br>
              <a:rPr lang="ru-RU" sz="2000" i="1" dirty="0" smtClean="0">
                <a:solidFill>
                  <a:schemeClr val="bg1"/>
                </a:solidFill>
              </a:rPr>
            </a:br>
            <a:r>
              <a:rPr lang="ru-RU" sz="2000" i="1" dirty="0" smtClean="0">
                <a:solidFill>
                  <a:schemeClr val="bg1"/>
                </a:solidFill>
              </a:rPr>
              <a:t>Я давно предчувствовала этот</a:t>
            </a:r>
            <a:br>
              <a:rPr lang="ru-RU" sz="2000" i="1" dirty="0" smtClean="0">
                <a:solidFill>
                  <a:schemeClr val="bg1"/>
                </a:solidFill>
              </a:rPr>
            </a:br>
            <a:r>
              <a:rPr lang="ru-RU" sz="2000" i="1" dirty="0" smtClean="0">
                <a:solidFill>
                  <a:schemeClr val="bg1"/>
                </a:solidFill>
              </a:rPr>
              <a:t>Светлый день и опустелый дом.» . Ахматова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«Я была тогда с своим народом»</a:t>
            </a:r>
            <a:br>
              <a:rPr lang="ru-RU" sz="3600" b="1" dirty="0" smtClean="0"/>
            </a:br>
            <a:r>
              <a:rPr lang="ru-RU" sz="3600" b="1" dirty="0" smtClean="0"/>
              <a:t>Блокада</a:t>
            </a:r>
            <a:endParaRPr lang="ru-RU" sz="3600" b="1" dirty="0"/>
          </a:p>
        </p:txBody>
      </p:sp>
      <p:pic>
        <p:nvPicPr>
          <p:cNvPr id="3" name="Picture 13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3241675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071934" y="1428736"/>
            <a:ext cx="485775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bg1"/>
                </a:solidFill>
              </a:rPr>
              <a:t>«Отечественная война 1941 года застала меня в Ленинграде»</a:t>
            </a:r>
            <a:r>
              <a:rPr lang="ru-RU" sz="2000" dirty="0" smtClean="0">
                <a:solidFill>
                  <a:schemeClr val="bg1"/>
                </a:solidFill>
              </a:rPr>
              <a:t>, — писала поэтесса в воспоминаниях.  Она мужественно переносила тяготы жизни в осажденном городе: выступает по радио с обращением к женщинам Ленинграда, вместе со всеми дежурит на крышах, роет окопы вокруг города. За свои </a:t>
            </a:r>
            <a:r>
              <a:rPr lang="ru-RU" sz="2000" dirty="0" err="1" smtClean="0">
                <a:solidFill>
                  <a:schemeClr val="bg1"/>
                </a:solidFill>
              </a:rPr>
              <a:t>патрио-тические</a:t>
            </a:r>
            <a:r>
              <a:rPr lang="ru-RU" sz="2000" dirty="0" smtClean="0">
                <a:solidFill>
                  <a:schemeClr val="bg1"/>
                </a:solidFill>
              </a:rPr>
              <a:t> стихи она была награждена медалью "За оборону Ленинграда".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Ахматову эвакуировали сначала в Москву, затем в Ташкент — там она выступала в госпиталях, читала стихи раненым солдатам и «жадно ловила вести о Ленинграде, о фронте». В Северную столицу поэтесса смогла вернуться лишь в 1944 году.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Представительница «пустой безыдейной поэзии»</a:t>
            </a:r>
            <a:br>
              <a:rPr lang="ru-RU" sz="3600" b="1" dirty="0" smtClean="0"/>
            </a:br>
            <a:r>
              <a:rPr lang="ru-RU" sz="3600" b="1" dirty="0" smtClean="0"/>
              <a:t> (портрет Сарьяна)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928802"/>
            <a:ext cx="38576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1946 год. В этом году вышло постановление ЦК «О журналах «Звезда» и «Ленинград». Их работу признали «совершенно неудовлетворительной» из-за «безыдейных, идеологически вредных произведений» Михаила Зощенко и Анны Ахматовой.</a:t>
            </a:r>
            <a:r>
              <a:rPr lang="ru-RU" sz="2000" dirty="0" smtClean="0"/>
              <a:t>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И снова её не печатали – 10 лет!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Запрет с имени Ахматовой был снова снят в 1954 году, после смерти Сталина. </a:t>
            </a:r>
          </a:p>
          <a:p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b1.culture.ru/c/797129.475x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286124"/>
            <a:ext cx="2643238" cy="3372216"/>
          </a:xfrm>
          <a:prstGeom prst="rect">
            <a:avLst/>
          </a:prstGeom>
          <a:noFill/>
        </p:spPr>
      </p:pic>
      <p:pic>
        <p:nvPicPr>
          <p:cNvPr id="5" name="Picture 2" descr="C:\Users\Алексей\Pictures\8ighALEYiWvd_anna-akhmatova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000240"/>
            <a:ext cx="2936142" cy="19907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Мировое признание</a:t>
            </a:r>
            <a:endParaRPr lang="ru-RU" dirty="0"/>
          </a:p>
        </p:txBody>
      </p:sp>
      <p:pic>
        <p:nvPicPr>
          <p:cNvPr id="12291" name="Picture 3" descr="C:\Users\Алексей\Pictures\4jEuDHpnDSvS_anna-akhmat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1428736"/>
            <a:ext cx="2286016" cy="2525984"/>
          </a:xfrm>
          <a:prstGeom prst="rect">
            <a:avLst/>
          </a:prstGeom>
          <a:noFill/>
        </p:spPr>
      </p:pic>
      <p:pic>
        <p:nvPicPr>
          <p:cNvPr id="12292" name="Picture 4" descr="C:\Users\Алексей\Pictures\B866E2DA-84B7-425F-BE44-6DA068AC83C2_s_w2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00174"/>
            <a:ext cx="2965388" cy="215265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71604" y="4143380"/>
            <a:ext cx="63579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1962 году Ахматовой была присуждена Международная поэтическая премия в связи с пятидесятилетием поэтической деятельности и выходом в Италии сборника избранных произведений Ахматовой. В том же году Оксфордский университет принял решение присвоить Анне Андреевне Ахматовой степень почетного доктора литературы. Анна Ахматова стала всемирно признанным поэтом, чья литературная слава была безмерной.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Алексей\Pictures\10_LHzX0u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000240"/>
            <a:ext cx="5000660" cy="3333773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 rot="10800000" flipV="1">
            <a:off x="1071538" y="5622683"/>
            <a:ext cx="692945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Ахматова умерла 5 марта 1966 года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годовщину смерти Сталина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ideoplayback (6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00100" y="571480"/>
            <a:ext cx="7429552" cy="5572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57298"/>
            <a:ext cx="4329114" cy="47688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Анна Ахматова (настоящая фамилия — Горенко) родилась 11 (23 н. ст.) июня 1889 года в под Одессой в семье Андрея Антоновича и Инны </a:t>
            </a:r>
            <a:r>
              <a:rPr lang="ru-RU" sz="2400" dirty="0" err="1" smtClean="0"/>
              <a:t>Эразмовны</a:t>
            </a:r>
            <a:r>
              <a:rPr lang="ru-RU" sz="2400" dirty="0" smtClean="0"/>
              <a:t> Горенко. </a:t>
            </a:r>
            <a:endParaRPr lang="ru-RU" sz="2400" dirty="0"/>
          </a:p>
        </p:txBody>
      </p:sp>
      <p:pic>
        <p:nvPicPr>
          <p:cNvPr id="1026" name="Picture 2" descr="C:\Users\Алексей\Pictures\rY6CBXUd6QvM_anna-akhmat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643050"/>
            <a:ext cx="3124207" cy="43492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5032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err="1" smtClean="0"/>
              <a:t>Царскосельская</a:t>
            </a:r>
            <a:r>
              <a:rPr lang="ru-RU" sz="3600" dirty="0" smtClean="0"/>
              <a:t> Мариинская женская гимназия</a:t>
            </a:r>
            <a:endParaRPr lang="ru-RU" sz="3600" dirty="0"/>
          </a:p>
        </p:txBody>
      </p:sp>
      <p:pic>
        <p:nvPicPr>
          <p:cNvPr id="2050" name="Picture 2" descr="C:\Users\Алексей\Pictures\ahmatova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500174"/>
            <a:ext cx="4884958" cy="316412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00232" y="514351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Аня Горенко с классом гимназии 1904-1905 гг. (вторая слева во втором ряду).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Любовь</a:t>
            </a:r>
            <a:endParaRPr lang="ru-RU" dirty="0"/>
          </a:p>
        </p:txBody>
      </p:sp>
      <p:pic>
        <p:nvPicPr>
          <p:cNvPr id="3074" name="Picture 2" descr="C:\Users\Алексей\Pictures\gumilev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000108"/>
            <a:ext cx="2768600" cy="4508500"/>
          </a:xfrm>
          <a:prstGeom prst="rect">
            <a:avLst/>
          </a:prstGeom>
          <a:noFill/>
        </p:spPr>
      </p:pic>
      <p:pic>
        <p:nvPicPr>
          <p:cNvPr id="5" name="Picture 2" descr="C:\Users\Алексей\Pictures\14_tBc3gI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357298"/>
            <a:ext cx="3643337" cy="24288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4282" y="4500570"/>
            <a:ext cx="42148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1903 году юная Аня Горенко познакомилась с гимназистом Николаем Гумилёвым.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Через несколько лет она стала его женой.  25 апреля 1910 года А.А. Горенко обвенчались с Н.Гумилёвым в Николаевской церкви села Никольская слободка в Черниговской губернии.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4000504"/>
            <a:ext cx="32956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white"/>
                </a:solidFill>
              </a:rPr>
              <a:t>Анна Горенко. Евпатория 1905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57686" y="5929330"/>
            <a:ext cx="45575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Н. Гумилев 1906 г. (пропуск в Царское Село).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Модильяни</a:t>
            </a:r>
            <a:endParaRPr lang="ru-RU" dirty="0"/>
          </a:p>
        </p:txBody>
      </p:sp>
      <p:pic>
        <p:nvPicPr>
          <p:cNvPr id="6146" name="Picture 2" descr="C:\Users\Алексей\Pictures\01_i3g08a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285860"/>
            <a:ext cx="3357564" cy="2238376"/>
          </a:xfrm>
          <a:prstGeom prst="rect">
            <a:avLst/>
          </a:prstGeom>
          <a:noFill/>
        </p:spPr>
      </p:pic>
      <p:pic>
        <p:nvPicPr>
          <p:cNvPr id="6147" name="Picture 3" descr="C:\Users\Алексей\Pictures\797120.475x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786190"/>
            <a:ext cx="3444878" cy="22917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71934" y="392906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1911 год. Начинающая поэтесса Анна Ахматова вместе с мужем Николаем </a:t>
            </a:r>
            <a:r>
              <a:rPr lang="ru-RU" dirty="0" smtClean="0">
                <a:solidFill>
                  <a:schemeClr val="bg1"/>
                </a:solidFill>
                <a:hlinkClick r:id="rId4"/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Гумилёвым поехала в Париж. Там в популярном у богемной публики кафе «Ротонда» она познакомилась с молодым итальянским художником </a:t>
            </a:r>
            <a:r>
              <a:rPr lang="ru-RU" dirty="0" err="1" smtClean="0">
                <a:solidFill>
                  <a:schemeClr val="bg1"/>
                </a:solidFill>
              </a:rPr>
              <a:t>Амедео</a:t>
            </a:r>
            <a:r>
              <a:rPr lang="ru-RU" dirty="0" smtClean="0">
                <a:solidFill>
                  <a:schemeClr val="bg1"/>
                </a:solidFill>
              </a:rPr>
              <a:t> Модильяни. Художник после ее отъезда создавал портреты поэтессы — по памяти. 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6143644"/>
            <a:ext cx="2643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Фигура «Ночи» 1911 г.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Акмеизм</a:t>
            </a:r>
            <a:endParaRPr lang="ru-RU" dirty="0"/>
          </a:p>
        </p:txBody>
      </p:sp>
      <p:pic>
        <p:nvPicPr>
          <p:cNvPr id="1028" name="Picture 4" descr="C:\Users\Алексей\Pictures\ahmatova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357298"/>
            <a:ext cx="3980117" cy="2882154"/>
          </a:xfrm>
          <a:prstGeom prst="rect">
            <a:avLst/>
          </a:prstGeom>
          <a:noFill/>
        </p:spPr>
      </p:pic>
      <p:pic>
        <p:nvPicPr>
          <p:cNvPr id="1026" name="Picture 2" descr="C:\Users\Алексей\Desktop\grafika3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2131997" cy="319799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3571876"/>
            <a:ext cx="450059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1910 году в  Петербурге был организован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Цех поэтов, и Ахматова стала его секретарём.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1912 году  вышел первый сборник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стихотворений Ахматовой «Вечер».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В феврале 1914 г. произошел  раскол в направлении акмеизма. «Цех поэтов» был закрыт. Акмеисты успели издать десять номеров своего журнала «Гиперборей» (редактор М. Лозинский), а также несколько альманахов.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5000636"/>
            <a:ext cx="3429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Гумилев и Ахматова в 1913 г. на литературном вечере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u="sng" dirty="0" smtClean="0">
                <a:solidFill>
                  <a:schemeClr val="bg1"/>
                </a:solidFill>
              </a:rPr>
              <a:t>Акмеизм</a:t>
            </a:r>
            <a:r>
              <a:rPr lang="ru-RU" sz="2000" dirty="0" smtClean="0">
                <a:solidFill>
                  <a:schemeClr val="bg1"/>
                </a:solidFill>
              </a:rPr>
              <a:t> – модернистское течение, декларировавшее конкретно-чувственное восприятие внешнего мира, возврат слову его изначального, не символического смысла.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Как литературное направление акмеизм просуществовал недолго – около двух лет (1913–1914), но нельзя не учитывать его родовых связей с «Цехом поэтов», а также определяющего влияния на судьбы русской поэзии ХХ века</a:t>
            </a:r>
          </a:p>
          <a:p>
            <a:endParaRPr lang="ru-RU" sz="2400" dirty="0" smtClean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29124" y="785794"/>
            <a:ext cx="435768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освобождение поэзии от символистских призывов к идеальному, возвращение ей ясности;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отказ от мистической туманности, принятие земного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мира;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стремление придать слову определенное, точное значение; 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предметность и четкость образов;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обращение к человеку, к «подлинности» его чувств; 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перекличка с минувшими литературными эпохами, широчайшие эстетические ассоциации, «тоска по мировой культуре». 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6314" y="500042"/>
            <a:ext cx="337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Основные принципы акмеизма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>Анна Ахматова и Николай Гумилев с сыном Львом, 1915 год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Алексей\Pictures\sDkzCytzuLGn_anna-akhmat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285860"/>
            <a:ext cx="5715000" cy="40290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44" y="5929330"/>
            <a:ext cx="86905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1914 году Николай Гумилев ушел на фронт. Ему она посвятила сборник «Белая стая»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(1917г.). Брак Ахматовой и Гумилева распался в августе 1918 года 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Н</a:t>
            </a:r>
            <a:r>
              <a:rPr lang="ru-RU" sz="3200" b="1" dirty="0" smtClean="0"/>
              <a:t>.Альтман. </a:t>
            </a:r>
            <a:br>
              <a:rPr lang="ru-RU" sz="3200" b="1" dirty="0" smtClean="0"/>
            </a:br>
            <a:r>
              <a:rPr lang="ru-RU" sz="3200" b="1" dirty="0" smtClean="0"/>
              <a:t>Портрет Анны Ахматовой.1914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7170" name="Picture 2" descr="C:\Users\Алексей\Pictures\797121.475x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714488"/>
            <a:ext cx="3833823" cy="460058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1643050"/>
            <a:ext cx="40004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Как в зеркало, глядела я тревожно 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На серый холст, и с каждою неделей 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Все горше и страннее было сходство 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Мое с моим изображеньем новым. 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Анна Ахматова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914 год. Вышел второй сборник Ахматовой — «Четки», который принес ей признание. На портрете Натана Альтмана она предстала гордой, но уязвимой. 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F0261531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rovalStatus xmlns="9d035d7d-02e5-4a00-8b62-9a556aabc7b5">ApprovedAutomatic</ApprovalStatus>
    <BlockPublish xmlns="9d035d7d-02e5-4a00-8b62-9a556aabc7b5" xsi:nil="true"/>
    <EditorialTags xmlns="9d035d7d-02e5-4a00-8b62-9a556aabc7b5" xsi:nil="true"/>
    <MarketSpecific xmlns="9d035d7d-02e5-4a00-8b62-9a556aabc7b5" xsi:nil="true"/>
    <TPLaunchHelpLinkType xmlns="9d035d7d-02e5-4a00-8b62-9a556aabc7b5">Template</TPLaunchHelpLinkType>
    <TPNamespace xmlns="9d035d7d-02e5-4a00-8b62-9a556aabc7b5" xsi:nil="true"/>
    <TemplateTemplateType xmlns="9d035d7d-02e5-4a00-8b62-9a556aabc7b5">PowerPoint 12 Default</TemplateTemplateType>
    <UANotes xmlns="9d035d7d-02e5-4a00-8b62-9a556aabc7b5" xsi:nil="true"/>
    <VoteCount xmlns="9d035d7d-02e5-4a00-8b62-9a556aabc7b5" xsi:nil="true"/>
    <HandoffToMSDN xmlns="9d035d7d-02e5-4a00-8b62-9a556aabc7b5" xsi:nil="true"/>
    <OriginAsset xmlns="9d035d7d-02e5-4a00-8b62-9a556aabc7b5" xsi:nil="true"/>
    <PublishTargets xmlns="9d035d7d-02e5-4a00-8b62-9a556aabc7b5">OfficeOnline</PublishTargets>
    <AssetType xmlns="9d035d7d-02e5-4a00-8b62-9a556aabc7b5" xsi:nil="true"/>
    <IntlLangReview xmlns="9d035d7d-02e5-4a00-8b62-9a556aabc7b5" xsi:nil="true"/>
    <NumericId xmlns="9d035d7d-02e5-4a00-8b62-9a556aabc7b5" xsi:nil="true"/>
    <OOCacheId xmlns="9d035d7d-02e5-4a00-8b62-9a556aabc7b5">170b8625-523b-4eeb-a786-92b558f855d2</OOCacheId>
    <ClipArtFilename xmlns="9d035d7d-02e5-4a00-8b62-9a556aabc7b5" xsi:nil="true"/>
    <OpenTemplate xmlns="9d035d7d-02e5-4a00-8b62-9a556aabc7b5">true</OpenTemplate>
    <TPExecutable xmlns="9d035d7d-02e5-4a00-8b62-9a556aabc7b5" xsi:nil="true"/>
    <LastHandOff xmlns="9d035d7d-02e5-4a00-8b62-9a556aabc7b5" xsi:nil="true"/>
    <TPLaunchHelpLink xmlns="9d035d7d-02e5-4a00-8b62-9a556aabc7b5" xsi:nil="true"/>
    <Providers xmlns="9d035d7d-02e5-4a00-8b62-9a556aabc7b5">1|PN030009704| | </Providers>
    <TPAppVersion xmlns="9d035d7d-02e5-4a00-8b62-9a556aabc7b5" xsi:nil="true"/>
    <IsSearchable xmlns="9d035d7d-02e5-4a00-8b62-9a556aabc7b5">false</IsSearchable>
    <EditorialStatus xmlns="9d035d7d-02e5-4a00-8b62-9a556aabc7b5">Complete</EditorialStatus>
    <UALocComments xmlns="9d035d7d-02e5-4a00-8b62-9a556aabc7b5" xsi:nil="true"/>
    <CSXHash xmlns="9d035d7d-02e5-4a00-8b62-9a556aabc7b5">84fkrqLQVbPvAnuZq6yBMWcLAHSjaqYLMEfXi/xgFl0=</CSXHash>
    <DirectSourceMarket xmlns="9d035d7d-02e5-4a00-8b62-9a556aabc7b5" xsi:nil="true"/>
    <DSATActionTaken xmlns="9d035d7d-02e5-4a00-8b62-9a556aabc7b5" xsi:nil="true"/>
    <PolicheckWords xmlns="9d035d7d-02e5-4a00-8b62-9a556aabc7b5" xsi:nil="true"/>
    <BugNumber xmlns="9d035d7d-02e5-4a00-8b62-9a556aabc7b5" xsi:nil="true"/>
    <Downloads xmlns="9d035d7d-02e5-4a00-8b62-9a556aabc7b5">0</Downloads>
    <ThumbnailAssetId xmlns="9d035d7d-02e5-4a00-8b62-9a556aabc7b5" xsi:nil="true"/>
    <TrustLevel xmlns="9d035d7d-02e5-4a00-8b62-9a556aabc7b5">3 Community New</TrustLevel>
    <UALocRecommendation xmlns="9d035d7d-02e5-4a00-8b62-9a556aabc7b5">Localize</UALocRecommendation>
    <TPApplication xmlns="9d035d7d-02e5-4a00-8b62-9a556aabc7b5" xsi:nil="true"/>
    <AssetId xmlns="9d035d7d-02e5-4a00-8b62-9a556aabc7b5">TP102615309</AssetId>
    <APEditor xmlns="9d035d7d-02e5-4a00-8b62-9a556aabc7b5">
      <UserInfo>
        <DisplayName/>
        <AccountId xsi:nil="true"/>
        <AccountType/>
      </UserInfo>
    </APEditor>
    <PrimaryImageGen xmlns="9d035d7d-02e5-4a00-8b62-9a556aabc7b5">true</PrimaryImageGen>
    <TPInstallLocation xmlns="9d035d7d-02e5-4a00-8b62-9a556aabc7b5" xsi:nil="true"/>
    <Manager xmlns="9d035d7d-02e5-4a00-8b62-9a556aabc7b5" xsi:nil="true"/>
    <ParentAssetId xmlns="9d035d7d-02e5-4a00-8b62-9a556aabc7b5">TC102615310</ParentAssetId>
    <SubmitterId xmlns="9d035d7d-02e5-4a00-8b62-9a556aabc7b5">S-1-10-0-3-38398-3743219712</SubmitterId>
    <TemplateStatus xmlns="9d035d7d-02e5-4a00-8b62-9a556aabc7b5" xsi:nil="true"/>
    <APAuthor xmlns="9d035d7d-02e5-4a00-8b62-9a556aabc7b5">
      <UserInfo>
        <DisplayName/>
        <AccountId>587</AccountId>
        <AccountType/>
      </UserInfo>
    </APAuthor>
    <TPCommandLine xmlns="9d035d7d-02e5-4a00-8b62-9a556aabc7b5" xsi:nil="true"/>
    <APDescription xmlns="9d035d7d-02e5-4a00-8b62-9a556aabc7b5" xsi:nil="true"/>
    <UAProjectedTotalWords xmlns="9d035d7d-02e5-4a00-8b62-9a556aabc7b5" xsi:nil="true"/>
    <Provider xmlns="9d035d7d-02e5-4a00-8b62-9a556aabc7b5" xsi:nil="true"/>
    <ApprovalLog xmlns="9d035d7d-02e5-4a00-8b62-9a556aabc7b5" xsi:nil="true"/>
    <Component xmlns="91e8d559-4d54-460d-ba58-5d5027f88b4d" xsi:nil="true"/>
    <LastPublishResultLookup xmlns="9d035d7d-02e5-4a00-8b62-9a556aabc7b5" xsi:nil="true"/>
    <BusinessGroup xmlns="9d035d7d-02e5-4a00-8b62-9a556aabc7b5" xsi:nil="true"/>
    <PublishStatusLookup xmlns="9d035d7d-02e5-4a00-8b62-9a556aabc7b5">
      <Value>286902</Value>
      <Value>443881</Value>
    </PublishStatusLookup>
    <SourceTitle xmlns="9d035d7d-02e5-4a00-8b62-9a556aabc7b5" xsi:nil="true"/>
    <AcquiredFrom xmlns="9d035d7d-02e5-4a00-8b62-9a556aabc7b5">Internal MS</AcquiredFrom>
    <CSXSubmissionMarket xmlns="9d035d7d-02e5-4a00-8b62-9a556aabc7b5">3</CSXSubmissionMarket>
    <Markets xmlns="9d035d7d-02e5-4a00-8b62-9a556aabc7b5">
      <Value>3</Value>
    </Markets>
    <OriginalSourceMarket xmlns="9d035d7d-02e5-4a00-8b62-9a556aabc7b5" xsi:nil="true"/>
    <ArtSampleDocs xmlns="9d035d7d-02e5-4a00-8b62-9a556aabc7b5" xsi:nil="true"/>
    <ShowIn xmlns="9d035d7d-02e5-4a00-8b62-9a556aabc7b5">Show everywhere</ShowIn>
    <TPClientViewer xmlns="9d035d7d-02e5-4a00-8b62-9a556aabc7b5" xsi:nil="true"/>
    <IntlLangReviewDate xmlns="9d035d7d-02e5-4a00-8b62-9a556aabc7b5" xsi:nil="true"/>
    <TPFriendlyName xmlns="9d035d7d-02e5-4a00-8b62-9a556aabc7b5" xsi:nil="true"/>
    <AverageRating xmlns="9d035d7d-02e5-4a00-8b62-9a556aabc7b5" xsi:nil="true"/>
    <AssetStart xmlns="9d035d7d-02e5-4a00-8b62-9a556aabc7b5">2011-04-05T15:18:12+00:00</AssetStart>
    <TPComponent xmlns="9d035d7d-02e5-4a00-8b62-9a556aabc7b5" xsi:nil="true"/>
    <CrawlForDependencies xmlns="9d035d7d-02e5-4a00-8b62-9a556aabc7b5">false</CrawlForDependencies>
    <FriendlyTitle xmlns="9d035d7d-02e5-4a00-8b62-9a556aabc7b5" xsi:nil="true"/>
    <LastModifiedDateTime xmlns="9d035d7d-02e5-4a00-8b62-9a556aabc7b5" xsi:nil="true"/>
    <LegacyData xmlns="9d035d7d-02e5-4a00-8b62-9a556aabc7b5" xsi:nil="true"/>
    <Milestone xmlns="9d035d7d-02e5-4a00-8b62-9a556aabc7b5" xsi:nil="true"/>
    <TimesCloned xmlns="9d035d7d-02e5-4a00-8b62-9a556aabc7b5" xsi:nil="true"/>
    <ContentItem xmlns="9d035d7d-02e5-4a00-8b62-9a556aabc7b5" xsi:nil="true"/>
    <IsDeleted xmlns="9d035d7d-02e5-4a00-8b62-9a556aabc7b5">false</IsDeleted>
    <UACurrentWords xmlns="9d035d7d-02e5-4a00-8b62-9a556aabc7b5" xsi:nil="true"/>
    <AssetExpire xmlns="9d035d7d-02e5-4a00-8b62-9a556aabc7b5">2100-01-01T00:00:00+00:00</AssetExpire>
    <Description0 xmlns="91e8d559-4d54-460d-ba58-5d5027f88b4d" xsi:nil="true"/>
    <MachineTranslated xmlns="9d035d7d-02e5-4a00-8b62-9a556aabc7b5">false</MachineTranslated>
    <OutputCachingOn xmlns="9d035d7d-02e5-4a00-8b62-9a556aabc7b5">false</OutputCachingOn>
    <PlannedPubDate xmlns="9d035d7d-02e5-4a00-8b62-9a556aabc7b5" xsi:nil="true"/>
    <CSXUpdate xmlns="9d035d7d-02e5-4a00-8b62-9a556aabc7b5">false</CSXUpdate>
    <IntlLangReviewer xmlns="9d035d7d-02e5-4a00-8b62-9a556aabc7b5" xsi:nil="true"/>
    <IntlLocPriority xmlns="9d035d7d-02e5-4a00-8b62-9a556aabc7b5" xsi:nil="true"/>
    <CSXSubmissionDate xmlns="9d035d7d-02e5-4a00-8b62-9a556aabc7b5">2011-04-05T15:18:12+00:00</CSXSubmissionDate>
    <InternalTagsTaxHTField0 xmlns="9d035d7d-02e5-4a00-8b62-9a556aabc7b5">
      <Terms xmlns="http://schemas.microsoft.com/office/infopath/2007/PartnerControls"/>
    </InternalTagsTaxHTField0>
    <LocComments xmlns="9d035d7d-02e5-4a00-8b62-9a556aabc7b5" xsi:nil="true"/>
    <LocProcessedForMarketsLookup xmlns="9d035d7d-02e5-4a00-8b62-9a556aabc7b5" xsi:nil="true"/>
    <LocOverallHandbackStatusLookup xmlns="9d035d7d-02e5-4a00-8b62-9a556aabc7b5" xsi:nil="true"/>
    <LocLastLocAttemptVersionLookup xmlns="9d035d7d-02e5-4a00-8b62-9a556aabc7b5">912</LocLastLocAttemptVersionLookup>
    <LocNewPublishedVersionLookup xmlns="9d035d7d-02e5-4a00-8b62-9a556aabc7b5" xsi:nil="true"/>
    <LocProcessedForHandoffsLookup xmlns="9d035d7d-02e5-4a00-8b62-9a556aabc7b5" xsi:nil="true"/>
    <CampaignTagsTaxHTField0 xmlns="9d035d7d-02e5-4a00-8b62-9a556aabc7b5">
      <Terms xmlns="http://schemas.microsoft.com/office/infopath/2007/PartnerControls"/>
    </CampaignTagsTaxHTField0>
    <LocLastLocAttemptVersionTypeLookup xmlns="9d035d7d-02e5-4a00-8b62-9a556aabc7b5" xsi:nil="true"/>
    <LocOverallLocStatusLookup xmlns="9d035d7d-02e5-4a00-8b62-9a556aabc7b5" xsi:nil="true"/>
    <TaxCatchAll xmlns="9d035d7d-02e5-4a00-8b62-9a556aabc7b5"/>
    <LocRecommendedHandoff xmlns="9d035d7d-02e5-4a00-8b62-9a556aabc7b5" xsi:nil="true"/>
    <LocalizationTagsTaxHTField0 xmlns="9d035d7d-02e5-4a00-8b62-9a556aabc7b5">
      <Terms xmlns="http://schemas.microsoft.com/office/infopath/2007/PartnerControls"/>
    </LocalizationTagsTaxHTField0>
    <LocPublishedDependentAssetsLookup xmlns="9d035d7d-02e5-4a00-8b62-9a556aabc7b5" xsi:nil="true"/>
    <LocPublishedLinkedAssetsLookup xmlns="9d035d7d-02e5-4a00-8b62-9a556aabc7b5" xsi:nil="true"/>
    <RecommendationsModifier xmlns="9d035d7d-02e5-4a00-8b62-9a556aabc7b5" xsi:nil="true"/>
    <LocManualTestRequired xmlns="9d035d7d-02e5-4a00-8b62-9a556aabc7b5" xsi:nil="true"/>
    <ScenarioTagsTaxHTField0 xmlns="9d035d7d-02e5-4a00-8b62-9a556aabc7b5">
      <Terms xmlns="http://schemas.microsoft.com/office/infopath/2007/PartnerControls"/>
    </ScenarioTagsTaxHTField0>
    <FeatureTagsTaxHTField0 xmlns="9d035d7d-02e5-4a00-8b62-9a556aabc7b5">
      <Terms xmlns="http://schemas.microsoft.com/office/infopath/2007/PartnerControls"/>
    </FeatureTagsTaxHTField0>
    <LocOverallPreviewStatusLookup xmlns="9d035d7d-02e5-4a00-8b62-9a556aabc7b5" xsi:nil="true"/>
    <LocOverallPublishStatusLookup xmlns="9d035d7d-02e5-4a00-8b62-9a556aabc7b5" xsi:nil="true"/>
    <OriginalRelease xmlns="9d035d7d-02e5-4a00-8b62-9a556aabc7b5">14</OriginalRelease>
    <LocMarketGroupTiers2 xmlns="9d035d7d-02e5-4a00-8b62-9a556aabc7b5" xsi:nil="true"/>
  </documentManagement>
</p:properties>
</file>

<file path=customXml/itemProps1.xml><?xml version="1.0" encoding="utf-8"?>
<ds:datastoreItem xmlns:ds="http://schemas.openxmlformats.org/officeDocument/2006/customXml" ds:itemID="{2C8D4CDF-35C6-459B-B715-71FFDC1F5FB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A1D8472-5275-441C-ABC7-6C8A8CA5BA9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3E05CE7-A0A4-4180-9BD8-CB093A8834D1}">
  <ds:schemaRefs>
    <ds:schemaRef ds:uri="http://schemas.microsoft.com/office/2006/metadata/properties"/>
    <ds:schemaRef ds:uri="http://schemas.microsoft.com/office/infopath/2007/PartnerControls"/>
    <ds:schemaRef ds:uri="9d035d7d-02e5-4a00-8b62-9a556aabc7b5"/>
    <ds:schemaRef ds:uri="91e8d559-4d54-460d-ba58-5d5027f88b4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TF02615310</Template>
  <TotalTime>328</TotalTime>
  <Words>575</Words>
  <Application>Microsoft Office PowerPoint</Application>
  <PresentationFormat>Экран (4:3)</PresentationFormat>
  <Paragraphs>70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TF02615310</vt:lpstr>
      <vt:lpstr>Анна Ахматова Великий лирик ХХ века</vt:lpstr>
      <vt:lpstr>Детство</vt:lpstr>
      <vt:lpstr>Царскосельская Мариинская женская гимназия</vt:lpstr>
      <vt:lpstr>Любовь</vt:lpstr>
      <vt:lpstr>Модильяни</vt:lpstr>
      <vt:lpstr>Акмеизм</vt:lpstr>
      <vt:lpstr>Слайд 7</vt:lpstr>
      <vt:lpstr>Анна Ахматова и Николай Гумилев с сыном Львом, 1915 год </vt:lpstr>
      <vt:lpstr>Н.Альтман.  Портрет Анны Ахматовой.1914.</vt:lpstr>
      <vt:lpstr>Смерть Николая Гумилёва</vt:lpstr>
      <vt:lpstr>Ю.Анненков.  Анна Ахматова. 1921.</vt:lpstr>
      <vt:lpstr>«Духовный портрет»  портрет Петрова-Водкина 1922 </vt:lpstr>
      <vt:lpstr>«Черный ангел»  портрет Тырсы 1928 год  </vt:lpstr>
      <vt:lpstr>В белом платье в белой ночи портрет Осмёркина 1939</vt:lpstr>
      <vt:lpstr>«Я была тогда с своим народом» Блокада</vt:lpstr>
      <vt:lpstr>  Представительница «пустой безыдейной поэзии»  (портрет Сарьяна) </vt:lpstr>
      <vt:lpstr>Мировое признание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презентации</dc:title>
  <dc:creator>Наталья</dc:creator>
  <cp:lastModifiedBy>Наталья</cp:lastModifiedBy>
  <cp:revision>26</cp:revision>
  <dcterms:created xsi:type="dcterms:W3CDTF">2019-02-08T18:21:00Z</dcterms:created>
  <dcterms:modified xsi:type="dcterms:W3CDTF">2019-11-20T20:07:34Z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0x010100BB2780C3CC07BD4BAA623FF9571645580400D1570604EA743043A2641365C0E91715</vt:lpwstr>
  </property>
  <property fmtid="{D5CDD505-2E9C-101B-9397-08002B2CF9AE}" pid="3" name="ImageGenCounter">
    <vt:i4>0</vt:i4>
  </property>
  <property fmtid="{D5CDD505-2E9C-101B-9397-08002B2CF9AE}" pid="4" name="ImageGenStatus">
    <vt:i4>0</vt:i4>
  </property>
  <property fmtid="{D5CDD505-2E9C-101B-9397-08002B2CF9AE}" pid="5" name="PolicheckStatus">
    <vt:i4>3</vt:i4>
  </property>
  <property fmtid="{D5CDD505-2E9C-101B-9397-08002B2CF9AE}" pid="6" name="Applications">
    <vt:lpwstr>53;#;#407;#</vt:lpwstr>
  </property>
  <property fmtid="{D5CDD505-2E9C-101B-9397-08002B2CF9AE}" pid="7" name="PolicheckCounter">
    <vt:i4>1</vt:i4>
  </property>
  <property fmtid="{D5CDD505-2E9C-101B-9397-08002B2CF9AE}" pid="8" name="ImageGenTimestamp">
    <vt:filetime>2011-04-05T15:18:12Z</vt:filetime>
  </property>
  <property fmtid="{D5CDD505-2E9C-101B-9397-08002B2CF9AE}" pid="9" name="PolicheckTimestamp">
    <vt:filetime>2011-04-28T15:04:34Z</vt:filetime>
  </property>
</Properties>
</file>