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53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A4A96D-B72B-41E6-9591-123CC9DFF7F5}" type="datetimeFigureOut">
              <a:rPr lang="ru-RU" smtClean="0"/>
              <a:pPr/>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4A96D-B72B-41E6-9591-123CC9DFF7F5}" type="datetimeFigureOut">
              <a:rPr lang="ru-RU" smtClean="0"/>
              <a:pPr/>
              <a:t>20.11.2019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F6195-693D-4A2C-98FA-643DF37F1E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Шаблоны для презент\My_new_fons_next 100\25-а.jpg"/>
          <p:cNvPicPr>
            <a:picLocks noChangeAspect="1" noChangeArrowheads="1"/>
          </p:cNvPicPr>
          <p:nvPr/>
        </p:nvPicPr>
        <p:blipFill>
          <a:blip r:embed="rId2"/>
          <a:srcRect/>
          <a:stretch>
            <a:fillRect/>
          </a:stretch>
        </p:blipFill>
        <p:spPr bwMode="auto">
          <a:xfrm>
            <a:off x="0" y="-60808"/>
            <a:ext cx="9143999" cy="6918808"/>
          </a:xfrm>
          <a:prstGeom prst="rect">
            <a:avLst/>
          </a:prstGeom>
          <a:noFill/>
        </p:spPr>
      </p:pic>
      <p:sp>
        <p:nvSpPr>
          <p:cNvPr id="3" name="Прямоугольник 2"/>
          <p:cNvSpPr/>
          <p:nvPr/>
        </p:nvSpPr>
        <p:spPr>
          <a:xfrm>
            <a:off x="928662" y="2492896"/>
            <a:ext cx="7572428" cy="1754326"/>
          </a:xfrm>
          <a:prstGeom prst="rect">
            <a:avLst/>
          </a:prstGeom>
        </p:spPr>
        <p:txBody>
          <a:bodyPr wrap="square">
            <a:spAutoFit/>
          </a:bodyPr>
          <a:lstStyle/>
          <a:p>
            <a:pPr algn="ctr"/>
            <a:r>
              <a:rPr lang="ru-RU" sz="3600" b="1" dirty="0" smtClean="0">
                <a:solidFill>
                  <a:srgbClr val="FF0000"/>
                </a:solidFill>
              </a:rPr>
              <a:t>Михаил Юрьевич Лермонтов. </a:t>
            </a:r>
          </a:p>
          <a:p>
            <a:pPr algn="ctr"/>
            <a:r>
              <a:rPr lang="ru-RU" sz="3600" b="1" dirty="0" smtClean="0">
                <a:solidFill>
                  <a:srgbClr val="FF0000"/>
                </a:solidFill>
              </a:rPr>
              <a:t>Страницы из жизни.</a:t>
            </a:r>
          </a:p>
          <a:p>
            <a:pPr algn="ctr"/>
            <a:r>
              <a:rPr lang="ru-RU" sz="3600" b="1" i="1" dirty="0" smtClean="0">
                <a:solidFill>
                  <a:srgbClr val="7030A0"/>
                </a:solidFill>
              </a:rPr>
              <a:t>(Литературное чтение </a:t>
            </a:r>
            <a:r>
              <a:rPr lang="ru-RU" sz="3600" b="1" i="1" dirty="0" smtClean="0">
                <a:solidFill>
                  <a:srgbClr val="7030A0"/>
                </a:solidFill>
              </a:rPr>
              <a:t>3 класс</a:t>
            </a:r>
            <a:r>
              <a:rPr lang="ru-RU" sz="3600" b="1" i="1" dirty="0" smtClean="0">
                <a:solidFill>
                  <a:srgbClr val="7030A0"/>
                </a:solidFill>
              </a:rPr>
              <a:t>)</a:t>
            </a:r>
          </a:p>
        </p:txBody>
      </p:sp>
      <p:sp>
        <p:nvSpPr>
          <p:cNvPr id="4" name="TextBox 3"/>
          <p:cNvSpPr txBox="1"/>
          <p:nvPr/>
        </p:nvSpPr>
        <p:spPr>
          <a:xfrm>
            <a:off x="2483768" y="1916832"/>
            <a:ext cx="348172" cy="523220"/>
          </a:xfrm>
          <a:prstGeom prst="rect">
            <a:avLst/>
          </a:prstGeom>
          <a:noFill/>
        </p:spPr>
        <p:txBody>
          <a:bodyPr wrap="none" rtlCol="0">
            <a:spAutoFit/>
          </a:bodyPr>
          <a:lstStyle/>
          <a:p>
            <a:r>
              <a:rPr lang="ru-RU" sz="2800" b="1" i="1" dirty="0" smtClean="0">
                <a:solidFill>
                  <a:schemeClr val="accent2">
                    <a:lumMod val="50000"/>
                  </a:schemeClr>
                </a:solidFill>
              </a:rPr>
              <a:t>  </a:t>
            </a:r>
            <a:endParaRPr lang="ru-RU" sz="2800" b="1" i="1" dirty="0">
              <a:solidFill>
                <a:schemeClr val="accent2">
                  <a:lumMod val="50000"/>
                </a:schemeClr>
              </a:solidFill>
            </a:endParaRPr>
          </a:p>
        </p:txBody>
      </p:sp>
      <p:sp>
        <p:nvSpPr>
          <p:cNvPr id="5" name="TextBox 4"/>
          <p:cNvSpPr txBox="1"/>
          <p:nvPr/>
        </p:nvSpPr>
        <p:spPr>
          <a:xfrm>
            <a:off x="2843808" y="5661248"/>
            <a:ext cx="4765472" cy="461665"/>
          </a:xfrm>
          <a:prstGeom prst="rect">
            <a:avLst/>
          </a:prstGeom>
          <a:noFill/>
        </p:spPr>
        <p:txBody>
          <a:bodyPr wrap="none" rtlCol="0">
            <a:spAutoFit/>
          </a:bodyPr>
          <a:lstStyle/>
          <a:p>
            <a:r>
              <a:rPr lang="ru-RU" sz="2400" i="1" dirty="0" smtClean="0"/>
              <a:t>Учитель </a:t>
            </a:r>
            <a:r>
              <a:rPr lang="ru-RU" sz="2400" i="1" dirty="0" err="1" smtClean="0"/>
              <a:t>нач</a:t>
            </a:r>
            <a:r>
              <a:rPr lang="ru-RU" sz="2400" i="1" dirty="0" smtClean="0"/>
              <a:t>. классов: Ларина А.И.</a:t>
            </a:r>
            <a:endParaRPr lang="ru-RU" sz="2400" i="1" dirty="0"/>
          </a:p>
        </p:txBody>
      </p:sp>
      <p:pic>
        <p:nvPicPr>
          <p:cNvPr id="6" name="Picture 4" descr="http://www.lermontov.info/images/top.jpg"/>
          <p:cNvPicPr>
            <a:picLocks noChangeAspect="1" noChangeArrowheads="1"/>
          </p:cNvPicPr>
          <p:nvPr/>
        </p:nvPicPr>
        <p:blipFill>
          <a:blip r:embed="rId3"/>
          <a:srcRect/>
          <a:stretch>
            <a:fillRect/>
          </a:stretch>
        </p:blipFill>
        <p:spPr bwMode="auto">
          <a:xfrm>
            <a:off x="971600" y="332656"/>
            <a:ext cx="7742063" cy="140217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908720"/>
            <a:ext cx="7254552" cy="4524315"/>
          </a:xfrm>
          <a:prstGeom prst="rect">
            <a:avLst/>
          </a:prstGeom>
        </p:spPr>
        <p:txBody>
          <a:bodyPr wrap="square">
            <a:spAutoFit/>
          </a:bodyPr>
          <a:lstStyle/>
          <a:p>
            <a:r>
              <a:rPr lang="ru-RU" dirty="0" smtClean="0"/>
              <a:t>». По пути в полк М.Ю. Лермонтов задержался для лечения в Пятигорске. Здесь жила большая компания веселой молодежи - все давнишние знакомые Лермонтова. Публика жила дружно, весело и несколько разгульно... Время проходило в шумных пикниках, кавалькадах, вечеринках с музыкой и танцами. В этой компании находился и отставной майор Мартынов, любивший </a:t>
            </a:r>
            <a:r>
              <a:rPr lang="ru-RU" dirty="0" err="1" smtClean="0"/>
              <a:t>пооригинальничать</a:t>
            </a:r>
            <a:r>
              <a:rPr lang="ru-RU" dirty="0" smtClean="0"/>
              <a:t>, порисоваться, обратить на себя внимание. Лермонтов часто зло и едко вышучивал его. Между ними произошла роковая ссора, закончившаяся "вечно печальной" дуэлью. Поэт пал жертвой своей двойственности. Нежный, отзывчивый для небольшого круга избранных, он по отношению ко всем прочим знакомым держался всегда заносчиво и задорно. Недалекий Мартынов принадлежал к последним и не понял "в сей миг кровавый, на что он руку поднимал". По поводу этой трагической смерти В.Г. Белинский писал: </a:t>
            </a:r>
            <a:r>
              <a:rPr lang="ru-RU" i="1" dirty="0" smtClean="0"/>
              <a:t>«... Новая, великая утрата осиротила бедную русскую литературу»</a:t>
            </a:r>
            <a:endParaRPr lang="ru-RU" dirty="0"/>
          </a:p>
        </p:txBody>
      </p:sp>
      <p:pic>
        <p:nvPicPr>
          <p:cNvPr id="10242"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sp>
        <p:nvSpPr>
          <p:cNvPr id="4" name="Прямоугольник 3"/>
          <p:cNvSpPr/>
          <p:nvPr/>
        </p:nvSpPr>
        <p:spPr>
          <a:xfrm>
            <a:off x="467544" y="714356"/>
            <a:ext cx="8424936" cy="5262979"/>
          </a:xfrm>
          <a:prstGeom prst="rect">
            <a:avLst/>
          </a:prstGeom>
        </p:spPr>
        <p:txBody>
          <a:bodyPr wrap="square">
            <a:spAutoFit/>
          </a:bodyPr>
          <a:lstStyle/>
          <a:p>
            <a:pPr algn="ctr">
              <a:buFont typeface="Wingdings" pitchFamily="2" charset="2"/>
              <a:buChar char="v"/>
            </a:pPr>
            <a:r>
              <a:rPr lang="ru-RU" sz="2800" b="1" dirty="0" smtClean="0">
                <a:solidFill>
                  <a:srgbClr val="C00000"/>
                </a:solidFill>
              </a:rPr>
              <a:t>По пути в полк М.Ю. Лермонтов задержался для лечения в Пятигорске. Здесь жила большая компания веселой молодежи - все давнишние знакомые Лермонтова. </a:t>
            </a:r>
            <a:r>
              <a:rPr lang="ru-RU" sz="2800" b="1" dirty="0" smtClean="0">
                <a:solidFill>
                  <a:srgbClr val="C00000"/>
                </a:solidFill>
              </a:rPr>
              <a:t> Время </a:t>
            </a:r>
            <a:r>
              <a:rPr lang="ru-RU" sz="2800" b="1" dirty="0" smtClean="0">
                <a:solidFill>
                  <a:srgbClr val="C00000"/>
                </a:solidFill>
              </a:rPr>
              <a:t>проходило в шумных пикниках, вечеринках с музыкой и танцами. В этой компании находился и отставной майор Мартынов, любивший обратить на себя внимание. Лермонтов часто зло и едко вышучивал его. Между ними произошла роковая ссора, закончившаяся "вечно печальной" дуэлью. </a:t>
            </a:r>
            <a:r>
              <a:rPr lang="ru-RU" sz="2800" b="1" dirty="0" smtClean="0">
                <a:solidFill>
                  <a:srgbClr val="C00000"/>
                </a:solidFill>
              </a:rPr>
              <a:t> По </a:t>
            </a:r>
            <a:r>
              <a:rPr lang="ru-RU" sz="2800" b="1" dirty="0" smtClean="0">
                <a:solidFill>
                  <a:srgbClr val="C00000"/>
                </a:solidFill>
              </a:rPr>
              <a:t>поводу этой трагической смерти В.Г. Белинский писал: </a:t>
            </a:r>
            <a:r>
              <a:rPr lang="ru-RU" sz="2800" b="1" i="1" dirty="0" smtClean="0">
                <a:solidFill>
                  <a:srgbClr val="C00000"/>
                </a:solidFill>
              </a:rPr>
              <a:t>«... Новая, великая утрата осиротила бедную русскую литературу»</a:t>
            </a:r>
            <a:endParaRPr lang="ru-RU" sz="2800" b="1" dirty="0">
              <a:solidFill>
                <a:srgbClr val="C0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sp>
        <p:nvSpPr>
          <p:cNvPr id="3" name="Прямоугольник 2"/>
          <p:cNvSpPr/>
          <p:nvPr/>
        </p:nvSpPr>
        <p:spPr>
          <a:xfrm>
            <a:off x="1907704" y="476672"/>
            <a:ext cx="5534720" cy="707886"/>
          </a:xfrm>
          <a:prstGeom prst="rect">
            <a:avLst/>
          </a:prstGeom>
        </p:spPr>
        <p:txBody>
          <a:bodyPr wrap="none">
            <a:spAutoFit/>
          </a:bodyPr>
          <a:lstStyle/>
          <a:p>
            <a:r>
              <a:rPr lang="ru-RU" sz="4000" b="1" i="1" dirty="0" smtClean="0">
                <a:solidFill>
                  <a:srgbClr val="002060"/>
                </a:solidFill>
              </a:rPr>
              <a:t>Похороны Лермонтова</a:t>
            </a:r>
            <a:endParaRPr lang="ru-RU" sz="4000" b="1" i="1" dirty="0">
              <a:solidFill>
                <a:srgbClr val="002060"/>
              </a:solidFill>
            </a:endParaRPr>
          </a:p>
        </p:txBody>
      </p:sp>
      <p:sp>
        <p:nvSpPr>
          <p:cNvPr id="4" name="Прямоугольник 3"/>
          <p:cNvSpPr/>
          <p:nvPr/>
        </p:nvSpPr>
        <p:spPr>
          <a:xfrm>
            <a:off x="0" y="1052736"/>
            <a:ext cx="8640960" cy="4154984"/>
          </a:xfrm>
          <a:prstGeom prst="rect">
            <a:avLst/>
          </a:prstGeom>
        </p:spPr>
        <p:txBody>
          <a:bodyPr wrap="square">
            <a:spAutoFit/>
          </a:bodyPr>
          <a:lstStyle/>
          <a:p>
            <a:pPr marL="274320" indent="-274320" algn="ctr">
              <a:buClr>
                <a:schemeClr val="accent3"/>
              </a:buClr>
              <a:buFont typeface="Wingdings" pitchFamily="2" charset="2"/>
              <a:buChar char="v"/>
              <a:defRPr/>
            </a:pPr>
            <a:r>
              <a:rPr lang="ru-RU" sz="2400" dirty="0" smtClean="0"/>
              <a:t> </a:t>
            </a:r>
            <a:endParaRPr lang="ru-RU" sz="2400" dirty="0"/>
          </a:p>
          <a:p>
            <a:pPr marL="274320" indent="-274320" algn="ctr">
              <a:buClr>
                <a:schemeClr val="accent3"/>
              </a:buClr>
              <a:buFont typeface="Wingdings" pitchFamily="2" charset="2"/>
              <a:buChar char="v"/>
              <a:defRPr/>
            </a:pPr>
            <a:endParaRPr lang="ru-RU" sz="2400" dirty="0"/>
          </a:p>
          <a:p>
            <a:pPr marL="274320" indent="-274320" algn="ctr">
              <a:buClr>
                <a:schemeClr val="accent3"/>
              </a:buClr>
              <a:buFont typeface="Wingdings" pitchFamily="2" charset="2"/>
              <a:buChar char="v"/>
              <a:defRPr/>
            </a:pPr>
            <a:r>
              <a:rPr lang="ru-RU" sz="2400" b="1" dirty="0">
                <a:solidFill>
                  <a:srgbClr val="C00000"/>
                </a:solidFill>
              </a:rPr>
              <a:t>Михаил Лермонтов был похоронен на городском кладбище в Пятигорске 17(29</a:t>
            </a:r>
            <a:r>
              <a:rPr lang="ru-RU" sz="2400" b="1" dirty="0" smtClean="0">
                <a:solidFill>
                  <a:srgbClr val="C00000"/>
                </a:solidFill>
              </a:rPr>
              <a:t>).07.1841</a:t>
            </a:r>
            <a:r>
              <a:rPr lang="ru-RU" sz="2400" b="1" dirty="0">
                <a:solidFill>
                  <a:srgbClr val="C00000"/>
                </a:solidFill>
              </a:rPr>
              <a:t>. </a:t>
            </a:r>
            <a:endParaRPr lang="ru-RU" sz="2400" b="1" dirty="0" smtClean="0">
              <a:solidFill>
                <a:srgbClr val="C00000"/>
              </a:solidFill>
            </a:endParaRPr>
          </a:p>
          <a:p>
            <a:pPr marL="274320" indent="-274320" algn="ctr">
              <a:buClr>
                <a:schemeClr val="accent3"/>
              </a:buClr>
              <a:buFont typeface="Wingdings" pitchFamily="2" charset="2"/>
              <a:buChar char="v"/>
              <a:defRPr/>
            </a:pPr>
            <a:endParaRPr lang="ru-RU" sz="2400" b="1" dirty="0" smtClean="0">
              <a:solidFill>
                <a:srgbClr val="C00000"/>
              </a:solidFill>
            </a:endParaRPr>
          </a:p>
          <a:p>
            <a:pPr marL="274320" indent="-274320" algn="ctr">
              <a:buClr>
                <a:schemeClr val="accent3"/>
              </a:buClr>
              <a:buFont typeface="Wingdings" pitchFamily="2" charset="2"/>
              <a:buChar char="v"/>
              <a:defRPr/>
            </a:pPr>
            <a:r>
              <a:rPr lang="ru-RU" sz="2400" b="1" dirty="0" smtClean="0">
                <a:solidFill>
                  <a:srgbClr val="C00000"/>
                </a:solidFill>
              </a:rPr>
              <a:t>Позднее </a:t>
            </a:r>
            <a:r>
              <a:rPr lang="ru-RU" sz="2400" b="1" dirty="0">
                <a:solidFill>
                  <a:srgbClr val="C00000"/>
                </a:solidFill>
              </a:rPr>
              <a:t>гроб с телом М.Ю. Лермонтова был перевезён в село Тарханы и 23.04.1842 погребён в семейном склепе Арсеньевых. </a:t>
            </a:r>
            <a:endParaRPr lang="ru-RU" sz="2400" b="1" dirty="0" smtClean="0">
              <a:solidFill>
                <a:srgbClr val="C00000"/>
              </a:solidFill>
            </a:endParaRPr>
          </a:p>
          <a:p>
            <a:pPr marL="274320" indent="-274320" algn="ctr">
              <a:buClr>
                <a:schemeClr val="accent3"/>
              </a:buClr>
              <a:buFont typeface="Wingdings" pitchFamily="2" charset="2"/>
              <a:buChar char="v"/>
              <a:defRPr/>
            </a:pPr>
            <a:endParaRPr lang="ru-RU" sz="2400" b="1" dirty="0" smtClean="0">
              <a:solidFill>
                <a:srgbClr val="C00000"/>
              </a:solidFill>
            </a:endParaRPr>
          </a:p>
          <a:p>
            <a:pPr marL="274320" indent="-274320" algn="ctr">
              <a:buClr>
                <a:schemeClr val="accent3"/>
              </a:buClr>
              <a:buFont typeface="Wingdings" pitchFamily="2" charset="2"/>
              <a:buChar char="v"/>
              <a:defRPr/>
            </a:pPr>
            <a:r>
              <a:rPr lang="ru-RU" sz="2400" b="1" dirty="0" smtClean="0">
                <a:solidFill>
                  <a:srgbClr val="C00000"/>
                </a:solidFill>
              </a:rPr>
              <a:t> </a:t>
            </a:r>
            <a:r>
              <a:rPr lang="ru-RU" sz="2400" b="1" dirty="0">
                <a:solidFill>
                  <a:srgbClr val="C00000"/>
                </a:solidFill>
              </a:rPr>
              <a:t>В 1899 г. в Пятигорске открыт памятник Лермонтову, воздвигнутый по всероссийской подписке</a:t>
            </a:r>
            <a:r>
              <a:rPr lang="ru-RU" b="1" dirty="0">
                <a:solidFill>
                  <a:srgbClr val="C00000"/>
                </a:solidFill>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Шаблоны для презент\My_new_fons_next 100\25-а.jpg"/>
          <p:cNvPicPr>
            <a:picLocks noChangeAspect="1" noChangeArrowheads="1"/>
          </p:cNvPicPr>
          <p:nvPr/>
        </p:nvPicPr>
        <p:blipFill>
          <a:blip r:embed="rId2"/>
          <a:srcRect/>
          <a:stretch>
            <a:fillRect/>
          </a:stretch>
        </p:blipFill>
        <p:spPr bwMode="auto">
          <a:xfrm>
            <a:off x="0" y="0"/>
            <a:ext cx="9103816" cy="6888404"/>
          </a:xfrm>
          <a:prstGeom prst="rect">
            <a:avLst/>
          </a:prstGeom>
          <a:noFill/>
        </p:spPr>
      </p:pic>
      <p:pic>
        <p:nvPicPr>
          <p:cNvPr id="13315" name="Picture 3"/>
          <p:cNvPicPr>
            <a:picLocks noChangeAspect="1" noChangeArrowheads="1"/>
          </p:cNvPicPr>
          <p:nvPr/>
        </p:nvPicPr>
        <p:blipFill>
          <a:blip r:embed="rId3"/>
          <a:srcRect/>
          <a:stretch>
            <a:fillRect/>
          </a:stretch>
        </p:blipFill>
        <p:spPr bwMode="auto">
          <a:xfrm>
            <a:off x="5292080" y="1196752"/>
            <a:ext cx="3137572" cy="4161074"/>
          </a:xfrm>
          <a:prstGeom prst="rect">
            <a:avLst/>
          </a:prstGeom>
          <a:noFill/>
          <a:ln w="9525">
            <a:noFill/>
            <a:miter lim="800000"/>
            <a:headEnd/>
            <a:tailEnd/>
          </a:ln>
        </p:spPr>
      </p:pic>
      <p:sp>
        <p:nvSpPr>
          <p:cNvPr id="4" name="TextBox 3"/>
          <p:cNvSpPr txBox="1"/>
          <p:nvPr/>
        </p:nvSpPr>
        <p:spPr>
          <a:xfrm>
            <a:off x="5148064" y="5733256"/>
            <a:ext cx="3433312" cy="400110"/>
          </a:xfrm>
          <a:prstGeom prst="rect">
            <a:avLst/>
          </a:prstGeom>
          <a:noFill/>
        </p:spPr>
        <p:txBody>
          <a:bodyPr wrap="none" rtlCol="0">
            <a:spAutoFit/>
          </a:bodyPr>
          <a:lstStyle/>
          <a:p>
            <a:r>
              <a:rPr lang="ru-RU" sz="2000" b="1" dirty="0" smtClean="0">
                <a:solidFill>
                  <a:srgbClr val="002060"/>
                </a:solidFill>
              </a:rPr>
              <a:t>Памятник М. Ю .Лермонтову</a:t>
            </a:r>
            <a:endParaRPr lang="ru-RU" sz="2000" b="1" dirty="0">
              <a:solidFill>
                <a:srgbClr val="002060"/>
              </a:solidFill>
            </a:endParaRPr>
          </a:p>
        </p:txBody>
      </p:sp>
      <p:pic>
        <p:nvPicPr>
          <p:cNvPr id="1026" name="Picture 2"/>
          <p:cNvPicPr>
            <a:picLocks noChangeAspect="1" noChangeArrowheads="1"/>
          </p:cNvPicPr>
          <p:nvPr/>
        </p:nvPicPr>
        <p:blipFill>
          <a:blip r:embed="rId4" cstate="print"/>
          <a:srcRect/>
          <a:stretch>
            <a:fillRect/>
          </a:stretch>
        </p:blipFill>
        <p:spPr bwMode="auto">
          <a:xfrm>
            <a:off x="1214414" y="1628800"/>
            <a:ext cx="2643206" cy="2800332"/>
          </a:xfrm>
          <a:prstGeom prst="rect">
            <a:avLst/>
          </a:prstGeom>
          <a:noFill/>
          <a:ln w="9525">
            <a:noFill/>
            <a:miter lim="800000"/>
            <a:headEnd/>
            <a:tailEnd/>
          </a:ln>
        </p:spPr>
      </p:pic>
      <p:sp>
        <p:nvSpPr>
          <p:cNvPr id="6" name="TextBox 5"/>
          <p:cNvSpPr txBox="1"/>
          <p:nvPr/>
        </p:nvSpPr>
        <p:spPr>
          <a:xfrm>
            <a:off x="1043608" y="5517232"/>
            <a:ext cx="3126690" cy="400110"/>
          </a:xfrm>
          <a:prstGeom prst="rect">
            <a:avLst/>
          </a:prstGeom>
          <a:noFill/>
        </p:spPr>
        <p:txBody>
          <a:bodyPr wrap="none" rtlCol="0">
            <a:spAutoFit/>
          </a:bodyPr>
          <a:lstStyle/>
          <a:p>
            <a:r>
              <a:rPr lang="ru-RU" sz="2000" b="1" dirty="0" smtClean="0">
                <a:solidFill>
                  <a:srgbClr val="002060"/>
                </a:solidFill>
              </a:rPr>
              <a:t>Могила М.Ю. Лермонтова</a:t>
            </a:r>
            <a:endParaRPr lang="ru-RU" sz="2000" b="1" dirty="0">
              <a:solidFill>
                <a:srgbClr val="00206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628781"/>
            <a:ext cx="4572000" cy="369332"/>
          </a:xfrm>
          <a:prstGeom prst="rect">
            <a:avLst/>
          </a:prstGeom>
        </p:spPr>
        <p:txBody>
          <a:bodyPr>
            <a:spAutoFit/>
          </a:bodyPr>
          <a:lstStyle/>
          <a:p>
            <a:pPr algn="ctr"/>
            <a:endParaRPr lang="ru-RU" dirty="0" smtClean="0"/>
          </a:p>
        </p:txBody>
      </p:sp>
      <p:pic>
        <p:nvPicPr>
          <p:cNvPr id="2050"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44000" cy="6918809"/>
          </a:xfrm>
          <a:prstGeom prst="rect">
            <a:avLst/>
          </a:prstGeom>
          <a:noFill/>
        </p:spPr>
      </p:pic>
      <p:sp>
        <p:nvSpPr>
          <p:cNvPr id="5" name="Прямоугольник 4"/>
          <p:cNvSpPr/>
          <p:nvPr/>
        </p:nvSpPr>
        <p:spPr>
          <a:xfrm>
            <a:off x="5580112" y="1844824"/>
            <a:ext cx="2430016" cy="2554545"/>
          </a:xfrm>
          <a:prstGeom prst="rect">
            <a:avLst/>
          </a:prstGeom>
        </p:spPr>
        <p:txBody>
          <a:bodyPr wrap="square">
            <a:spAutoFit/>
          </a:bodyPr>
          <a:lstStyle/>
          <a:p>
            <a:r>
              <a:rPr lang="ru-RU" sz="3200" b="1" i="1" dirty="0" smtClean="0">
                <a:solidFill>
                  <a:srgbClr val="FF0000"/>
                </a:solidFill>
              </a:rPr>
              <a:t>Михаил Юрьевич</a:t>
            </a:r>
            <a:br>
              <a:rPr lang="ru-RU" sz="3200" b="1" i="1" dirty="0" smtClean="0">
                <a:solidFill>
                  <a:srgbClr val="FF0000"/>
                </a:solidFill>
              </a:rPr>
            </a:br>
            <a:r>
              <a:rPr lang="ru-RU" sz="3200" b="1" i="1" dirty="0" smtClean="0">
                <a:solidFill>
                  <a:srgbClr val="FF0000"/>
                </a:solidFill>
              </a:rPr>
              <a:t> Лермонтов</a:t>
            </a:r>
            <a:br>
              <a:rPr lang="ru-RU" sz="3200" b="1" i="1" dirty="0" smtClean="0">
                <a:solidFill>
                  <a:srgbClr val="FF0000"/>
                </a:solidFill>
              </a:rPr>
            </a:br>
            <a:r>
              <a:rPr lang="ru-RU" sz="3200" b="1" i="1" dirty="0" smtClean="0">
                <a:solidFill>
                  <a:srgbClr val="FF0000"/>
                </a:solidFill>
              </a:rPr>
              <a:t/>
            </a:r>
            <a:br>
              <a:rPr lang="ru-RU" sz="3200" b="1" i="1" dirty="0" smtClean="0">
                <a:solidFill>
                  <a:srgbClr val="FF0000"/>
                </a:solidFill>
              </a:rPr>
            </a:br>
            <a:r>
              <a:rPr lang="ru-RU" sz="3200" b="1" i="1" dirty="0" smtClean="0">
                <a:solidFill>
                  <a:srgbClr val="FF0000"/>
                </a:solidFill>
              </a:rPr>
              <a:t>(1814-1841</a:t>
            </a:r>
            <a:r>
              <a:rPr lang="ru-RU" sz="3200" b="1" dirty="0" smtClean="0">
                <a:solidFill>
                  <a:srgbClr val="FF0000"/>
                </a:solidFill>
              </a:rPr>
              <a:t>)</a:t>
            </a:r>
            <a:endParaRPr lang="ru-RU" sz="3200" b="1" dirty="0">
              <a:solidFill>
                <a:srgbClr val="FF0000"/>
              </a:solidFill>
            </a:endParaRPr>
          </a:p>
        </p:txBody>
      </p:sp>
      <p:pic>
        <p:nvPicPr>
          <p:cNvPr id="1026" name="Picture 2"/>
          <p:cNvPicPr>
            <a:picLocks noChangeAspect="1" noChangeArrowheads="1"/>
          </p:cNvPicPr>
          <p:nvPr/>
        </p:nvPicPr>
        <p:blipFill>
          <a:blip r:embed="rId3"/>
          <a:srcRect/>
          <a:stretch>
            <a:fillRect/>
          </a:stretch>
        </p:blipFill>
        <p:spPr bwMode="auto">
          <a:xfrm>
            <a:off x="899592" y="836712"/>
            <a:ext cx="3960440" cy="4678542"/>
          </a:xfrm>
          <a:prstGeom prst="rect">
            <a:avLst/>
          </a:prstGeom>
          <a:noFill/>
          <a:ln w="38100">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Шаблоны для презент\My_new_fons_next 100\25-а.jpg"/>
          <p:cNvPicPr>
            <a:picLocks noChangeAspect="1" noChangeArrowheads="1"/>
          </p:cNvPicPr>
          <p:nvPr/>
        </p:nvPicPr>
        <p:blipFill>
          <a:blip r:embed="rId2"/>
          <a:srcRect/>
          <a:stretch>
            <a:fillRect/>
          </a:stretch>
        </p:blipFill>
        <p:spPr bwMode="auto">
          <a:xfrm>
            <a:off x="0" y="-60809"/>
            <a:ext cx="9144000" cy="6918809"/>
          </a:xfrm>
          <a:prstGeom prst="rect">
            <a:avLst/>
          </a:prstGeom>
          <a:noFill/>
        </p:spPr>
      </p:pic>
      <p:sp>
        <p:nvSpPr>
          <p:cNvPr id="4" name="Прямоугольник 3"/>
          <p:cNvSpPr/>
          <p:nvPr/>
        </p:nvSpPr>
        <p:spPr>
          <a:xfrm>
            <a:off x="3779912" y="980728"/>
            <a:ext cx="4896544" cy="4154984"/>
          </a:xfrm>
          <a:prstGeom prst="rect">
            <a:avLst/>
          </a:prstGeom>
        </p:spPr>
        <p:txBody>
          <a:bodyPr wrap="square">
            <a:spAutoFit/>
          </a:bodyPr>
          <a:lstStyle/>
          <a:p>
            <a:pPr marL="274320" indent="-274320" algn="ctr">
              <a:buClr>
                <a:schemeClr val="accent3"/>
              </a:buClr>
              <a:defRPr/>
            </a:pPr>
            <a:r>
              <a:rPr lang="ru-RU" sz="2400" b="1" dirty="0" smtClean="0">
                <a:solidFill>
                  <a:srgbClr val="002060"/>
                </a:solidFill>
              </a:rPr>
              <a:t>Михаил Юрьевич Лермонтов</a:t>
            </a:r>
          </a:p>
          <a:p>
            <a:pPr marL="274320" indent="-274320" algn="ctr">
              <a:buClr>
                <a:schemeClr val="accent3"/>
              </a:buClr>
              <a:defRPr/>
            </a:pPr>
            <a:r>
              <a:rPr lang="ru-RU" sz="2400" b="1" dirty="0" smtClean="0">
                <a:solidFill>
                  <a:srgbClr val="002060"/>
                </a:solidFill>
              </a:rPr>
              <a:t> родился </a:t>
            </a:r>
            <a:r>
              <a:rPr lang="ru-RU" sz="2400" b="1" dirty="0">
                <a:solidFill>
                  <a:srgbClr val="002060"/>
                </a:solidFill>
              </a:rPr>
              <a:t>в ночь со 2 на 3.10. </a:t>
            </a:r>
            <a:r>
              <a:rPr lang="ru-RU" sz="2400" b="1" dirty="0" smtClean="0">
                <a:solidFill>
                  <a:srgbClr val="002060"/>
                </a:solidFill>
              </a:rPr>
              <a:t>1814</a:t>
            </a:r>
            <a:r>
              <a:rPr lang="ru-RU" sz="2400" b="1" dirty="0" smtClean="0">
                <a:solidFill>
                  <a:srgbClr val="002060"/>
                </a:solidFill>
              </a:rPr>
              <a:t>.</a:t>
            </a:r>
            <a:r>
              <a:rPr lang="ru-RU" sz="2400" b="1" dirty="0" smtClean="0">
                <a:solidFill>
                  <a:srgbClr val="002060"/>
                </a:solidFill>
              </a:rPr>
              <a:t> </a:t>
            </a:r>
            <a:r>
              <a:rPr lang="ru-RU" sz="2400" b="1" dirty="0" smtClean="0">
                <a:solidFill>
                  <a:srgbClr val="002060"/>
                </a:solidFill>
              </a:rPr>
              <a:t>По </a:t>
            </a:r>
            <a:r>
              <a:rPr lang="ru-RU" sz="2400" b="1" dirty="0">
                <a:solidFill>
                  <a:srgbClr val="002060"/>
                </a:solidFill>
              </a:rPr>
              <a:t>материнской линии происходил из богатого дворянского рода Столыпиных. </a:t>
            </a:r>
            <a:endParaRPr lang="ru-RU" sz="2400" b="1" dirty="0" smtClean="0">
              <a:solidFill>
                <a:srgbClr val="002060"/>
              </a:solidFill>
            </a:endParaRPr>
          </a:p>
          <a:p>
            <a:pPr marL="274320" indent="-274320" algn="ctr">
              <a:buClr>
                <a:schemeClr val="accent3"/>
              </a:buClr>
              <a:defRPr/>
            </a:pPr>
            <a:endParaRPr lang="ru-RU" sz="2400" b="1" dirty="0" smtClean="0">
              <a:solidFill>
                <a:srgbClr val="002060"/>
              </a:solidFill>
            </a:endParaRPr>
          </a:p>
          <a:p>
            <a:pPr marL="274320" indent="-274320" algn="ctr">
              <a:buClr>
                <a:schemeClr val="accent3"/>
              </a:buClr>
              <a:defRPr/>
            </a:pPr>
            <a:r>
              <a:rPr lang="ru-RU" sz="2400" b="1" dirty="0" smtClean="0">
                <a:solidFill>
                  <a:srgbClr val="C00000"/>
                </a:solidFill>
              </a:rPr>
              <a:t>Мать </a:t>
            </a:r>
          </a:p>
          <a:p>
            <a:pPr marL="274320" indent="-274320" algn="ctr">
              <a:buClr>
                <a:schemeClr val="accent3"/>
              </a:buClr>
              <a:defRPr/>
            </a:pPr>
            <a:r>
              <a:rPr lang="ru-RU" sz="2400" b="1" dirty="0" smtClean="0">
                <a:solidFill>
                  <a:srgbClr val="002060"/>
                </a:solidFill>
              </a:rPr>
              <a:t>Мария </a:t>
            </a:r>
            <a:r>
              <a:rPr lang="ru-RU" sz="2400" b="1" dirty="0">
                <a:solidFill>
                  <a:srgbClr val="002060"/>
                </a:solidFill>
              </a:rPr>
              <a:t>Михайловна Арсеньева (1795—1817). </a:t>
            </a:r>
            <a:endParaRPr lang="ru-RU" sz="2400" b="1" dirty="0" smtClean="0">
              <a:solidFill>
                <a:srgbClr val="002060"/>
              </a:solidFill>
            </a:endParaRPr>
          </a:p>
          <a:p>
            <a:pPr marL="274320" indent="-274320" algn="ctr">
              <a:buClr>
                <a:schemeClr val="accent3"/>
              </a:buClr>
              <a:defRPr/>
            </a:pPr>
            <a:r>
              <a:rPr lang="ru-RU" sz="2400" b="1" dirty="0" smtClean="0">
                <a:solidFill>
                  <a:srgbClr val="C00000"/>
                </a:solidFill>
              </a:rPr>
              <a:t>Бабушка </a:t>
            </a:r>
            <a:r>
              <a:rPr lang="ru-RU" sz="2400" b="1" dirty="0">
                <a:solidFill>
                  <a:srgbClr val="C00000"/>
                </a:solidFill>
              </a:rPr>
              <a:t>поэта </a:t>
            </a:r>
            <a:endParaRPr lang="ru-RU" sz="2400" b="1" dirty="0" smtClean="0">
              <a:solidFill>
                <a:srgbClr val="C00000"/>
              </a:solidFill>
            </a:endParaRPr>
          </a:p>
          <a:p>
            <a:pPr marL="274320" indent="-274320" algn="ctr">
              <a:buClr>
                <a:schemeClr val="accent3"/>
              </a:buClr>
              <a:defRPr/>
            </a:pPr>
            <a:r>
              <a:rPr lang="ru-RU" sz="2400" b="1" dirty="0" smtClean="0">
                <a:solidFill>
                  <a:srgbClr val="002060"/>
                </a:solidFill>
              </a:rPr>
              <a:t>Елизавета </a:t>
            </a:r>
            <a:r>
              <a:rPr lang="ru-RU" sz="2400" b="1" dirty="0">
                <a:solidFill>
                  <a:srgbClr val="002060"/>
                </a:solidFill>
              </a:rPr>
              <a:t>Алексеевна </a:t>
            </a:r>
            <a:r>
              <a:rPr lang="ru-RU" sz="2400" b="1" dirty="0" smtClean="0">
                <a:solidFill>
                  <a:srgbClr val="002060"/>
                </a:solidFill>
              </a:rPr>
              <a:t>  Арсеньева  </a:t>
            </a:r>
            <a:endParaRPr lang="ru-RU" sz="2400" b="1" dirty="0">
              <a:solidFill>
                <a:srgbClr val="002060"/>
              </a:solidFill>
            </a:endParaRPr>
          </a:p>
        </p:txBody>
      </p:sp>
      <p:sp>
        <p:nvSpPr>
          <p:cNvPr id="6" name="Прямоугольник 5"/>
          <p:cNvSpPr/>
          <p:nvPr/>
        </p:nvSpPr>
        <p:spPr>
          <a:xfrm>
            <a:off x="428596" y="4365104"/>
            <a:ext cx="3071834" cy="1200329"/>
          </a:xfrm>
          <a:prstGeom prst="rect">
            <a:avLst/>
          </a:prstGeom>
        </p:spPr>
        <p:txBody>
          <a:bodyPr wrap="square">
            <a:spAutoFit/>
          </a:bodyPr>
          <a:lstStyle/>
          <a:p>
            <a:pPr algn="ctr"/>
            <a:r>
              <a:rPr lang="ru-RU" sz="2400" b="1" dirty="0" smtClean="0">
                <a:solidFill>
                  <a:srgbClr val="C00000"/>
                </a:solidFill>
              </a:rPr>
              <a:t>Самый ранний из известных портретов Лермонтова</a:t>
            </a:r>
            <a:endParaRPr lang="ru-RU" sz="2400" b="1" dirty="0">
              <a:solidFill>
                <a:srgbClr val="C00000"/>
              </a:solidFill>
            </a:endParaRPr>
          </a:p>
        </p:txBody>
      </p:sp>
      <p:sp>
        <p:nvSpPr>
          <p:cNvPr id="7" name="Прямоугольник 6"/>
          <p:cNvSpPr/>
          <p:nvPr/>
        </p:nvSpPr>
        <p:spPr>
          <a:xfrm>
            <a:off x="899592" y="5949280"/>
            <a:ext cx="1706557" cy="369332"/>
          </a:xfrm>
          <a:prstGeom prst="rect">
            <a:avLst/>
          </a:prstGeom>
        </p:spPr>
        <p:txBody>
          <a:bodyPr wrap="none">
            <a:spAutoFit/>
          </a:bodyPr>
          <a:lstStyle/>
          <a:p>
            <a:pPr marL="274320" indent="-274320" algn="ctr">
              <a:buClr>
                <a:schemeClr val="accent3"/>
              </a:buClr>
              <a:defRPr/>
            </a:pPr>
            <a:r>
              <a:rPr lang="ru-RU" b="1" dirty="0">
                <a:solidFill>
                  <a:srgbClr val="C00000"/>
                </a:solidFill>
              </a:rPr>
              <a:t>(1820-1822 год)</a:t>
            </a:r>
          </a:p>
        </p:txBody>
      </p:sp>
      <p:pic>
        <p:nvPicPr>
          <p:cNvPr id="2050" name="Picture 2"/>
          <p:cNvPicPr>
            <a:picLocks noChangeAspect="1" noChangeArrowheads="1"/>
          </p:cNvPicPr>
          <p:nvPr/>
        </p:nvPicPr>
        <p:blipFill>
          <a:blip r:embed="rId3"/>
          <a:srcRect/>
          <a:stretch>
            <a:fillRect/>
          </a:stretch>
        </p:blipFill>
        <p:spPr bwMode="auto">
          <a:xfrm>
            <a:off x="467544" y="404664"/>
            <a:ext cx="3245880" cy="4067944"/>
          </a:xfrm>
          <a:prstGeom prst="rect">
            <a:avLst/>
          </a:prstGeom>
          <a:ln w="57150">
            <a:solidFill>
              <a:schemeClr val="tx1"/>
            </a:solidFill>
          </a:ln>
          <a:effectLst>
            <a:softEdge rad="112500"/>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Шаблоны для презент\My_new_fons_next 100\25-а.jpg"/>
          <p:cNvPicPr>
            <a:picLocks noChangeAspect="1" noChangeArrowheads="1"/>
          </p:cNvPicPr>
          <p:nvPr/>
        </p:nvPicPr>
        <p:blipFill>
          <a:blip r:embed="rId2"/>
          <a:srcRect/>
          <a:stretch>
            <a:fillRect/>
          </a:stretch>
        </p:blipFill>
        <p:spPr bwMode="auto">
          <a:xfrm>
            <a:off x="1" y="0"/>
            <a:ext cx="9143999" cy="6918808"/>
          </a:xfrm>
          <a:prstGeom prst="rect">
            <a:avLst/>
          </a:prstGeom>
          <a:noFill/>
        </p:spPr>
      </p:pic>
      <p:sp>
        <p:nvSpPr>
          <p:cNvPr id="3" name="Прямоугольник 2"/>
          <p:cNvSpPr/>
          <p:nvPr/>
        </p:nvSpPr>
        <p:spPr>
          <a:xfrm>
            <a:off x="323528" y="4941168"/>
            <a:ext cx="4572000" cy="461665"/>
          </a:xfrm>
          <a:prstGeom prst="rect">
            <a:avLst/>
          </a:prstGeom>
        </p:spPr>
        <p:txBody>
          <a:bodyPr>
            <a:spAutoFit/>
          </a:bodyPr>
          <a:lstStyle/>
          <a:p>
            <a:endParaRPr lang="ru-RU" sz="2400" i="1" dirty="0"/>
          </a:p>
        </p:txBody>
      </p:sp>
      <p:sp>
        <p:nvSpPr>
          <p:cNvPr id="7" name="Прямоугольник 6"/>
          <p:cNvSpPr/>
          <p:nvPr/>
        </p:nvSpPr>
        <p:spPr>
          <a:xfrm>
            <a:off x="611560" y="5661248"/>
            <a:ext cx="3384376" cy="461665"/>
          </a:xfrm>
          <a:prstGeom prst="rect">
            <a:avLst/>
          </a:prstGeom>
        </p:spPr>
        <p:txBody>
          <a:bodyPr wrap="square">
            <a:spAutoFit/>
          </a:bodyPr>
          <a:lstStyle/>
          <a:p>
            <a:pPr marL="274320" indent="-274320" algn="ctr">
              <a:buClr>
                <a:schemeClr val="accent3"/>
              </a:buClr>
              <a:defRPr/>
            </a:pPr>
            <a:endParaRPr lang="ru-RU" sz="2400" dirty="0"/>
          </a:p>
        </p:txBody>
      </p:sp>
      <p:sp>
        <p:nvSpPr>
          <p:cNvPr id="9" name="Прямоугольник 8"/>
          <p:cNvSpPr/>
          <p:nvPr/>
        </p:nvSpPr>
        <p:spPr>
          <a:xfrm>
            <a:off x="4211960" y="476672"/>
            <a:ext cx="184731" cy="369332"/>
          </a:xfrm>
          <a:prstGeom prst="rect">
            <a:avLst/>
          </a:prstGeom>
        </p:spPr>
        <p:txBody>
          <a:bodyPr wrap="none">
            <a:spAutoFit/>
          </a:bodyPr>
          <a:lstStyle/>
          <a:p>
            <a:endParaRPr lang="ru-RU" dirty="0"/>
          </a:p>
        </p:txBody>
      </p:sp>
      <p:pic>
        <p:nvPicPr>
          <p:cNvPr id="10" name="Picture 2" descr="отец Лермонтова"/>
          <p:cNvPicPr>
            <a:picLocks noChangeAspect="1" noChangeArrowheads="1"/>
          </p:cNvPicPr>
          <p:nvPr/>
        </p:nvPicPr>
        <p:blipFill>
          <a:blip r:embed="rId3"/>
          <a:srcRect/>
          <a:stretch>
            <a:fillRect/>
          </a:stretch>
        </p:blipFill>
        <p:spPr bwMode="auto">
          <a:xfrm>
            <a:off x="642910" y="500042"/>
            <a:ext cx="2272906" cy="2786082"/>
          </a:xfrm>
          <a:prstGeom prst="rect">
            <a:avLst/>
          </a:prstGeom>
          <a:ln>
            <a:noFill/>
          </a:ln>
          <a:effectLst>
            <a:innerShdw blurRad="114300">
              <a:prstClr val="black"/>
            </a:innerShdw>
            <a:softEdge rad="112500"/>
          </a:effectLst>
        </p:spPr>
      </p:pic>
      <p:pic>
        <p:nvPicPr>
          <p:cNvPr id="11" name="Picture 4" descr="мать Лермонтова"/>
          <p:cNvPicPr>
            <a:picLocks noChangeAspect="1" noChangeArrowheads="1"/>
          </p:cNvPicPr>
          <p:nvPr/>
        </p:nvPicPr>
        <p:blipFill>
          <a:blip r:embed="rId4"/>
          <a:srcRect/>
          <a:stretch>
            <a:fillRect/>
          </a:stretch>
        </p:blipFill>
        <p:spPr bwMode="auto">
          <a:xfrm>
            <a:off x="500034" y="3500438"/>
            <a:ext cx="2546106" cy="2663626"/>
          </a:xfrm>
          <a:prstGeom prst="rect">
            <a:avLst/>
          </a:prstGeom>
          <a:ln>
            <a:noFill/>
          </a:ln>
          <a:effectLst>
            <a:softEdge rad="112500"/>
          </a:effectLst>
        </p:spPr>
      </p:pic>
      <p:sp>
        <p:nvSpPr>
          <p:cNvPr id="12" name="Прямоугольник 11"/>
          <p:cNvSpPr/>
          <p:nvPr/>
        </p:nvSpPr>
        <p:spPr>
          <a:xfrm>
            <a:off x="3203848" y="500042"/>
            <a:ext cx="4572000" cy="1938992"/>
          </a:xfrm>
          <a:prstGeom prst="rect">
            <a:avLst/>
          </a:prstGeom>
        </p:spPr>
        <p:txBody>
          <a:bodyPr wrap="square">
            <a:spAutoFit/>
          </a:bodyPr>
          <a:lstStyle/>
          <a:p>
            <a:pPr algn="ctr"/>
            <a:r>
              <a:rPr lang="ru-RU" sz="2400" b="1" dirty="0" smtClean="0">
                <a:solidFill>
                  <a:srgbClr val="002060"/>
                </a:solidFill>
              </a:rPr>
              <a:t>Отец поэта </a:t>
            </a:r>
            <a:endParaRPr lang="ru-RU" sz="2400" b="1" dirty="0" smtClean="0">
              <a:solidFill>
                <a:srgbClr val="002060"/>
              </a:solidFill>
            </a:endParaRPr>
          </a:p>
          <a:p>
            <a:pPr algn="ctr"/>
            <a:r>
              <a:rPr lang="ru-RU" sz="2400" b="1" dirty="0" smtClean="0">
                <a:solidFill>
                  <a:srgbClr val="C00000"/>
                </a:solidFill>
              </a:rPr>
              <a:t>Юрий </a:t>
            </a:r>
            <a:r>
              <a:rPr lang="ru-RU" sz="2400" b="1" dirty="0" smtClean="0">
                <a:solidFill>
                  <a:srgbClr val="C00000"/>
                </a:solidFill>
              </a:rPr>
              <a:t>Петрович Лермонтов (1787—1831), капитан в отставке из небогатых помещиков Тульской губернии.</a:t>
            </a:r>
            <a:endParaRPr lang="ru-RU" sz="2400" b="1" dirty="0">
              <a:solidFill>
                <a:srgbClr val="C00000"/>
              </a:solidFill>
            </a:endParaRPr>
          </a:p>
        </p:txBody>
      </p:sp>
      <p:sp>
        <p:nvSpPr>
          <p:cNvPr id="13" name="Прямоугольник 12"/>
          <p:cNvSpPr/>
          <p:nvPr/>
        </p:nvSpPr>
        <p:spPr>
          <a:xfrm>
            <a:off x="3203848" y="3500438"/>
            <a:ext cx="5297242" cy="830997"/>
          </a:xfrm>
          <a:prstGeom prst="rect">
            <a:avLst/>
          </a:prstGeom>
        </p:spPr>
        <p:txBody>
          <a:bodyPr wrap="square">
            <a:spAutoFit/>
          </a:bodyPr>
          <a:lstStyle/>
          <a:p>
            <a:pPr algn="ctr"/>
            <a:r>
              <a:rPr lang="ru-RU" sz="2400" b="1" dirty="0" smtClean="0">
                <a:solidFill>
                  <a:srgbClr val="002060"/>
                </a:solidFill>
              </a:rPr>
              <a:t>Мать </a:t>
            </a:r>
            <a:r>
              <a:rPr lang="ru-RU" sz="2400" b="1" dirty="0" smtClean="0">
                <a:solidFill>
                  <a:srgbClr val="002060"/>
                </a:solidFill>
              </a:rPr>
              <a:t>– </a:t>
            </a:r>
          </a:p>
          <a:p>
            <a:pPr algn="ctr"/>
            <a:r>
              <a:rPr lang="ru-RU" sz="2400" b="1" dirty="0" smtClean="0">
                <a:solidFill>
                  <a:srgbClr val="C00000"/>
                </a:solidFill>
              </a:rPr>
              <a:t>Мария </a:t>
            </a:r>
            <a:r>
              <a:rPr lang="ru-RU" sz="2400" b="1" dirty="0" smtClean="0">
                <a:solidFill>
                  <a:srgbClr val="C00000"/>
                </a:solidFill>
              </a:rPr>
              <a:t>Михайловна  Арсеньева,</a:t>
            </a:r>
            <a:endParaRPr lang="ru-RU" sz="2400" b="1" dirty="0">
              <a:solidFill>
                <a:srgbClr val="C00000"/>
              </a:solidFill>
            </a:endParaRPr>
          </a:p>
        </p:txBody>
      </p:sp>
      <p:sp>
        <p:nvSpPr>
          <p:cNvPr id="14" name="Прямоугольник 13"/>
          <p:cNvSpPr/>
          <p:nvPr/>
        </p:nvSpPr>
        <p:spPr>
          <a:xfrm>
            <a:off x="3131840" y="4572008"/>
            <a:ext cx="5076056" cy="1200329"/>
          </a:xfrm>
          <a:prstGeom prst="rect">
            <a:avLst/>
          </a:prstGeom>
        </p:spPr>
        <p:txBody>
          <a:bodyPr wrap="square">
            <a:spAutoFit/>
          </a:bodyPr>
          <a:lstStyle/>
          <a:p>
            <a:pPr algn="ctr"/>
            <a:r>
              <a:rPr lang="ru-RU" sz="2400" b="1" dirty="0" smtClean="0">
                <a:solidFill>
                  <a:srgbClr val="C00000"/>
                </a:solidFill>
              </a:rPr>
              <a:t>единственная дочь и наследница пензенской помещицы Е. А. Арсеньевой (1773-1845). </a:t>
            </a:r>
            <a:endParaRPr lang="ru-RU" sz="2400" b="1" dirty="0">
              <a:solidFill>
                <a:srgbClr val="C00000"/>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Шаблоны для презент\My_new_fons_next 100\25-а.jpg"/>
          <p:cNvPicPr>
            <a:picLocks noChangeAspect="1" noChangeArrowheads="1"/>
          </p:cNvPicPr>
          <p:nvPr/>
        </p:nvPicPr>
        <p:blipFill>
          <a:blip r:embed="rId2"/>
          <a:srcRect/>
          <a:stretch>
            <a:fillRect/>
          </a:stretch>
        </p:blipFill>
        <p:spPr bwMode="auto">
          <a:xfrm>
            <a:off x="0" y="-30404"/>
            <a:ext cx="9103816" cy="6888404"/>
          </a:xfrm>
          <a:prstGeom prst="rect">
            <a:avLst/>
          </a:prstGeom>
          <a:noFill/>
        </p:spPr>
      </p:pic>
      <p:sp>
        <p:nvSpPr>
          <p:cNvPr id="3" name="Прямоугольник 2"/>
          <p:cNvSpPr/>
          <p:nvPr/>
        </p:nvSpPr>
        <p:spPr>
          <a:xfrm>
            <a:off x="683568" y="476672"/>
            <a:ext cx="7596336" cy="1569660"/>
          </a:xfrm>
          <a:prstGeom prst="rect">
            <a:avLst/>
          </a:prstGeom>
        </p:spPr>
        <p:txBody>
          <a:bodyPr wrap="square">
            <a:spAutoFit/>
          </a:bodyPr>
          <a:lstStyle/>
          <a:p>
            <a:pPr algn="ctr">
              <a:buFont typeface="Wingdings" pitchFamily="2" charset="2"/>
              <a:buChar char="v"/>
            </a:pPr>
            <a:r>
              <a:rPr lang="ru-RU" sz="2400" b="1" dirty="0" smtClean="0">
                <a:solidFill>
                  <a:srgbClr val="C00000"/>
                </a:solidFill>
              </a:rPr>
              <a:t>Детские годы Михаила, с марта 1815 года, прошли в селе Тарханы </a:t>
            </a:r>
            <a:r>
              <a:rPr lang="ru-RU" sz="2400" b="1" dirty="0" smtClean="0">
                <a:solidFill>
                  <a:srgbClr val="C00000"/>
                </a:solidFill>
              </a:rPr>
              <a:t> Пензенской </a:t>
            </a:r>
            <a:r>
              <a:rPr lang="ru-RU" sz="2400" b="1" dirty="0" smtClean="0">
                <a:solidFill>
                  <a:srgbClr val="C00000"/>
                </a:solidFill>
              </a:rPr>
              <a:t>губернии </a:t>
            </a:r>
            <a:endParaRPr lang="ru-RU" sz="2400" b="1" dirty="0" smtClean="0">
              <a:solidFill>
                <a:srgbClr val="C00000"/>
              </a:solidFill>
            </a:endParaRPr>
          </a:p>
          <a:p>
            <a:pPr algn="ctr"/>
            <a:r>
              <a:rPr lang="ru-RU" sz="2400" b="1" dirty="0" smtClean="0">
                <a:solidFill>
                  <a:srgbClr val="C00000"/>
                </a:solidFill>
              </a:rPr>
              <a:t>(</a:t>
            </a:r>
            <a:r>
              <a:rPr lang="ru-RU" sz="2400" b="1" dirty="0" smtClean="0">
                <a:solidFill>
                  <a:srgbClr val="C00000"/>
                </a:solidFill>
              </a:rPr>
              <a:t>ныне с. </a:t>
            </a:r>
            <a:r>
              <a:rPr lang="ru-RU" sz="2400" b="1" dirty="0" err="1" smtClean="0">
                <a:solidFill>
                  <a:srgbClr val="C00000"/>
                </a:solidFill>
              </a:rPr>
              <a:t>Лермонтово</a:t>
            </a:r>
            <a:r>
              <a:rPr lang="ru-RU" sz="2400" b="1" dirty="0" smtClean="0">
                <a:solidFill>
                  <a:srgbClr val="C00000"/>
                </a:solidFill>
              </a:rPr>
              <a:t> Пензенской области</a:t>
            </a:r>
            <a:r>
              <a:rPr lang="ru-RU" sz="2400" b="1" dirty="0" smtClean="0">
                <a:solidFill>
                  <a:srgbClr val="C00000"/>
                </a:solidFill>
              </a:rPr>
              <a:t>)</a:t>
            </a:r>
          </a:p>
          <a:p>
            <a:pPr algn="ctr"/>
            <a:r>
              <a:rPr lang="ru-RU" sz="2400" b="1" dirty="0" smtClean="0">
                <a:solidFill>
                  <a:srgbClr val="C00000"/>
                </a:solidFill>
              </a:rPr>
              <a:t>в </a:t>
            </a:r>
            <a:r>
              <a:rPr lang="ru-RU" sz="2400" b="1" dirty="0" smtClean="0">
                <a:solidFill>
                  <a:srgbClr val="C00000"/>
                </a:solidFill>
              </a:rPr>
              <a:t>имении бабушки Е.А. Арсеньевой.</a:t>
            </a:r>
          </a:p>
        </p:txBody>
      </p:sp>
      <p:pic>
        <p:nvPicPr>
          <p:cNvPr id="4" name="Picture 2" descr="Арсеньева Е.А., бабушка Лермонтова"/>
          <p:cNvPicPr>
            <a:picLocks noChangeAspect="1" noChangeArrowheads="1"/>
          </p:cNvPicPr>
          <p:nvPr/>
        </p:nvPicPr>
        <p:blipFill>
          <a:blip r:embed="rId3"/>
          <a:srcRect/>
          <a:stretch>
            <a:fillRect/>
          </a:stretch>
        </p:blipFill>
        <p:spPr bwMode="auto">
          <a:xfrm>
            <a:off x="683568" y="2564904"/>
            <a:ext cx="2088232" cy="2648489"/>
          </a:xfrm>
          <a:prstGeom prst="rect">
            <a:avLst/>
          </a:prstGeom>
          <a:ln>
            <a:noFill/>
          </a:ln>
          <a:effectLst>
            <a:softEdge rad="112500"/>
          </a:effectLst>
        </p:spPr>
      </p:pic>
      <p:sp>
        <p:nvSpPr>
          <p:cNvPr id="5" name="Прямоугольник 4"/>
          <p:cNvSpPr/>
          <p:nvPr/>
        </p:nvSpPr>
        <p:spPr>
          <a:xfrm>
            <a:off x="4572000" y="2420888"/>
            <a:ext cx="3923928" cy="3323987"/>
          </a:xfrm>
          <a:prstGeom prst="rect">
            <a:avLst/>
          </a:prstGeom>
        </p:spPr>
        <p:txBody>
          <a:bodyPr wrap="square">
            <a:spAutoFit/>
          </a:bodyPr>
          <a:lstStyle/>
          <a:p>
            <a:pPr algn="ctr">
              <a:buFont typeface="Wingdings" pitchFamily="2" charset="2"/>
              <a:buChar char="v"/>
            </a:pPr>
            <a:r>
              <a:rPr lang="ru-RU" sz="2400" b="1" dirty="0" smtClean="0">
                <a:solidFill>
                  <a:srgbClr val="C00000"/>
                </a:solidFill>
              </a:rPr>
              <a:t>Прекрасная природа, заботливое отношение бабушки, отличное домашнее образование, </a:t>
            </a:r>
            <a:r>
              <a:rPr lang="ru-RU" sz="2400" b="1" dirty="0" smtClean="0">
                <a:solidFill>
                  <a:srgbClr val="C00000"/>
                </a:solidFill>
              </a:rPr>
              <a:t>  </a:t>
            </a:r>
            <a:r>
              <a:rPr lang="ru-RU" sz="2400" b="1" dirty="0" smtClean="0">
                <a:solidFill>
                  <a:srgbClr val="C00000"/>
                </a:solidFill>
              </a:rPr>
              <a:t>всё способствовало нравственному и духовному развитию будущего поэта.</a:t>
            </a:r>
          </a:p>
          <a:p>
            <a:endParaRPr lang="ru-RU" dirty="0" smtClean="0"/>
          </a:p>
        </p:txBody>
      </p:sp>
      <p:pic>
        <p:nvPicPr>
          <p:cNvPr id="2" name="Picture 2"/>
          <p:cNvPicPr>
            <a:picLocks noChangeAspect="1" noChangeArrowheads="1"/>
          </p:cNvPicPr>
          <p:nvPr/>
        </p:nvPicPr>
        <p:blipFill>
          <a:blip r:embed="rId4"/>
          <a:srcRect/>
          <a:stretch>
            <a:fillRect/>
          </a:stretch>
        </p:blipFill>
        <p:spPr bwMode="auto">
          <a:xfrm>
            <a:off x="323528" y="2143116"/>
            <a:ext cx="4034158" cy="371477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solidFill>
            <a:srgbClr val="0070C0"/>
          </a:solidFill>
        </p:spPr>
      </p:pic>
      <p:sp>
        <p:nvSpPr>
          <p:cNvPr id="4" name="Прямоугольник 3"/>
          <p:cNvSpPr/>
          <p:nvPr/>
        </p:nvSpPr>
        <p:spPr>
          <a:xfrm>
            <a:off x="2286000" y="2967335"/>
            <a:ext cx="4572000" cy="369332"/>
          </a:xfrm>
          <a:prstGeom prst="rect">
            <a:avLst/>
          </a:prstGeom>
        </p:spPr>
        <p:txBody>
          <a:bodyPr>
            <a:spAutoFit/>
          </a:bodyPr>
          <a:lstStyle/>
          <a:p>
            <a:endParaRPr lang="ru-RU" dirty="0"/>
          </a:p>
        </p:txBody>
      </p:sp>
      <p:sp>
        <p:nvSpPr>
          <p:cNvPr id="5" name="Прямоугольник 4"/>
          <p:cNvSpPr/>
          <p:nvPr/>
        </p:nvSpPr>
        <p:spPr>
          <a:xfrm>
            <a:off x="1763688" y="5373216"/>
            <a:ext cx="1181927" cy="369332"/>
          </a:xfrm>
          <a:prstGeom prst="rect">
            <a:avLst/>
          </a:prstGeom>
        </p:spPr>
        <p:txBody>
          <a:bodyPr wrap="none">
            <a:spAutoFit/>
          </a:bodyPr>
          <a:lstStyle/>
          <a:p>
            <a:r>
              <a:rPr lang="ru-RU" b="1" dirty="0" smtClean="0"/>
              <a:t>(1837 год)</a:t>
            </a:r>
            <a:endParaRPr lang="ru-RU" dirty="0"/>
          </a:p>
        </p:txBody>
      </p:sp>
      <p:sp>
        <p:nvSpPr>
          <p:cNvPr id="6" name="Прямоугольник 5"/>
          <p:cNvSpPr/>
          <p:nvPr/>
        </p:nvSpPr>
        <p:spPr>
          <a:xfrm>
            <a:off x="3786182" y="571480"/>
            <a:ext cx="5072098" cy="4401205"/>
          </a:xfrm>
          <a:prstGeom prst="rect">
            <a:avLst/>
          </a:prstGeom>
        </p:spPr>
        <p:txBody>
          <a:bodyPr wrap="square">
            <a:spAutoFit/>
          </a:bodyPr>
          <a:lstStyle/>
          <a:p>
            <a:pPr algn="ctr"/>
            <a:r>
              <a:rPr lang="ru-RU" sz="2800" b="1" dirty="0" smtClean="0">
                <a:solidFill>
                  <a:srgbClr val="C00000"/>
                </a:solidFill>
              </a:rPr>
              <a:t>Первыми учителями Лермонтова </a:t>
            </a:r>
            <a:r>
              <a:rPr lang="ru-RU" sz="2800" b="1" dirty="0" smtClean="0">
                <a:solidFill>
                  <a:srgbClr val="C00000"/>
                </a:solidFill>
              </a:rPr>
              <a:t>были</a:t>
            </a:r>
          </a:p>
          <a:p>
            <a:pPr algn="ctr"/>
            <a:r>
              <a:rPr lang="ru-RU" sz="2800" b="1" dirty="0" smtClean="0">
                <a:solidFill>
                  <a:srgbClr val="C00000"/>
                </a:solidFill>
              </a:rPr>
              <a:t> </a:t>
            </a:r>
            <a:r>
              <a:rPr lang="ru-RU" sz="2800" b="1" dirty="0" smtClean="0">
                <a:solidFill>
                  <a:srgbClr val="C00000"/>
                </a:solidFill>
              </a:rPr>
              <a:t>грек</a:t>
            </a:r>
            <a:r>
              <a:rPr lang="ru-RU" sz="2800" b="1" dirty="0" smtClean="0">
                <a:solidFill>
                  <a:srgbClr val="C00000"/>
                </a:solidFill>
              </a:rPr>
              <a:t>,</a:t>
            </a:r>
          </a:p>
          <a:p>
            <a:pPr algn="ctr"/>
            <a:r>
              <a:rPr lang="ru-RU" sz="2800" b="1" dirty="0" smtClean="0">
                <a:solidFill>
                  <a:srgbClr val="C00000"/>
                </a:solidFill>
              </a:rPr>
              <a:t> </a:t>
            </a:r>
            <a:r>
              <a:rPr lang="ru-RU" sz="2800" b="1" dirty="0" smtClean="0">
                <a:solidFill>
                  <a:srgbClr val="C00000"/>
                </a:solidFill>
              </a:rPr>
              <a:t>домашний </a:t>
            </a:r>
            <a:r>
              <a:rPr lang="ru-RU" sz="2800" b="1" i="1" dirty="0" smtClean="0">
                <a:solidFill>
                  <a:srgbClr val="C00000"/>
                </a:solidFill>
              </a:rPr>
              <a:t>доктор Ансельм </a:t>
            </a:r>
            <a:r>
              <a:rPr lang="ru-RU" sz="2800" b="1" i="1" dirty="0" err="1" smtClean="0">
                <a:solidFill>
                  <a:srgbClr val="C00000"/>
                </a:solidFill>
              </a:rPr>
              <a:t>Левис</a:t>
            </a:r>
            <a:endParaRPr lang="ru-RU" sz="2800" b="1" i="1" dirty="0" smtClean="0">
              <a:solidFill>
                <a:srgbClr val="C00000"/>
              </a:solidFill>
            </a:endParaRPr>
          </a:p>
          <a:p>
            <a:pPr algn="ctr"/>
            <a:r>
              <a:rPr lang="ru-RU" sz="2800" b="1" i="1" dirty="0" smtClean="0">
                <a:solidFill>
                  <a:srgbClr val="C00000"/>
                </a:solidFill>
              </a:rPr>
              <a:t> </a:t>
            </a:r>
            <a:r>
              <a:rPr lang="ru-RU" sz="2800" b="1" dirty="0" smtClean="0">
                <a:solidFill>
                  <a:srgbClr val="C00000"/>
                </a:solidFill>
              </a:rPr>
              <a:t>и </a:t>
            </a:r>
            <a:endParaRPr lang="ru-RU" sz="2800" b="1" dirty="0" smtClean="0">
              <a:solidFill>
                <a:srgbClr val="C00000"/>
              </a:solidFill>
            </a:endParaRPr>
          </a:p>
          <a:p>
            <a:pPr algn="ctr"/>
            <a:r>
              <a:rPr lang="ru-RU" sz="2800" b="1" dirty="0" smtClean="0">
                <a:solidFill>
                  <a:srgbClr val="C00000"/>
                </a:solidFill>
              </a:rPr>
              <a:t>пленный </a:t>
            </a:r>
            <a:r>
              <a:rPr lang="ru-RU" sz="2800" b="1" dirty="0" smtClean="0">
                <a:solidFill>
                  <a:srgbClr val="C00000"/>
                </a:solidFill>
              </a:rPr>
              <a:t>офицер Наполеоновской гвардии, </a:t>
            </a:r>
            <a:r>
              <a:rPr lang="ru-RU" sz="2800" b="1" i="1" dirty="0" smtClean="0">
                <a:solidFill>
                  <a:srgbClr val="C00000"/>
                </a:solidFill>
              </a:rPr>
              <a:t>француз </a:t>
            </a:r>
            <a:r>
              <a:rPr lang="ru-RU" sz="2800" b="1" i="1" dirty="0" err="1" smtClean="0">
                <a:solidFill>
                  <a:srgbClr val="C00000"/>
                </a:solidFill>
              </a:rPr>
              <a:t>Капэ</a:t>
            </a:r>
            <a:r>
              <a:rPr lang="ru-RU" sz="2800" b="1" i="1" dirty="0" smtClean="0">
                <a:solidFill>
                  <a:srgbClr val="C00000"/>
                </a:solidFill>
              </a:rPr>
              <a:t>.</a:t>
            </a:r>
          </a:p>
          <a:p>
            <a:pPr algn="ctr"/>
            <a:r>
              <a:rPr lang="ru-RU" sz="2800" b="1" i="1" dirty="0" smtClean="0">
                <a:solidFill>
                  <a:srgbClr val="C00000"/>
                </a:solidFill>
              </a:rPr>
              <a:t> </a:t>
            </a:r>
            <a:r>
              <a:rPr lang="ru-RU" sz="2800" b="1" dirty="0" smtClean="0">
                <a:solidFill>
                  <a:srgbClr val="C00000"/>
                </a:solidFill>
              </a:rPr>
              <a:t> </a:t>
            </a:r>
            <a:endParaRPr lang="ru-RU" sz="2800" b="1" dirty="0" smtClean="0">
              <a:solidFill>
                <a:srgbClr val="C00000"/>
              </a:solidFill>
            </a:endParaRPr>
          </a:p>
        </p:txBody>
      </p:sp>
      <p:pic>
        <p:nvPicPr>
          <p:cNvPr id="7" name="Picture 3"/>
          <p:cNvPicPr>
            <a:picLocks noChangeAspect="1" noChangeArrowheads="1"/>
          </p:cNvPicPr>
          <p:nvPr/>
        </p:nvPicPr>
        <p:blipFill>
          <a:blip r:embed="rId3"/>
          <a:srcRect/>
          <a:stretch>
            <a:fillRect/>
          </a:stretch>
        </p:blipFill>
        <p:spPr bwMode="auto">
          <a:xfrm>
            <a:off x="571472" y="785794"/>
            <a:ext cx="3500462" cy="4411458"/>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Шаблоны для презент\My_new_fons_next 100\25-а.jpg"/>
          <p:cNvPicPr>
            <a:picLocks noChangeAspect="1" noChangeArrowheads="1"/>
          </p:cNvPicPr>
          <p:nvPr/>
        </p:nvPicPr>
        <p:blipFill>
          <a:blip r:embed="rId2"/>
          <a:srcRect/>
          <a:stretch>
            <a:fillRect/>
          </a:stretch>
        </p:blipFill>
        <p:spPr bwMode="auto">
          <a:xfrm>
            <a:off x="0" y="-60809"/>
            <a:ext cx="9144000" cy="6918809"/>
          </a:xfrm>
          <a:prstGeom prst="rect">
            <a:avLst/>
          </a:prstGeom>
          <a:noFill/>
        </p:spPr>
      </p:pic>
      <p:pic>
        <p:nvPicPr>
          <p:cNvPr id="3" name="Picture 2" descr="http://www.hrono.ru/img/pisateli/tarhany.jpg"/>
          <p:cNvPicPr>
            <a:picLocks noChangeAspect="1" noChangeArrowheads="1"/>
          </p:cNvPicPr>
          <p:nvPr/>
        </p:nvPicPr>
        <p:blipFill>
          <a:blip r:embed="rId3"/>
          <a:srcRect/>
          <a:stretch>
            <a:fillRect/>
          </a:stretch>
        </p:blipFill>
        <p:spPr bwMode="auto">
          <a:xfrm>
            <a:off x="2771800" y="476672"/>
            <a:ext cx="3744416" cy="2125080"/>
          </a:xfrm>
          <a:prstGeom prst="rect">
            <a:avLst/>
          </a:prstGeom>
          <a:ln>
            <a:noFill/>
          </a:ln>
          <a:effectLst>
            <a:softEdge rad="112500"/>
          </a:effectLst>
        </p:spPr>
      </p:pic>
      <p:sp>
        <p:nvSpPr>
          <p:cNvPr id="4" name="Прямоугольник 3"/>
          <p:cNvSpPr/>
          <p:nvPr/>
        </p:nvSpPr>
        <p:spPr>
          <a:xfrm>
            <a:off x="179512" y="2714620"/>
            <a:ext cx="8568952" cy="3477875"/>
          </a:xfrm>
          <a:prstGeom prst="rect">
            <a:avLst/>
          </a:prstGeom>
        </p:spPr>
        <p:txBody>
          <a:bodyPr wrap="square">
            <a:spAutoFit/>
          </a:bodyPr>
          <a:lstStyle/>
          <a:p>
            <a:pPr marL="274320" indent="-274320" algn="just">
              <a:buClr>
                <a:schemeClr val="accent3"/>
              </a:buClr>
              <a:buFont typeface="Wingdings 2"/>
              <a:buChar char=""/>
              <a:defRPr/>
            </a:pPr>
            <a:r>
              <a:rPr lang="ru-RU" sz="2000" b="1" dirty="0">
                <a:solidFill>
                  <a:srgbClr val="C00000"/>
                </a:solidFill>
              </a:rPr>
              <a:t>В Тарханах, Лермонтов с детства наблюдал картины крестьянского быта и сельской природы, прислушивался к народным </a:t>
            </a:r>
            <a:r>
              <a:rPr lang="ru-RU" sz="2000" b="1" dirty="0" smtClean="0">
                <a:solidFill>
                  <a:srgbClr val="C00000"/>
                </a:solidFill>
              </a:rPr>
              <a:t>песням . </a:t>
            </a:r>
            <a:r>
              <a:rPr lang="ru-RU" sz="2000" b="1" dirty="0">
                <a:solidFill>
                  <a:srgbClr val="C00000"/>
                </a:solidFill>
              </a:rPr>
              <a:t>Семейное счастье семьи Лермонтовых продолжалось недолго. 24 февраля 1817 года, в возрасте 21 года, скоропостижно скончалась мать Лермонтова, далее последовала ссора хозяйки Тархан Елизаветы Алексеевны, с Юрием Петровичем Лермонтовым, отцом Михаила, и он уже на девятый день после смерти жены вынужден был уехать в свое небольшое село </a:t>
            </a:r>
            <a:r>
              <a:rPr lang="ru-RU" sz="2000" b="1" dirty="0" err="1">
                <a:solidFill>
                  <a:srgbClr val="C00000"/>
                </a:solidFill>
              </a:rPr>
              <a:t>Кропотово</a:t>
            </a:r>
            <a:r>
              <a:rPr lang="ru-RU" sz="2000" b="1" dirty="0">
                <a:solidFill>
                  <a:srgbClr val="C00000"/>
                </a:solidFill>
              </a:rPr>
              <a:t> </a:t>
            </a:r>
            <a:r>
              <a:rPr lang="ru-RU" sz="2000" b="1" dirty="0" smtClean="0">
                <a:solidFill>
                  <a:srgbClr val="C00000"/>
                </a:solidFill>
              </a:rPr>
              <a:t> Тульской </a:t>
            </a:r>
            <a:r>
              <a:rPr lang="ru-RU" sz="2000" b="1" dirty="0">
                <a:solidFill>
                  <a:srgbClr val="C00000"/>
                </a:solidFill>
              </a:rPr>
              <a:t>губернии, чтобы сохранить за сыном право наследования </a:t>
            </a:r>
            <a:r>
              <a:rPr lang="ru-RU" sz="2000" b="1" dirty="0" smtClean="0">
                <a:solidFill>
                  <a:srgbClr val="C00000"/>
                </a:solidFill>
              </a:rPr>
              <a:t>Тархан. Этот </a:t>
            </a:r>
            <a:r>
              <a:rPr lang="ru-RU" sz="2000" b="1" dirty="0">
                <a:solidFill>
                  <a:srgbClr val="C00000"/>
                </a:solidFill>
              </a:rPr>
              <a:t>факт сильно омрачил детские годы Лермонтова, отец отныне лишь изредка появлялся в доме Арсеньевой. Михаил разрывался между отцом и бабушкой.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Шаблоны для презент\My_new_fons_next 100\25-а.jpg"/>
          <p:cNvPicPr>
            <a:picLocks noChangeAspect="1" noChangeArrowheads="1"/>
          </p:cNvPicPr>
          <p:nvPr/>
        </p:nvPicPr>
        <p:blipFill>
          <a:blip r:embed="rId2"/>
          <a:srcRect/>
          <a:stretch>
            <a:fillRect/>
          </a:stretch>
        </p:blipFill>
        <p:spPr bwMode="auto">
          <a:xfrm>
            <a:off x="0" y="-30405"/>
            <a:ext cx="9144000" cy="6918809"/>
          </a:xfrm>
          <a:prstGeom prst="rect">
            <a:avLst/>
          </a:prstGeom>
          <a:noFill/>
        </p:spPr>
      </p:pic>
      <p:sp>
        <p:nvSpPr>
          <p:cNvPr id="3" name="Прямоугольник 2"/>
          <p:cNvSpPr/>
          <p:nvPr/>
        </p:nvSpPr>
        <p:spPr>
          <a:xfrm>
            <a:off x="2123728" y="4509120"/>
            <a:ext cx="4896544" cy="1138773"/>
          </a:xfrm>
          <a:prstGeom prst="rect">
            <a:avLst/>
          </a:prstGeom>
        </p:spPr>
        <p:txBody>
          <a:bodyPr wrap="square">
            <a:spAutoFit/>
          </a:bodyPr>
          <a:lstStyle/>
          <a:p>
            <a:pPr marL="274320" indent="-274320" algn="ctr">
              <a:buClr>
                <a:schemeClr val="accent3"/>
              </a:buClr>
              <a:buFont typeface="Wingdings 2"/>
              <a:buChar char=""/>
              <a:defRPr/>
            </a:pPr>
            <a:r>
              <a:rPr lang="ru-RU" sz="2400" b="1" dirty="0">
                <a:solidFill>
                  <a:srgbClr val="C00000"/>
                </a:solidFill>
              </a:rPr>
              <a:t>В 1827 году </a:t>
            </a:r>
            <a:endParaRPr lang="ru-RU" sz="2400" b="1" dirty="0" smtClean="0">
              <a:solidFill>
                <a:srgbClr val="C00000"/>
              </a:solidFill>
            </a:endParaRPr>
          </a:p>
          <a:p>
            <a:pPr marL="274320" indent="-274320" algn="ctr">
              <a:buClr>
                <a:schemeClr val="accent3"/>
              </a:buClr>
              <a:buFont typeface="Wingdings 2"/>
              <a:buChar char=""/>
              <a:defRPr/>
            </a:pPr>
            <a:r>
              <a:rPr lang="ru-RU" sz="2400" b="1" dirty="0" smtClean="0">
                <a:solidFill>
                  <a:srgbClr val="C00000"/>
                </a:solidFill>
              </a:rPr>
              <a:t>Лермонтов </a:t>
            </a:r>
            <a:r>
              <a:rPr lang="ru-RU" sz="2400" b="1" dirty="0">
                <a:solidFill>
                  <a:srgbClr val="C00000"/>
                </a:solidFill>
              </a:rPr>
              <a:t>приехал в </a:t>
            </a:r>
            <a:r>
              <a:rPr lang="ru-RU" sz="2400" b="1" dirty="0" smtClean="0">
                <a:solidFill>
                  <a:srgbClr val="C00000"/>
                </a:solidFill>
              </a:rPr>
              <a:t>Москву </a:t>
            </a:r>
          </a:p>
          <a:p>
            <a:pPr marL="274320" indent="-274320">
              <a:buClr>
                <a:schemeClr val="accent3"/>
              </a:buClr>
              <a:buFont typeface="Wingdings 2"/>
              <a:buChar char=""/>
              <a:defRPr/>
            </a:pPr>
            <a:endParaRPr lang="ru-RU" sz="2000" dirty="0"/>
          </a:p>
        </p:txBody>
      </p:sp>
      <p:pic>
        <p:nvPicPr>
          <p:cNvPr id="8195" name="Picture 3"/>
          <p:cNvPicPr>
            <a:picLocks noChangeAspect="1" noChangeArrowheads="1"/>
          </p:cNvPicPr>
          <p:nvPr/>
        </p:nvPicPr>
        <p:blipFill>
          <a:blip r:embed="rId3"/>
          <a:srcRect/>
          <a:stretch>
            <a:fillRect/>
          </a:stretch>
        </p:blipFill>
        <p:spPr bwMode="auto">
          <a:xfrm>
            <a:off x="2411760" y="476672"/>
            <a:ext cx="3346194" cy="3744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Шаблоны для презент\My_new_fons_next 100\25-а.jpg"/>
          <p:cNvPicPr>
            <a:picLocks noChangeAspect="1" noChangeArrowheads="1"/>
          </p:cNvPicPr>
          <p:nvPr/>
        </p:nvPicPr>
        <p:blipFill>
          <a:blip r:embed="rId2"/>
          <a:srcRect/>
          <a:stretch>
            <a:fillRect/>
          </a:stretch>
        </p:blipFill>
        <p:spPr bwMode="auto">
          <a:xfrm>
            <a:off x="0" y="0"/>
            <a:ext cx="9103816" cy="6888404"/>
          </a:xfrm>
          <a:prstGeom prst="rect">
            <a:avLst/>
          </a:prstGeom>
          <a:noFill/>
        </p:spPr>
      </p:pic>
      <p:sp>
        <p:nvSpPr>
          <p:cNvPr id="4" name="Прямоугольник 3"/>
          <p:cNvSpPr/>
          <p:nvPr/>
        </p:nvSpPr>
        <p:spPr>
          <a:xfrm>
            <a:off x="395536" y="620688"/>
            <a:ext cx="8496944" cy="5693866"/>
          </a:xfrm>
          <a:prstGeom prst="rect">
            <a:avLst/>
          </a:prstGeom>
        </p:spPr>
        <p:txBody>
          <a:bodyPr wrap="square">
            <a:spAutoFit/>
          </a:bodyPr>
          <a:lstStyle/>
          <a:p>
            <a:pPr algn="just">
              <a:buFont typeface="Wingdings" pitchFamily="2" charset="2"/>
              <a:buChar char="v"/>
            </a:pPr>
            <a:r>
              <a:rPr lang="ru-RU" sz="2800" b="1" dirty="0" smtClean="0">
                <a:solidFill>
                  <a:srgbClr val="C00000"/>
                </a:solidFill>
              </a:rPr>
              <a:t>В феврале </a:t>
            </a:r>
            <a:r>
              <a:rPr lang="ru-RU" sz="2800" b="1" dirty="0">
                <a:solidFill>
                  <a:srgbClr val="C00000"/>
                </a:solidFill>
              </a:rPr>
              <a:t>1840 года на балу у графини де </a:t>
            </a:r>
            <a:r>
              <a:rPr lang="ru-RU" sz="2800" b="1" dirty="0" err="1">
                <a:solidFill>
                  <a:srgbClr val="C00000"/>
                </a:solidFill>
              </a:rPr>
              <a:t>Лаваль</a:t>
            </a:r>
            <a:r>
              <a:rPr lang="ru-RU" sz="2800" b="1" dirty="0">
                <a:solidFill>
                  <a:srgbClr val="C00000"/>
                </a:solidFill>
              </a:rPr>
              <a:t> состоялось дуэль с Э. де </a:t>
            </a:r>
            <a:r>
              <a:rPr lang="ru-RU" sz="2800" b="1" dirty="0" err="1">
                <a:solidFill>
                  <a:srgbClr val="C00000"/>
                </a:solidFill>
              </a:rPr>
              <a:t>Барантом</a:t>
            </a:r>
            <a:r>
              <a:rPr lang="ru-RU" sz="2800" b="1" dirty="0">
                <a:solidFill>
                  <a:srgbClr val="C00000"/>
                </a:solidFill>
              </a:rPr>
              <a:t>, сыном французского посла, за что Лермонтов был предан военному суду и </a:t>
            </a:r>
            <a:r>
              <a:rPr lang="ru-RU" sz="2800" b="1" dirty="0" smtClean="0">
                <a:solidFill>
                  <a:srgbClr val="C00000"/>
                </a:solidFill>
              </a:rPr>
              <a:t>  </a:t>
            </a:r>
            <a:r>
              <a:rPr lang="ru-RU" sz="2800" b="1" dirty="0">
                <a:solidFill>
                  <a:srgbClr val="C00000"/>
                </a:solidFill>
              </a:rPr>
              <a:t>выслан на </a:t>
            </a:r>
            <a:r>
              <a:rPr lang="ru-RU" sz="2800" b="1" dirty="0" smtClean="0">
                <a:solidFill>
                  <a:srgbClr val="C00000"/>
                </a:solidFill>
              </a:rPr>
              <a:t>Кавказ. </a:t>
            </a:r>
            <a:r>
              <a:rPr lang="ru-RU" sz="2800" b="1" dirty="0">
                <a:solidFill>
                  <a:srgbClr val="C00000"/>
                </a:solidFill>
              </a:rPr>
              <a:t>Как участник тяжёлого сражения при реке </a:t>
            </a:r>
            <a:r>
              <a:rPr lang="ru-RU" sz="2800" b="1" dirty="0" err="1">
                <a:solidFill>
                  <a:srgbClr val="C00000"/>
                </a:solidFill>
              </a:rPr>
              <a:t>Валерик</a:t>
            </a:r>
            <a:r>
              <a:rPr lang="ru-RU" sz="2800" b="1" dirty="0">
                <a:solidFill>
                  <a:srgbClr val="C00000"/>
                </a:solidFill>
              </a:rPr>
              <a:t> в Чечне он дважды представлялся к наградам (одна из них - золотая сабля с надписью "За храбрость"), но царь, не желая облегчить участь поэта, отклонил эти представления. В феврале 1841 года Лермонтову был разрешен короткий отпуск в столицу для свидания с бабушкой Е.А. </a:t>
            </a:r>
            <a:r>
              <a:rPr lang="ru-RU" sz="2800" b="1" dirty="0" smtClean="0">
                <a:solidFill>
                  <a:srgbClr val="C00000"/>
                </a:solidFill>
              </a:rPr>
              <a:t>Арсеньевой.  </a:t>
            </a:r>
            <a:r>
              <a:rPr lang="ru-RU" sz="2800" b="1" dirty="0">
                <a:solidFill>
                  <a:srgbClr val="C00000"/>
                </a:solidFill>
              </a:rPr>
              <a:t>В последние месяцы жизни Лермонтов создал свои лучшие стихи — «Родина», «Утёс», «Спор», «Листок</a:t>
            </a:r>
            <a:r>
              <a:rPr lang="ru-RU" sz="2800" b="1" dirty="0" smtClean="0">
                <a:solidFill>
                  <a:srgbClr val="C00000"/>
                </a:solidFill>
              </a:rPr>
              <a:t>».</a:t>
            </a:r>
            <a:endParaRPr lang="ru-RU" sz="2800" b="1" dirty="0">
              <a:solidFill>
                <a:srgbClr val="C00000"/>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711</Words>
  <Application>Microsoft Office PowerPoint</Application>
  <PresentationFormat>Экран (4:3)</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1</cp:lastModifiedBy>
  <cp:revision>22</cp:revision>
  <dcterms:created xsi:type="dcterms:W3CDTF">2012-10-12T13:10:17Z</dcterms:created>
  <dcterms:modified xsi:type="dcterms:W3CDTF">2019-11-20T17:09:32Z</dcterms:modified>
</cp:coreProperties>
</file>