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61"/>
  </p:notesMasterIdLst>
  <p:sldIdLst>
    <p:sldId id="363" r:id="rId2"/>
    <p:sldId id="343" r:id="rId3"/>
    <p:sldId id="257" r:id="rId4"/>
    <p:sldId id="291" r:id="rId5"/>
    <p:sldId id="292" r:id="rId6"/>
    <p:sldId id="261" r:id="rId7"/>
    <p:sldId id="274" r:id="rId8"/>
    <p:sldId id="276" r:id="rId9"/>
    <p:sldId id="277" r:id="rId10"/>
    <p:sldId id="278" r:id="rId11"/>
    <p:sldId id="279" r:id="rId12"/>
    <p:sldId id="282" r:id="rId13"/>
    <p:sldId id="280" r:id="rId14"/>
    <p:sldId id="283" r:id="rId15"/>
    <p:sldId id="357" r:id="rId16"/>
    <p:sldId id="358" r:id="rId17"/>
    <p:sldId id="359" r:id="rId18"/>
    <p:sldId id="360" r:id="rId19"/>
    <p:sldId id="295" r:id="rId20"/>
    <p:sldId id="296" r:id="rId21"/>
    <p:sldId id="297" r:id="rId22"/>
    <p:sldId id="304" r:id="rId23"/>
    <p:sldId id="298" r:id="rId24"/>
    <p:sldId id="303" r:id="rId25"/>
    <p:sldId id="311" r:id="rId26"/>
    <p:sldId id="309" r:id="rId27"/>
    <p:sldId id="312" r:id="rId28"/>
    <p:sldId id="336" r:id="rId29"/>
    <p:sldId id="299" r:id="rId30"/>
    <p:sldId id="294" r:id="rId31"/>
    <p:sldId id="327" r:id="rId32"/>
    <p:sldId id="293" r:id="rId33"/>
    <p:sldId id="344" r:id="rId34"/>
    <p:sldId id="342" r:id="rId35"/>
    <p:sldId id="341" r:id="rId36"/>
    <p:sldId id="356" r:id="rId37"/>
    <p:sldId id="307" r:id="rId38"/>
    <p:sldId id="308" r:id="rId39"/>
    <p:sldId id="326" r:id="rId40"/>
    <p:sldId id="337" r:id="rId41"/>
    <p:sldId id="345" r:id="rId42"/>
    <p:sldId id="315" r:id="rId43"/>
    <p:sldId id="316" r:id="rId44"/>
    <p:sldId id="346" r:id="rId45"/>
    <p:sldId id="347" r:id="rId46"/>
    <p:sldId id="348" r:id="rId47"/>
    <p:sldId id="349" r:id="rId48"/>
    <p:sldId id="350" r:id="rId49"/>
    <p:sldId id="340" r:id="rId50"/>
    <p:sldId id="354" r:id="rId51"/>
    <p:sldId id="351" r:id="rId52"/>
    <p:sldId id="352" r:id="rId53"/>
    <p:sldId id="353" r:id="rId54"/>
    <p:sldId id="338" r:id="rId55"/>
    <p:sldId id="355" r:id="rId56"/>
    <p:sldId id="323" r:id="rId57"/>
    <p:sldId id="324" r:id="rId58"/>
    <p:sldId id="361" r:id="rId59"/>
    <p:sldId id="310" r:id="rId6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F7C80"/>
    <a:srgbClr val="DB8425"/>
    <a:srgbClr val="4D9BC7"/>
    <a:srgbClr val="50853D"/>
    <a:srgbClr val="F8A808"/>
    <a:srgbClr val="B35419"/>
    <a:srgbClr val="FF00FF"/>
    <a:srgbClr val="9966FF"/>
    <a:srgbClr val="CFE3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75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BD39A54D-DFB7-4B46-AA3D-DC005B8DA96B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6F6D1B6-A18E-4129-8A44-DDA3723C9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2C2492-6B58-4C07-BC0B-ADD5BC5C88E6}" type="slidenum">
              <a:rPr lang="ru-RU"/>
              <a:pPr/>
              <a:t>42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46644-03D3-4969-9BF9-2F374B5CCB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E2933-C02B-4078-9E5D-EE905DB2F3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B8ADA-DDB5-4E12-9A15-E64714EBF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20965-CD5B-427D-B29F-C8AEC1CC7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DC4C7-BB20-41B1-809B-0C31A53C1A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F8B03-6796-4B2E-AF9A-1C28DD0B63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DE1AF-037D-491B-A89B-F9A23DEAD4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B87B6-28C0-4066-986C-FAD821F4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67D31-3B46-4EE7-A23B-623BFDD48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F7A64-0E6F-45DF-BBB0-632EDA4408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32042-49C0-4CFC-95FC-CF39759CB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8F53AFE-658E-45E6-B012-6BC9A86CF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13" Type="http://schemas.openxmlformats.org/officeDocument/2006/relationships/slide" Target="slide22.xml"/><Relationship Id="rId18" Type="http://schemas.openxmlformats.org/officeDocument/2006/relationships/slide" Target="slide50.xml"/><Relationship Id="rId26" Type="http://schemas.openxmlformats.org/officeDocument/2006/relationships/slide" Target="slide40.xml"/><Relationship Id="rId3" Type="http://schemas.openxmlformats.org/officeDocument/2006/relationships/slide" Target="slide31.xml"/><Relationship Id="rId21" Type="http://schemas.openxmlformats.org/officeDocument/2006/relationships/slide" Target="slide33.xml"/><Relationship Id="rId34" Type="http://schemas.openxmlformats.org/officeDocument/2006/relationships/slide" Target="slide41.xml"/><Relationship Id="rId7" Type="http://schemas.openxmlformats.org/officeDocument/2006/relationships/slide" Target="slide14.xml"/><Relationship Id="rId12" Type="http://schemas.openxmlformats.org/officeDocument/2006/relationships/slide" Target="slide37.xml"/><Relationship Id="rId17" Type="http://schemas.openxmlformats.org/officeDocument/2006/relationships/slide" Target="slide38.xml"/><Relationship Id="rId25" Type="http://schemas.openxmlformats.org/officeDocument/2006/relationships/slide" Target="slide16.xml"/><Relationship Id="rId33" Type="http://schemas.openxmlformats.org/officeDocument/2006/relationships/slide" Target="slide18.xml"/><Relationship Id="rId2" Type="http://schemas.openxmlformats.org/officeDocument/2006/relationships/slide" Target="slide29.xml"/><Relationship Id="rId16" Type="http://schemas.openxmlformats.org/officeDocument/2006/relationships/slide" Target="slide23.xml"/><Relationship Id="rId20" Type="http://schemas.openxmlformats.org/officeDocument/2006/relationships/slide" Target="slide24.xml"/><Relationship Id="rId29" Type="http://schemas.openxmlformats.org/officeDocument/2006/relationships/slide" Target="slide2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0.xml"/><Relationship Id="rId11" Type="http://schemas.openxmlformats.org/officeDocument/2006/relationships/slide" Target="slide32.xml"/><Relationship Id="rId24" Type="http://schemas.openxmlformats.org/officeDocument/2006/relationships/slide" Target="slide34.xml"/><Relationship Id="rId32" Type="http://schemas.openxmlformats.org/officeDocument/2006/relationships/slide" Target="slide27.xml"/><Relationship Id="rId37" Type="http://schemas.openxmlformats.org/officeDocument/2006/relationships/slide" Target="slide28.xml"/><Relationship Id="rId5" Type="http://schemas.openxmlformats.org/officeDocument/2006/relationships/slide" Target="slide48.xml"/><Relationship Id="rId15" Type="http://schemas.openxmlformats.org/officeDocument/2006/relationships/slide" Target="slide51.xml"/><Relationship Id="rId23" Type="http://schemas.openxmlformats.org/officeDocument/2006/relationships/slide" Target="slide25.xml"/><Relationship Id="rId28" Type="http://schemas.openxmlformats.org/officeDocument/2006/relationships/slide" Target="slide35.xml"/><Relationship Id="rId36" Type="http://schemas.openxmlformats.org/officeDocument/2006/relationships/slide" Target="slide54.xml"/><Relationship Id="rId10" Type="http://schemas.openxmlformats.org/officeDocument/2006/relationships/slide" Target="slide47.xml"/><Relationship Id="rId19" Type="http://schemas.openxmlformats.org/officeDocument/2006/relationships/slide" Target="slide15.xml"/><Relationship Id="rId31" Type="http://schemas.openxmlformats.org/officeDocument/2006/relationships/slide" Target="slide53.xml"/><Relationship Id="rId4" Type="http://schemas.openxmlformats.org/officeDocument/2006/relationships/slide" Target="slide19.xml"/><Relationship Id="rId9" Type="http://schemas.openxmlformats.org/officeDocument/2006/relationships/slide" Target="slide49.xml"/><Relationship Id="rId14" Type="http://schemas.openxmlformats.org/officeDocument/2006/relationships/slide" Target="slide21.xml"/><Relationship Id="rId22" Type="http://schemas.openxmlformats.org/officeDocument/2006/relationships/slide" Target="slide52.xml"/><Relationship Id="rId27" Type="http://schemas.openxmlformats.org/officeDocument/2006/relationships/slide" Target="slide17.xml"/><Relationship Id="rId30" Type="http://schemas.openxmlformats.org/officeDocument/2006/relationships/slide" Target="slide39.xml"/><Relationship Id="rId35" Type="http://schemas.openxmlformats.org/officeDocument/2006/relationships/slide" Target="slide3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" Target="slide55.xml"/><Relationship Id="rId7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" Target="slide4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" Target="slide4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" Target="slide4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" Target="slide4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" Target="slide4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2.xml"/><Relationship Id="rId4" Type="http://schemas.openxmlformats.org/officeDocument/2006/relationships/image" Target="../media/image2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image" Target="../media/image33.png"/><Relationship Id="rId4" Type="http://schemas.openxmlformats.org/officeDocument/2006/relationships/image" Target="../media/image38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image" Target="../media/image39.png"/><Relationship Id="rId7" Type="http://schemas.openxmlformats.org/officeDocument/2006/relationships/slide" Target="slide1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gif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gif"/><Relationship Id="rId5" Type="http://schemas.openxmlformats.org/officeDocument/2006/relationships/slide" Target="slide12.xml"/><Relationship Id="rId4" Type="http://schemas.openxmlformats.org/officeDocument/2006/relationships/image" Target="../media/image45.gi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gif"/><Relationship Id="rId5" Type="http://schemas.openxmlformats.org/officeDocument/2006/relationships/slide" Target="slide12.xml"/><Relationship Id="rId4" Type="http://schemas.openxmlformats.org/officeDocument/2006/relationships/image" Target="../media/image48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gif"/><Relationship Id="rId5" Type="http://schemas.openxmlformats.org/officeDocument/2006/relationships/slide" Target="slide12.xml"/><Relationship Id="rId4" Type="http://schemas.openxmlformats.org/officeDocument/2006/relationships/image" Target="../media/image51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gif"/><Relationship Id="rId5" Type="http://schemas.openxmlformats.org/officeDocument/2006/relationships/slide" Target="slide12.xml"/><Relationship Id="rId4" Type="http://schemas.openxmlformats.org/officeDocument/2006/relationships/image" Target="../media/image54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vdpo.ru/agitbrigada.html" TargetMode="External"/><Relationship Id="rId2" Type="http://schemas.openxmlformats.org/officeDocument/2006/relationships/hyperlink" Target="http://nsportal.ru/" TargetMode="Externa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hyperlink" Target="http://ssmpborisov1.narod.ru/pmp_025.jpg" TargetMode="External"/><Relationship Id="rId13" Type="http://schemas.openxmlformats.org/officeDocument/2006/relationships/hyperlink" Target="http://www.myjulia.ru/data/cache/2009/11/14/256673_6420-800x600.jpg" TargetMode="External"/><Relationship Id="rId18" Type="http://schemas.openxmlformats.org/officeDocument/2006/relationships/hyperlink" Target="http://www.kerch.com.ua/images/articles/2230_002.jpg" TargetMode="External"/><Relationship Id="rId3" Type="http://schemas.openxmlformats.org/officeDocument/2006/relationships/hyperlink" Target="http://img-fotki.yandex.ru/get/2708/helend9.b/0_20407_cb8e355a_XL" TargetMode="External"/><Relationship Id="rId21" Type="http://schemas.openxmlformats.org/officeDocument/2006/relationships/hyperlink" Target="http://zdr-gazeta.ru/uploads/posts/2009-09/1252926927_26.jpg" TargetMode="External"/><Relationship Id="rId7" Type="http://schemas.openxmlformats.org/officeDocument/2006/relationships/hyperlink" Target="http://www.dverivse.ru/f/photo/2.jpg" TargetMode="External"/><Relationship Id="rId12" Type="http://schemas.openxmlformats.org/officeDocument/2006/relationships/hyperlink" Target="http://www.buki.in/_nw/2/s97265.jpg" TargetMode="External"/><Relationship Id="rId17" Type="http://schemas.openxmlformats.org/officeDocument/2006/relationships/hyperlink" Target="http://www.avito.ru/images/big/2039295.jpg" TargetMode="External"/><Relationship Id="rId25" Type="http://schemas.openxmlformats.org/officeDocument/2006/relationships/hyperlink" Target="http://csbrush.com.ua/uploads/posts/2009-11/1257115393_index2.gif" TargetMode="External"/><Relationship Id="rId2" Type="http://schemas.openxmlformats.org/officeDocument/2006/relationships/hyperlink" Target="http://www.sunhome.ru/UsersGallery/wallpapers/36/17140545.jpg" TargetMode="External"/><Relationship Id="rId16" Type="http://schemas.openxmlformats.org/officeDocument/2006/relationships/hyperlink" Target="http://img.soft.mail.ru/soft/Screens/news/2005/04/22/te_9352.jpg" TargetMode="External"/><Relationship Id="rId20" Type="http://schemas.openxmlformats.org/officeDocument/2006/relationships/hyperlink" Target="http://www.uainfo.com/photos/big/156610_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yroblast.ru/images/feerverk.jpg" TargetMode="External"/><Relationship Id="rId11" Type="http://schemas.openxmlformats.org/officeDocument/2006/relationships/hyperlink" Target="http://uralpress.ru/show_thumbinail.php?w=980&amp;image=img/79460_7.jpg" TargetMode="External"/><Relationship Id="rId24" Type="http://schemas.openxmlformats.org/officeDocument/2006/relationships/hyperlink" Target="http://www.uvsiz.spb.ru/_Img/_Stends/3.jpg" TargetMode="External"/><Relationship Id="rId5" Type="http://schemas.openxmlformats.org/officeDocument/2006/relationships/hyperlink" Target="http://www.sparco.ru/imgs/autosport/ffs-fia/fullsize/0144PB41.jpg" TargetMode="External"/><Relationship Id="rId15" Type="http://schemas.openxmlformats.org/officeDocument/2006/relationships/hyperlink" Target="http://multimedia.donbass.ua/images/news/original/image_700529939851717354081382644630311363.jpg" TargetMode="External"/><Relationship Id="rId23" Type="http://schemas.openxmlformats.org/officeDocument/2006/relationships/hyperlink" Target="http://i006.radikal.ru/0711/99/84b8b29f290c.jpg" TargetMode="External"/><Relationship Id="rId10" Type="http://schemas.openxmlformats.org/officeDocument/2006/relationships/hyperlink" Target="http://mediaua.com.ua/img/21252.jpg" TargetMode="External"/><Relationship Id="rId19" Type="http://schemas.openxmlformats.org/officeDocument/2006/relationships/hyperlink" Target="http://images.bugaga.ru/posts/2008-12/1229205789_1-29.jpg" TargetMode="External"/><Relationship Id="rId4" Type="http://schemas.openxmlformats.org/officeDocument/2006/relationships/hyperlink" Target="http://mirsovetov.ru/images/585/5.jpg" TargetMode="External"/><Relationship Id="rId9" Type="http://schemas.openxmlformats.org/officeDocument/2006/relationships/hyperlink" Target="http://ceylon.nxt.ru/!files/livejournal/250909/fire3_1.jpg" TargetMode="External"/><Relationship Id="rId14" Type="http://schemas.openxmlformats.org/officeDocument/2006/relationships/hyperlink" Target="http://mediaua.com.ua/img/23250.jpg" TargetMode="External"/><Relationship Id="rId22" Type="http://schemas.openxmlformats.org/officeDocument/2006/relationships/hyperlink" Target="http://www.1sn.ru/files/579.jp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285852" y="214290"/>
            <a:ext cx="6858048" cy="5000660"/>
          </a:xfrm>
          <a:prstGeom prst="round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00034" y="4143380"/>
            <a:ext cx="8001056" cy="2357454"/>
          </a:xfrm>
          <a:prstGeom prst="roundRect">
            <a:avLst/>
          </a:prstGeom>
          <a:solidFill>
            <a:schemeClr val="bg1"/>
          </a:solidFill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785786" y="5786454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Интерактивная обучающая игра</a:t>
            </a:r>
            <a:endParaRPr lang="ru-RU" sz="36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78695" y="428604"/>
            <a:ext cx="3357586" cy="2571768"/>
          </a:xfrm>
          <a:prstGeom prst="roundRect">
            <a:avLst/>
          </a:prstGeom>
          <a:solidFill>
            <a:srgbClr val="FF0000"/>
          </a:solidFill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000364" y="428604"/>
            <a:ext cx="50006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200" dirty="0" smtClean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2910" y="4214818"/>
            <a:ext cx="650085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«Огонь ошибок не прощает!»</a:t>
            </a:r>
            <a:endParaRPr lang="ru-RU" sz="5000" b="1" dirty="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5" name="Picture 13" descr="Рисунок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4357694"/>
            <a:ext cx="1687345" cy="1664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5652120" y="4272677"/>
            <a:ext cx="349188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>
                <a:lumMod val="25000"/>
              </a:schemeClr>
            </a:outerShdw>
          </a:effectLst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ru-RU" sz="5400" b="1" i="1" dirty="0" smtClean="0">
                <a:solidFill>
                  <a:srgbClr val="C00000"/>
                </a:solidFill>
                <a:latin typeface="Comic Sans MS" pitchFamily="66" charset="0"/>
              </a:rPr>
              <a:t>Все</a:t>
            </a:r>
          </a:p>
          <a:p>
            <a:pPr algn="r">
              <a:spcBef>
                <a:spcPts val="0"/>
              </a:spcBef>
            </a:pPr>
            <a:r>
              <a:rPr lang="ru-RU" sz="5400" b="1" i="1" dirty="0" smtClean="0">
                <a:solidFill>
                  <a:srgbClr val="C00000"/>
                </a:solidFill>
                <a:latin typeface="Comic Sans MS" pitchFamily="66" charset="0"/>
              </a:rPr>
              <a:t>очки </a:t>
            </a:r>
            <a:r>
              <a:rPr lang="ru-RU" sz="5400" b="1" i="1" dirty="0">
                <a:solidFill>
                  <a:srgbClr val="C00000"/>
                </a:solidFill>
                <a:latin typeface="Comic Sans MS" pitchFamily="66" charset="0"/>
              </a:rPr>
              <a:t>сгорают</a:t>
            </a: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1475656" y="5288340"/>
            <a:ext cx="399644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>
                <a:lumMod val="25000"/>
              </a:scheme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b="1" dirty="0">
                <a:solidFill>
                  <a:srgbClr val="C00000"/>
                </a:solidFill>
                <a:latin typeface="Comic Sans MS" pitchFamily="66" charset="0"/>
              </a:rPr>
              <a:t>Огонь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539552" y="476672"/>
            <a:ext cx="6552728" cy="5040560"/>
            <a:chOff x="539552" y="476672"/>
            <a:chExt cx="6552728" cy="5040560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539552" y="476672"/>
              <a:ext cx="6552728" cy="5040560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71600" y="692696"/>
              <a:ext cx="5816560" cy="4563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94" name="Group 70"/>
          <p:cNvGraphicFramePr>
            <a:graphicFrameLocks noGrp="1"/>
          </p:cNvGraphicFramePr>
          <p:nvPr/>
        </p:nvGraphicFramePr>
        <p:xfrm>
          <a:off x="250825" y="260350"/>
          <a:ext cx="8713788" cy="6337303"/>
        </p:xfrm>
        <a:graphic>
          <a:graphicData uri="http://schemas.openxmlformats.org/drawingml/2006/table">
            <a:tbl>
              <a:tblPr/>
              <a:tblGrid>
                <a:gridCol w="1246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30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61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30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61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30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461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0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3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0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03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0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332" name="Rectangle 71"/>
          <p:cNvSpPr>
            <a:spLocks noChangeArrowheads="1"/>
          </p:cNvSpPr>
          <p:nvPr/>
        </p:nvSpPr>
        <p:spPr bwMode="auto">
          <a:xfrm>
            <a:off x="250825" y="260350"/>
            <a:ext cx="1225550" cy="6337300"/>
          </a:xfrm>
          <a:prstGeom prst="rect">
            <a:avLst/>
          </a:prstGeom>
          <a:solidFill>
            <a:srgbClr val="CC66FF">
              <a:alpha val="4196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33" name="Rectangle 72"/>
          <p:cNvSpPr>
            <a:spLocks noChangeArrowheads="1"/>
          </p:cNvSpPr>
          <p:nvPr/>
        </p:nvSpPr>
        <p:spPr bwMode="auto">
          <a:xfrm>
            <a:off x="1476375" y="260350"/>
            <a:ext cx="7488238" cy="936625"/>
          </a:xfrm>
          <a:prstGeom prst="rect">
            <a:avLst/>
          </a:prstGeom>
          <a:solidFill>
            <a:srgbClr val="CC99FF">
              <a:alpha val="3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7200" b="1">
              <a:ea typeface="Gungsuh" pitchFamily="18" charset="-127"/>
            </a:endParaRPr>
          </a:p>
        </p:txBody>
      </p:sp>
      <p:sp>
        <p:nvSpPr>
          <p:cNvPr id="11334" name="Text Box 75"/>
          <p:cNvSpPr txBox="1">
            <a:spLocks noChangeArrowheads="1"/>
          </p:cNvSpPr>
          <p:nvPr/>
        </p:nvSpPr>
        <p:spPr bwMode="auto">
          <a:xfrm>
            <a:off x="1763713" y="0"/>
            <a:ext cx="8318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dirty="0">
                <a:solidFill>
                  <a:srgbClr val="FF0000"/>
                </a:solidFill>
                <a:ea typeface="Gungsuh" pitchFamily="18" charset="-127"/>
              </a:rPr>
              <a:t>А</a:t>
            </a:r>
          </a:p>
        </p:txBody>
      </p:sp>
      <p:sp>
        <p:nvSpPr>
          <p:cNvPr id="11335" name="Text Box 76"/>
          <p:cNvSpPr txBox="1">
            <a:spLocks noChangeArrowheads="1"/>
          </p:cNvSpPr>
          <p:nvPr/>
        </p:nvSpPr>
        <p:spPr bwMode="auto">
          <a:xfrm>
            <a:off x="2916238" y="0"/>
            <a:ext cx="576262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>
                <a:solidFill>
                  <a:srgbClr val="FF0000"/>
                </a:solidFill>
                <a:ea typeface="Gungsuh" pitchFamily="18" charset="-127"/>
              </a:rPr>
              <a:t>Б</a:t>
            </a:r>
          </a:p>
        </p:txBody>
      </p:sp>
      <p:sp>
        <p:nvSpPr>
          <p:cNvPr id="11336" name="Text Box 77"/>
          <p:cNvSpPr txBox="1">
            <a:spLocks noChangeArrowheads="1"/>
          </p:cNvSpPr>
          <p:nvPr/>
        </p:nvSpPr>
        <p:spPr bwMode="auto">
          <a:xfrm>
            <a:off x="4140200" y="0"/>
            <a:ext cx="8636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>
                <a:solidFill>
                  <a:srgbClr val="FF0000"/>
                </a:solidFill>
                <a:ea typeface="Gungsuh" pitchFamily="18" charset="-127"/>
              </a:rPr>
              <a:t>В</a:t>
            </a:r>
          </a:p>
        </p:txBody>
      </p:sp>
      <p:sp>
        <p:nvSpPr>
          <p:cNvPr id="11337" name="Text Box 78"/>
          <p:cNvSpPr txBox="1">
            <a:spLocks noChangeArrowheads="1"/>
          </p:cNvSpPr>
          <p:nvPr/>
        </p:nvSpPr>
        <p:spPr bwMode="auto">
          <a:xfrm>
            <a:off x="5364163" y="0"/>
            <a:ext cx="720725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>
                <a:solidFill>
                  <a:srgbClr val="FF0000"/>
                </a:solidFill>
                <a:ea typeface="Gungsuh" pitchFamily="18" charset="-127"/>
              </a:rPr>
              <a:t>Г</a:t>
            </a:r>
          </a:p>
        </p:txBody>
      </p:sp>
      <p:sp>
        <p:nvSpPr>
          <p:cNvPr id="11338" name="Text Box 79"/>
          <p:cNvSpPr txBox="1">
            <a:spLocks noChangeArrowheads="1"/>
          </p:cNvSpPr>
          <p:nvPr/>
        </p:nvSpPr>
        <p:spPr bwMode="auto">
          <a:xfrm>
            <a:off x="6732588" y="0"/>
            <a:ext cx="936625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>
                <a:solidFill>
                  <a:srgbClr val="FF0000"/>
                </a:solidFill>
                <a:ea typeface="Gungsuh" pitchFamily="18" charset="-127"/>
              </a:rPr>
              <a:t>Д</a:t>
            </a:r>
          </a:p>
        </p:txBody>
      </p:sp>
      <p:sp>
        <p:nvSpPr>
          <p:cNvPr id="11339" name="Text Box 80"/>
          <p:cNvSpPr txBox="1">
            <a:spLocks noChangeArrowheads="1"/>
          </p:cNvSpPr>
          <p:nvPr/>
        </p:nvSpPr>
        <p:spPr bwMode="auto">
          <a:xfrm>
            <a:off x="7885113" y="0"/>
            <a:ext cx="6477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>
                <a:solidFill>
                  <a:srgbClr val="FF0000"/>
                </a:solidFill>
                <a:ea typeface="Gungsuh" pitchFamily="18" charset="-127"/>
              </a:rPr>
              <a:t>Е</a:t>
            </a:r>
          </a:p>
        </p:txBody>
      </p:sp>
      <p:sp>
        <p:nvSpPr>
          <p:cNvPr id="11340" name="Text Box 81"/>
          <p:cNvSpPr txBox="1">
            <a:spLocks noChangeArrowheads="1"/>
          </p:cNvSpPr>
          <p:nvPr/>
        </p:nvSpPr>
        <p:spPr bwMode="auto">
          <a:xfrm>
            <a:off x="323850" y="1052513"/>
            <a:ext cx="1008063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7200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1341" name="Text Box 82"/>
          <p:cNvSpPr txBox="1">
            <a:spLocks noChangeArrowheads="1"/>
          </p:cNvSpPr>
          <p:nvPr/>
        </p:nvSpPr>
        <p:spPr bwMode="auto">
          <a:xfrm>
            <a:off x="395288" y="1989138"/>
            <a:ext cx="86360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72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1342" name="Text Box 83"/>
          <p:cNvSpPr txBox="1">
            <a:spLocks noChangeArrowheads="1"/>
          </p:cNvSpPr>
          <p:nvPr/>
        </p:nvSpPr>
        <p:spPr bwMode="auto">
          <a:xfrm>
            <a:off x="323850" y="2833688"/>
            <a:ext cx="107950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72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1343" name="Text Box 84"/>
          <p:cNvSpPr txBox="1">
            <a:spLocks noChangeArrowheads="1"/>
          </p:cNvSpPr>
          <p:nvPr/>
        </p:nvSpPr>
        <p:spPr bwMode="auto">
          <a:xfrm>
            <a:off x="468313" y="3644900"/>
            <a:ext cx="8636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7200" b="1" dirty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4</a:t>
            </a:r>
          </a:p>
        </p:txBody>
      </p:sp>
      <p:sp>
        <p:nvSpPr>
          <p:cNvPr id="11344" name="Text Box 85"/>
          <p:cNvSpPr txBox="1">
            <a:spLocks noChangeArrowheads="1"/>
          </p:cNvSpPr>
          <p:nvPr/>
        </p:nvSpPr>
        <p:spPr bwMode="auto">
          <a:xfrm>
            <a:off x="395288" y="4652963"/>
            <a:ext cx="935037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72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1345" name="Text Box 86"/>
          <p:cNvSpPr txBox="1">
            <a:spLocks noChangeArrowheads="1"/>
          </p:cNvSpPr>
          <p:nvPr/>
        </p:nvSpPr>
        <p:spPr bwMode="auto">
          <a:xfrm>
            <a:off x="395288" y="5516563"/>
            <a:ext cx="935037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7200" b="1" dirty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Group 2"/>
          <p:cNvGraphicFramePr>
            <a:graphicFrameLocks noGrp="1"/>
          </p:cNvGraphicFramePr>
          <p:nvPr/>
        </p:nvGraphicFramePr>
        <p:xfrm>
          <a:off x="250825" y="260350"/>
          <a:ext cx="8713788" cy="6337303"/>
        </p:xfrm>
        <a:graphic>
          <a:graphicData uri="http://schemas.openxmlformats.org/drawingml/2006/table">
            <a:tbl>
              <a:tblPr/>
              <a:tblGrid>
                <a:gridCol w="1246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30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61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30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61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30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461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0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3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0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03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0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356" name="Rectangle 68"/>
          <p:cNvSpPr>
            <a:spLocks noChangeArrowheads="1"/>
          </p:cNvSpPr>
          <p:nvPr/>
        </p:nvSpPr>
        <p:spPr bwMode="auto">
          <a:xfrm>
            <a:off x="250825" y="260350"/>
            <a:ext cx="1225550" cy="6337300"/>
          </a:xfrm>
          <a:prstGeom prst="rect">
            <a:avLst/>
          </a:prstGeom>
          <a:solidFill>
            <a:srgbClr val="CC66FF">
              <a:alpha val="4196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57" name="Rectangle 69"/>
          <p:cNvSpPr>
            <a:spLocks noChangeArrowheads="1"/>
          </p:cNvSpPr>
          <p:nvPr/>
        </p:nvSpPr>
        <p:spPr bwMode="auto">
          <a:xfrm>
            <a:off x="1476375" y="260350"/>
            <a:ext cx="7488238" cy="936625"/>
          </a:xfrm>
          <a:prstGeom prst="rect">
            <a:avLst/>
          </a:prstGeom>
          <a:solidFill>
            <a:srgbClr val="CC99FF">
              <a:alpha val="3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7200" b="1">
              <a:ea typeface="Gungsuh" pitchFamily="18" charset="-127"/>
            </a:endParaRPr>
          </a:p>
        </p:txBody>
      </p:sp>
      <p:sp>
        <p:nvSpPr>
          <p:cNvPr id="12358" name="Text Box 70"/>
          <p:cNvSpPr txBox="1">
            <a:spLocks noChangeArrowheads="1"/>
          </p:cNvSpPr>
          <p:nvPr/>
        </p:nvSpPr>
        <p:spPr bwMode="auto">
          <a:xfrm>
            <a:off x="1763713" y="0"/>
            <a:ext cx="8318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accent4">
                <a:lumMod val="75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ru-RU" sz="7200" dirty="0">
                <a:solidFill>
                  <a:srgbClr val="FF0000"/>
                </a:solidFill>
                <a:latin typeface="Comic Sans MS" pitchFamily="66" charset="0"/>
                <a:ea typeface="Gungsuh" pitchFamily="18" charset="-127"/>
              </a:rPr>
              <a:t>А</a:t>
            </a:r>
          </a:p>
        </p:txBody>
      </p:sp>
      <p:sp>
        <p:nvSpPr>
          <p:cNvPr id="12359" name="Text Box 71"/>
          <p:cNvSpPr txBox="1">
            <a:spLocks noChangeArrowheads="1"/>
          </p:cNvSpPr>
          <p:nvPr/>
        </p:nvSpPr>
        <p:spPr bwMode="auto">
          <a:xfrm>
            <a:off x="2916238" y="0"/>
            <a:ext cx="576262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accent4">
                <a:lumMod val="75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>
                <a:solidFill>
                  <a:srgbClr val="FF0000"/>
                </a:solidFill>
                <a:latin typeface="Comic Sans MS" pitchFamily="66" charset="0"/>
                <a:ea typeface="Gungsuh" pitchFamily="18" charset="-127"/>
              </a:rPr>
              <a:t>Б</a:t>
            </a:r>
          </a:p>
        </p:txBody>
      </p:sp>
      <p:sp>
        <p:nvSpPr>
          <p:cNvPr id="12360" name="Text Box 72"/>
          <p:cNvSpPr txBox="1">
            <a:spLocks noChangeArrowheads="1"/>
          </p:cNvSpPr>
          <p:nvPr/>
        </p:nvSpPr>
        <p:spPr bwMode="auto">
          <a:xfrm>
            <a:off x="4140200" y="0"/>
            <a:ext cx="8636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accent4">
                <a:lumMod val="75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>
                <a:solidFill>
                  <a:srgbClr val="FF0000"/>
                </a:solidFill>
                <a:latin typeface="Comic Sans MS" pitchFamily="66" charset="0"/>
                <a:ea typeface="Gungsuh" pitchFamily="18" charset="-127"/>
              </a:rPr>
              <a:t>В</a:t>
            </a:r>
          </a:p>
        </p:txBody>
      </p:sp>
      <p:sp>
        <p:nvSpPr>
          <p:cNvPr id="12361" name="Text Box 73"/>
          <p:cNvSpPr txBox="1">
            <a:spLocks noChangeArrowheads="1"/>
          </p:cNvSpPr>
          <p:nvPr/>
        </p:nvSpPr>
        <p:spPr bwMode="auto">
          <a:xfrm>
            <a:off x="5364163" y="0"/>
            <a:ext cx="720725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accent4">
                <a:lumMod val="75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>
                <a:solidFill>
                  <a:srgbClr val="FF0000"/>
                </a:solidFill>
                <a:latin typeface="Comic Sans MS" pitchFamily="66" charset="0"/>
                <a:ea typeface="Gungsuh" pitchFamily="18" charset="-127"/>
              </a:rPr>
              <a:t>Г</a:t>
            </a:r>
          </a:p>
        </p:txBody>
      </p:sp>
      <p:sp>
        <p:nvSpPr>
          <p:cNvPr id="12362" name="Text Box 74"/>
          <p:cNvSpPr txBox="1">
            <a:spLocks noChangeArrowheads="1"/>
          </p:cNvSpPr>
          <p:nvPr/>
        </p:nvSpPr>
        <p:spPr bwMode="auto">
          <a:xfrm>
            <a:off x="6732588" y="0"/>
            <a:ext cx="936625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accent4">
                <a:lumMod val="75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>
                <a:solidFill>
                  <a:srgbClr val="FF0000"/>
                </a:solidFill>
                <a:latin typeface="Comic Sans MS" pitchFamily="66" charset="0"/>
                <a:ea typeface="Gungsuh" pitchFamily="18" charset="-127"/>
              </a:rPr>
              <a:t>Д</a:t>
            </a:r>
          </a:p>
        </p:txBody>
      </p:sp>
      <p:sp>
        <p:nvSpPr>
          <p:cNvPr id="12363" name="Text Box 75"/>
          <p:cNvSpPr txBox="1">
            <a:spLocks noChangeArrowheads="1"/>
          </p:cNvSpPr>
          <p:nvPr/>
        </p:nvSpPr>
        <p:spPr bwMode="auto">
          <a:xfrm>
            <a:off x="7885113" y="0"/>
            <a:ext cx="6477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accent4">
                <a:lumMod val="75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>
                <a:solidFill>
                  <a:srgbClr val="FF0000"/>
                </a:solidFill>
                <a:latin typeface="Comic Sans MS" pitchFamily="66" charset="0"/>
                <a:ea typeface="Gungsuh" pitchFamily="18" charset="-127"/>
              </a:rPr>
              <a:t>Е</a:t>
            </a:r>
          </a:p>
        </p:txBody>
      </p:sp>
      <p:sp>
        <p:nvSpPr>
          <p:cNvPr id="12364" name="Text Box 76"/>
          <p:cNvSpPr txBox="1">
            <a:spLocks noChangeArrowheads="1"/>
          </p:cNvSpPr>
          <p:nvPr/>
        </p:nvSpPr>
        <p:spPr bwMode="auto">
          <a:xfrm>
            <a:off x="323850" y="1052513"/>
            <a:ext cx="1008063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7200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2365" name="Text Box 77"/>
          <p:cNvSpPr txBox="1">
            <a:spLocks noChangeArrowheads="1"/>
          </p:cNvSpPr>
          <p:nvPr/>
        </p:nvSpPr>
        <p:spPr bwMode="auto">
          <a:xfrm>
            <a:off x="395288" y="1989138"/>
            <a:ext cx="86360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72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2366" name="Text Box 78"/>
          <p:cNvSpPr txBox="1">
            <a:spLocks noChangeArrowheads="1"/>
          </p:cNvSpPr>
          <p:nvPr/>
        </p:nvSpPr>
        <p:spPr bwMode="auto">
          <a:xfrm>
            <a:off x="323850" y="2833688"/>
            <a:ext cx="107950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72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2367" name="Text Box 79"/>
          <p:cNvSpPr txBox="1">
            <a:spLocks noChangeArrowheads="1"/>
          </p:cNvSpPr>
          <p:nvPr/>
        </p:nvSpPr>
        <p:spPr bwMode="auto">
          <a:xfrm>
            <a:off x="468313" y="3644900"/>
            <a:ext cx="8636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7200" b="1" dirty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4</a:t>
            </a:r>
          </a:p>
        </p:txBody>
      </p:sp>
      <p:sp>
        <p:nvSpPr>
          <p:cNvPr id="12368" name="Text Box 80"/>
          <p:cNvSpPr txBox="1">
            <a:spLocks noChangeArrowheads="1"/>
          </p:cNvSpPr>
          <p:nvPr/>
        </p:nvSpPr>
        <p:spPr bwMode="auto">
          <a:xfrm>
            <a:off x="395288" y="4652963"/>
            <a:ext cx="935037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72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2369" name="Text Box 81"/>
          <p:cNvSpPr txBox="1">
            <a:spLocks noChangeArrowheads="1"/>
          </p:cNvSpPr>
          <p:nvPr/>
        </p:nvSpPr>
        <p:spPr bwMode="auto">
          <a:xfrm>
            <a:off x="395288" y="5516563"/>
            <a:ext cx="935037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7200" b="1" dirty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6</a:t>
            </a:r>
          </a:p>
        </p:txBody>
      </p:sp>
      <p:sp>
        <p:nvSpPr>
          <p:cNvPr id="29778" name="AutoShape 8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19250" y="1268413"/>
            <a:ext cx="1008534" cy="72072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79" name="AutoShape 8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843808" y="2132856"/>
            <a:ext cx="1081088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80" name="AutoShape 8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843213" y="1268413"/>
            <a:ext cx="1081087" cy="72072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81" name="AutoShape 85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067944" y="2133600"/>
            <a:ext cx="1043806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82" name="AutoShape 86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067944" y="1268413"/>
            <a:ext cx="1043806" cy="72072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83" name="AutoShape 87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364087" y="2133600"/>
            <a:ext cx="1009725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84" name="AutoShape 88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5364087" y="1268413"/>
            <a:ext cx="1008113" cy="72072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85" name="AutoShape 89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6588125" y="2133600"/>
            <a:ext cx="1008211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86" name="AutoShape 90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6588125" y="1268413"/>
            <a:ext cx="1008211" cy="72072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87" name="AutoShape 91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7812089" y="2133600"/>
            <a:ext cx="1008384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88" name="AutoShape 92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1619672" y="2133600"/>
            <a:ext cx="1009228" cy="791344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89" name="AutoShape 93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2843808" y="3033712"/>
            <a:ext cx="1081088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90" name="AutoShape 94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7812360" y="1268413"/>
            <a:ext cx="1009378" cy="720427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91" name="AutoShape 95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7812360" y="3033713"/>
            <a:ext cx="1009378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92" name="AutoShape 96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6588224" y="3033713"/>
            <a:ext cx="1009551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93" name="AutoShape 97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5364087" y="3033713"/>
            <a:ext cx="1009725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94" name="AutoShape 98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4067944" y="3033713"/>
            <a:ext cx="1043806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95" name="AutoShape 99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1619672" y="3033712"/>
            <a:ext cx="1009080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96" name="AutoShape 100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1619672" y="3933825"/>
            <a:ext cx="1009228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97" name="AutoShape 101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2843808" y="3933056"/>
            <a:ext cx="1081088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98" name="AutoShape 102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4067944" y="3933825"/>
            <a:ext cx="1043806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99" name="AutoShape 103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5364087" y="3933825"/>
            <a:ext cx="1009725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800" name="AutoShape 104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6588224" y="3933825"/>
            <a:ext cx="1009551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801" name="AutoShape 105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7812360" y="3933825"/>
            <a:ext cx="1009378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802" name="AutoShape 106">
            <a:hlinkClick r:id="rId26" action="ppaction://hlinksldjump"/>
          </p:cNvPr>
          <p:cNvSpPr>
            <a:spLocks noChangeArrowheads="1"/>
          </p:cNvSpPr>
          <p:nvPr/>
        </p:nvSpPr>
        <p:spPr bwMode="auto">
          <a:xfrm>
            <a:off x="7812361" y="4869160"/>
            <a:ext cx="1008112" cy="792088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803" name="AutoShape 107">
            <a:hlinkClick r:id="rId27" action="ppaction://hlinksldjump"/>
          </p:cNvPr>
          <p:cNvSpPr>
            <a:spLocks noChangeArrowheads="1"/>
          </p:cNvSpPr>
          <p:nvPr/>
        </p:nvSpPr>
        <p:spPr bwMode="auto">
          <a:xfrm>
            <a:off x="6588224" y="4868863"/>
            <a:ext cx="1009551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804" name="AutoShape 108">
            <a:hlinkClick r:id="rId28" action="ppaction://hlinksldjump"/>
          </p:cNvPr>
          <p:cNvSpPr>
            <a:spLocks noChangeArrowheads="1"/>
          </p:cNvSpPr>
          <p:nvPr/>
        </p:nvSpPr>
        <p:spPr bwMode="auto">
          <a:xfrm>
            <a:off x="5364163" y="4868863"/>
            <a:ext cx="1008037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805" name="AutoShape 109">
            <a:hlinkClick r:id="rId29" action="ppaction://hlinksldjump"/>
          </p:cNvPr>
          <p:cNvSpPr>
            <a:spLocks noChangeArrowheads="1"/>
          </p:cNvSpPr>
          <p:nvPr/>
        </p:nvSpPr>
        <p:spPr bwMode="auto">
          <a:xfrm>
            <a:off x="4067944" y="4868863"/>
            <a:ext cx="1043806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806" name="AutoShape 110">
            <a:hlinkClick r:id="rId30" action="ppaction://hlinksldjump"/>
          </p:cNvPr>
          <p:cNvSpPr>
            <a:spLocks noChangeArrowheads="1"/>
          </p:cNvSpPr>
          <p:nvPr/>
        </p:nvSpPr>
        <p:spPr bwMode="auto">
          <a:xfrm>
            <a:off x="2843808" y="4869160"/>
            <a:ext cx="1081088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807" name="AutoShape 111">
            <a:hlinkClick r:id="rId31" action="ppaction://hlinksldjump"/>
          </p:cNvPr>
          <p:cNvSpPr>
            <a:spLocks noChangeArrowheads="1"/>
          </p:cNvSpPr>
          <p:nvPr/>
        </p:nvSpPr>
        <p:spPr bwMode="auto">
          <a:xfrm>
            <a:off x="1619671" y="4868863"/>
            <a:ext cx="1009229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808" name="AutoShape 112">
            <a:hlinkClick r:id="rId32" action="ppaction://hlinksldjump"/>
          </p:cNvPr>
          <p:cNvSpPr>
            <a:spLocks noChangeArrowheads="1"/>
          </p:cNvSpPr>
          <p:nvPr/>
        </p:nvSpPr>
        <p:spPr bwMode="auto">
          <a:xfrm>
            <a:off x="1619672" y="5734050"/>
            <a:ext cx="1009228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809" name="AutoShape 113">
            <a:hlinkClick r:id="rId33" action="ppaction://hlinksldjump"/>
          </p:cNvPr>
          <p:cNvSpPr>
            <a:spLocks noChangeArrowheads="1"/>
          </p:cNvSpPr>
          <p:nvPr/>
        </p:nvSpPr>
        <p:spPr bwMode="auto">
          <a:xfrm>
            <a:off x="2843808" y="5733256"/>
            <a:ext cx="1081088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810" name="AutoShape 114">
            <a:hlinkClick r:id="rId34" action="ppaction://hlinksldjump"/>
          </p:cNvPr>
          <p:cNvSpPr>
            <a:spLocks noChangeArrowheads="1"/>
          </p:cNvSpPr>
          <p:nvPr/>
        </p:nvSpPr>
        <p:spPr bwMode="auto">
          <a:xfrm>
            <a:off x="4067944" y="5734050"/>
            <a:ext cx="1043806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811" name="AutoShape 115">
            <a:hlinkClick r:id="rId35" action="ppaction://hlinksldjump"/>
          </p:cNvPr>
          <p:cNvSpPr>
            <a:spLocks noChangeArrowheads="1"/>
          </p:cNvSpPr>
          <p:nvPr/>
        </p:nvSpPr>
        <p:spPr bwMode="auto">
          <a:xfrm>
            <a:off x="5364088" y="5733256"/>
            <a:ext cx="1008112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812" name="AutoShape 116">
            <a:hlinkClick r:id="rId36" action="ppaction://hlinksldjump"/>
          </p:cNvPr>
          <p:cNvSpPr>
            <a:spLocks noChangeArrowheads="1"/>
          </p:cNvSpPr>
          <p:nvPr/>
        </p:nvSpPr>
        <p:spPr bwMode="auto">
          <a:xfrm>
            <a:off x="6588224" y="5733256"/>
            <a:ext cx="1008112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813" name="AutoShape 117">
            <a:hlinkClick r:id="rId37" action="ppaction://hlinksldjump"/>
          </p:cNvPr>
          <p:cNvSpPr>
            <a:spLocks noChangeArrowheads="1"/>
          </p:cNvSpPr>
          <p:nvPr/>
        </p:nvSpPr>
        <p:spPr bwMode="auto">
          <a:xfrm>
            <a:off x="7812361" y="5733256"/>
            <a:ext cx="1008111" cy="7905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7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/>
                                        <p:tgtEl>
                                          <p:spTgt spid="29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7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97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/>
                                        <p:tgtEl>
                                          <p:spTgt spid="29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8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97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/>
                                        <p:tgtEl>
                                          <p:spTgt spid="29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8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97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/>
                                        <p:tgtEl>
                                          <p:spTgt spid="29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8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7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/>
                                        <p:tgtEl>
                                          <p:spTgt spid="29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8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97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/>
                                        <p:tgtEl>
                                          <p:spTgt spid="29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9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97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/>
                                        <p:tgtEl>
                                          <p:spTgt spid="29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8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7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/>
                                        <p:tgtEl>
                                          <p:spTgt spid="29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7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97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/>
                                        <p:tgtEl>
                                          <p:spTgt spid="29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8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97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/>
                                        <p:tgtEl>
                                          <p:spTgt spid="29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8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97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/>
                                        <p:tgtEl>
                                          <p:spTgt spid="29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8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97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/>
                                        <p:tgtEl>
                                          <p:spTgt spid="29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8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97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/>
                                        <p:tgtEl>
                                          <p:spTgt spid="29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9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97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1000"/>
                                        <p:tgtEl>
                                          <p:spTgt spid="29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8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97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0" dur="1000"/>
                                        <p:tgtEl>
                                          <p:spTgt spid="29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9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97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/>
                                        <p:tgtEl>
                                          <p:spTgt spid="29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9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97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1000"/>
                                        <p:tgtEl>
                                          <p:spTgt spid="29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92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97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8" dur="1000"/>
                                        <p:tgtEl>
                                          <p:spTgt spid="29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91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297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4" dur="1000"/>
                                        <p:tgtEl>
                                          <p:spTgt spid="2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96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297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/>
                                        <p:tgtEl>
                                          <p:spTgt spid="29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9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97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/>
                                        <p:tgtEl>
                                          <p:spTgt spid="29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9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97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/>
                                        <p:tgtEl>
                                          <p:spTgt spid="29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99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298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8" dur="1000"/>
                                        <p:tgtEl>
                                          <p:spTgt spid="29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800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298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4" dur="1000"/>
                                        <p:tgtEl>
                                          <p:spTgt spid="29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801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98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0" dur="1000"/>
                                        <p:tgtEl>
                                          <p:spTgt spid="29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807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298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1000"/>
                                        <p:tgtEl>
                                          <p:spTgt spid="29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806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298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2" dur="1000"/>
                                        <p:tgtEl>
                                          <p:spTgt spid="29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805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298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8" dur="1000"/>
                                        <p:tgtEl>
                                          <p:spTgt spid="29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804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98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4" dur="1000"/>
                                        <p:tgtEl>
                                          <p:spTgt spid="29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803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298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0" dur="1000"/>
                                        <p:tgtEl>
                                          <p:spTgt spid="29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802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298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6" dur="1000"/>
                                        <p:tgtEl>
                                          <p:spTgt spid="29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808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298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/>
                                        <p:tgtEl>
                                          <p:spTgt spid="29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809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298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8" dur="1000"/>
                                        <p:tgtEl>
                                          <p:spTgt spid="2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810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298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4" dur="1000"/>
                                        <p:tgtEl>
                                          <p:spTgt spid="2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811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298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0" dur="1000"/>
                                        <p:tgtEl>
                                          <p:spTgt spid="2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812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298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6" dur="1000"/>
                                        <p:tgtEl>
                                          <p:spTgt spid="2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813"/>
                  </p:tgtEl>
                </p:cond>
              </p:nextCondLst>
            </p:seq>
          </p:childTnLst>
        </p:cTn>
      </p:par>
    </p:tnLst>
    <p:bldLst>
      <p:bldP spid="29778" grpId="0" animBg="1"/>
      <p:bldP spid="29779" grpId="0" animBg="1"/>
      <p:bldP spid="29780" grpId="0" animBg="1"/>
      <p:bldP spid="29781" grpId="0" animBg="1"/>
      <p:bldP spid="29782" grpId="0" animBg="1"/>
      <p:bldP spid="29783" grpId="0" animBg="1"/>
      <p:bldP spid="29784" grpId="0" animBg="1"/>
      <p:bldP spid="29785" grpId="0" animBg="1"/>
      <p:bldP spid="29786" grpId="0" animBg="1"/>
      <p:bldP spid="29787" grpId="0" animBg="1"/>
      <p:bldP spid="29788" grpId="0" animBg="1"/>
      <p:bldP spid="29789" grpId="0" animBg="1"/>
      <p:bldP spid="29790" grpId="0" animBg="1"/>
      <p:bldP spid="29791" grpId="0" animBg="1"/>
      <p:bldP spid="29792" grpId="0" animBg="1"/>
      <p:bldP spid="29793" grpId="0" animBg="1"/>
      <p:bldP spid="29794" grpId="0" animBg="1"/>
      <p:bldP spid="29795" grpId="0" animBg="1"/>
      <p:bldP spid="29796" grpId="0" animBg="1"/>
      <p:bldP spid="29797" grpId="0" animBg="1"/>
      <p:bldP spid="29798" grpId="0" animBg="1"/>
      <p:bldP spid="29799" grpId="0" animBg="1"/>
      <p:bldP spid="29800" grpId="0" animBg="1"/>
      <p:bldP spid="29801" grpId="0" animBg="1"/>
      <p:bldP spid="29802" grpId="0" animBg="1"/>
      <p:bldP spid="29803" grpId="0" animBg="1"/>
      <p:bldP spid="29804" grpId="0" animBg="1"/>
      <p:bldP spid="29805" grpId="0" animBg="1"/>
      <p:bldP spid="29806" grpId="0" animBg="1"/>
      <p:bldP spid="29807" grpId="0" animBg="1"/>
      <p:bldP spid="29808" grpId="0" animBg="1"/>
      <p:bldP spid="29809" grpId="0" animBg="1"/>
      <p:bldP spid="29810" grpId="0" animBg="1"/>
      <p:bldP spid="29811" grpId="0" animBg="1"/>
      <p:bldP spid="29812" grpId="0" animBg="1"/>
      <p:bldP spid="298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Group 2"/>
          <p:cNvGraphicFramePr>
            <a:graphicFrameLocks noGrp="1"/>
          </p:cNvGraphicFramePr>
          <p:nvPr/>
        </p:nvGraphicFramePr>
        <p:xfrm>
          <a:off x="214313" y="0"/>
          <a:ext cx="8713787" cy="6742114"/>
        </p:xfrm>
        <a:graphic>
          <a:graphicData uri="http://schemas.openxmlformats.org/drawingml/2006/table">
            <a:tbl>
              <a:tblPr/>
              <a:tblGrid>
                <a:gridCol w="12461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3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61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3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61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30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4618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87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1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2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2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2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41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42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380" name="Rectangle 147"/>
          <p:cNvSpPr>
            <a:spLocks noChangeArrowheads="1"/>
          </p:cNvSpPr>
          <p:nvPr/>
        </p:nvSpPr>
        <p:spPr bwMode="auto">
          <a:xfrm>
            <a:off x="250825" y="0"/>
            <a:ext cx="1225550" cy="6742113"/>
          </a:xfrm>
          <a:prstGeom prst="rect">
            <a:avLst/>
          </a:prstGeom>
          <a:solidFill>
            <a:srgbClr val="333399">
              <a:alpha val="38823"/>
            </a:srgbClr>
          </a:solidFill>
          <a:ln w="9525">
            <a:solidFill>
              <a:srgbClr val="CC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81" name="Rectangle 148"/>
          <p:cNvSpPr>
            <a:spLocks noChangeArrowheads="1"/>
          </p:cNvSpPr>
          <p:nvPr/>
        </p:nvSpPr>
        <p:spPr bwMode="auto">
          <a:xfrm>
            <a:off x="1475656" y="0"/>
            <a:ext cx="7416800" cy="1052513"/>
          </a:xfrm>
          <a:prstGeom prst="rect">
            <a:avLst/>
          </a:prstGeom>
          <a:solidFill>
            <a:srgbClr val="9966FF">
              <a:alpha val="4392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3382" name="Picture 10" descr="ды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63" y="1143000"/>
            <a:ext cx="10033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83" name="Picture 10" descr="ды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6688" y="1143000"/>
            <a:ext cx="10033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84" name="Picture 10" descr="ды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25" y="4000500"/>
            <a:ext cx="10033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85" name="Picture 10" descr="ды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8" y="4929188"/>
            <a:ext cx="10033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86" name="Picture 10" descr="дым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6688" y="5857875"/>
            <a:ext cx="10033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87" name="Picture 4" descr="7f72d5f6e7e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38" y="1071563"/>
            <a:ext cx="571500" cy="84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88" name="Picture 4" descr="7f72d5f6e7e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3" y="1143000"/>
            <a:ext cx="5715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89" name="Picture 4" descr="7f72d5f6e7e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071688"/>
            <a:ext cx="571500" cy="84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90" name="Picture 4" descr="7f72d5f6e7e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50" y="2071688"/>
            <a:ext cx="571500" cy="84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91" name="Picture 4" descr="7f72d5f6e7e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75" y="4000500"/>
            <a:ext cx="5715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92" name="Picture 4" descr="7f72d5f6e7e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0" y="4857750"/>
            <a:ext cx="5715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93" name="Picture 4" descr="7f72d5f6e7e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3929063"/>
            <a:ext cx="571500" cy="84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94" name="Picture 4" descr="7f72d5f6e7e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88" y="5786438"/>
            <a:ext cx="571500" cy="84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95" name="Picture 5" descr="1252926927_2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3" y="2071688"/>
            <a:ext cx="666750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96" name="Picture 5" descr="1252926927_2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25" y="1143000"/>
            <a:ext cx="66675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97" name="Picture 5" descr="1252926927_2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688" y="2143125"/>
            <a:ext cx="66675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98" name="Picture 5" descr="1252926927_2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3" y="4000500"/>
            <a:ext cx="66675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99" name="Picture 5" descr="1252926927_2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9563" y="3071813"/>
            <a:ext cx="666750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00" name="Picture 5" descr="1252926927_2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5" y="3071813"/>
            <a:ext cx="666750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01" name="Picture 5" descr="1252926927_2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25" y="5857875"/>
            <a:ext cx="6667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02" name="Picture 5" descr="1252926927_2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38" y="4929188"/>
            <a:ext cx="666750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03" name="Picture 6" descr="3378ba32d09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63" y="2071688"/>
            <a:ext cx="92868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04" name="Picture 6" descr="3378ba32d09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5" y="571500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05" name="Picture 6" descr="3378ba32d09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25" y="485775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06" name="Picture 6" descr="3378ba32d09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75" y="3000375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07" name="Picture 6" descr="3378ba32d09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0" y="485775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08" name="Picture 13" descr="Рисунок1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09713" y="2982913"/>
            <a:ext cx="1023937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09" name="Picture 13" descr="Рисунок1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86688" y="4000500"/>
            <a:ext cx="1023937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0" name="Picture 13" descr="Рисунок1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00813" y="4857750"/>
            <a:ext cx="1023937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1" name="Picture 13" descr="Рисунок1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86375" y="2143125"/>
            <a:ext cx="1023938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2" name="Picture 13" descr="Рисунок1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500" y="5857875"/>
            <a:ext cx="1023938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3" name="Picture 10" descr="ды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38" y="1143000"/>
            <a:ext cx="10033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4" name="Picture 10" descr="ды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0" y="3071813"/>
            <a:ext cx="10033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5" name="Picture 10" descr="ды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50" y="3071813"/>
            <a:ext cx="10033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6" name="Picture 10" descr="ды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25" y="5857875"/>
            <a:ext cx="10033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7" name="Picture 10" descr="ды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75" y="4000500"/>
            <a:ext cx="10033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928688" y="500063"/>
            <a:ext cx="7072312" cy="5715000"/>
          </a:xfrm>
          <a:prstGeom prst="roundRect">
            <a:avLst/>
          </a:prstGeom>
          <a:solidFill>
            <a:srgbClr val="FF0000"/>
          </a:solidFill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339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429500" y="5992813"/>
            <a:ext cx="1439863" cy="865187"/>
          </a:xfrm>
          <a:prstGeom prst="notchedRightArrow">
            <a:avLst>
              <a:gd name="adj1" fmla="val 50000"/>
              <a:gd name="adj2" fmla="val 41606"/>
            </a:avLst>
          </a:prstGeom>
          <a:solidFill>
            <a:srgbClr val="FFFF00"/>
          </a:solidFill>
          <a:ln w="44450">
            <a:solidFill>
              <a:srgbClr val="F8A80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4340" name="Picture 13" descr="Рисунок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88" y="857250"/>
            <a:ext cx="6215062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928688" y="500063"/>
            <a:ext cx="7072312" cy="5715000"/>
          </a:xfrm>
          <a:prstGeom prst="roundRect">
            <a:avLst/>
          </a:prstGeom>
          <a:solidFill>
            <a:srgbClr val="FF0000"/>
          </a:solidFill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63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429500" y="5992813"/>
            <a:ext cx="1439863" cy="865187"/>
          </a:xfrm>
          <a:prstGeom prst="notchedRightArrow">
            <a:avLst>
              <a:gd name="adj1" fmla="val 50000"/>
              <a:gd name="adj2" fmla="val 41606"/>
            </a:avLst>
          </a:prstGeom>
          <a:solidFill>
            <a:srgbClr val="FFFF00"/>
          </a:solidFill>
          <a:ln w="44450">
            <a:solidFill>
              <a:srgbClr val="F8A80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5364" name="Picture 13" descr="Рисунок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88" y="857250"/>
            <a:ext cx="6215062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928688" y="500063"/>
            <a:ext cx="7072312" cy="5715000"/>
          </a:xfrm>
          <a:prstGeom prst="roundRect">
            <a:avLst/>
          </a:prstGeom>
          <a:solidFill>
            <a:srgbClr val="FF0000"/>
          </a:solidFill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387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429500" y="5992813"/>
            <a:ext cx="1439863" cy="865187"/>
          </a:xfrm>
          <a:prstGeom prst="notchedRightArrow">
            <a:avLst>
              <a:gd name="adj1" fmla="val 50000"/>
              <a:gd name="adj2" fmla="val 41606"/>
            </a:avLst>
          </a:prstGeom>
          <a:solidFill>
            <a:srgbClr val="FFFF00"/>
          </a:solidFill>
          <a:ln w="44450">
            <a:solidFill>
              <a:srgbClr val="F8A80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6388" name="Picture 13" descr="Рисунок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88" y="857250"/>
            <a:ext cx="6215062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928688" y="500063"/>
            <a:ext cx="7072312" cy="5715000"/>
          </a:xfrm>
          <a:prstGeom prst="roundRect">
            <a:avLst/>
          </a:prstGeom>
          <a:solidFill>
            <a:srgbClr val="FF0000"/>
          </a:solidFill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1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429500" y="5992813"/>
            <a:ext cx="1439863" cy="865187"/>
          </a:xfrm>
          <a:prstGeom prst="notchedRightArrow">
            <a:avLst>
              <a:gd name="adj1" fmla="val 50000"/>
              <a:gd name="adj2" fmla="val 41606"/>
            </a:avLst>
          </a:prstGeom>
          <a:solidFill>
            <a:srgbClr val="FFFF00"/>
          </a:solidFill>
          <a:ln w="44450">
            <a:solidFill>
              <a:srgbClr val="F8A80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7412" name="Picture 13" descr="Рисунок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88" y="857250"/>
            <a:ext cx="6215062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928688" y="500063"/>
            <a:ext cx="7072312" cy="5715000"/>
          </a:xfrm>
          <a:prstGeom prst="roundRect">
            <a:avLst/>
          </a:prstGeom>
          <a:solidFill>
            <a:srgbClr val="FF0000"/>
          </a:solidFill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435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429500" y="5992813"/>
            <a:ext cx="1439863" cy="865187"/>
          </a:xfrm>
          <a:prstGeom prst="notchedRightArrow">
            <a:avLst>
              <a:gd name="adj1" fmla="val 50000"/>
              <a:gd name="adj2" fmla="val 41606"/>
            </a:avLst>
          </a:prstGeom>
          <a:solidFill>
            <a:srgbClr val="FFFF00"/>
          </a:solidFill>
          <a:ln w="44450">
            <a:solidFill>
              <a:srgbClr val="F8A80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8436" name="Picture 13" descr="Рисунок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88" y="857250"/>
            <a:ext cx="6215062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333375"/>
            <a:ext cx="7416800" cy="15017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rgbClr val="C00000"/>
                </a:solidFill>
              </a:rPr>
              <a:t>   </a:t>
            </a:r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</a:rPr>
              <a:t>Чем можно тушить начинающийся пожар? 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39750" y="2276475"/>
            <a:ext cx="3960813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Пожар можно тушить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огнетушителем,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водой,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песком,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одеялом.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19460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9461" name="Picture 7" descr="79460_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2133600"/>
            <a:ext cx="4446587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Группа 10"/>
          <p:cNvGrpSpPr/>
          <p:nvPr/>
        </p:nvGrpSpPr>
        <p:grpSpPr>
          <a:xfrm>
            <a:off x="7812360" y="229146"/>
            <a:ext cx="1027064" cy="895598"/>
            <a:chOff x="755576" y="404664"/>
            <a:chExt cx="6643688" cy="5072062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755576" y="404664"/>
              <a:ext cx="6643688" cy="5072062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3" name="Picture 10" descr="дым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764704"/>
              <a:ext cx="5711825" cy="431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638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1"/>
          <p:cNvSpPr>
            <a:spLocks noChangeArrowheads="1"/>
          </p:cNvSpPr>
          <p:nvPr/>
        </p:nvSpPr>
        <p:spPr bwMode="auto">
          <a:xfrm>
            <a:off x="0" y="857250"/>
            <a:ext cx="914400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800" b="1" dirty="0">
                <a:solidFill>
                  <a:srgbClr val="A50021"/>
                </a:solidFill>
                <a:latin typeface="Comic Sans MS" pitchFamily="66" charset="0"/>
              </a:rPr>
              <a:t>Чему на свете нет ни меры, ни весу, </a:t>
            </a:r>
          </a:p>
          <a:p>
            <a:pPr algn="ctr"/>
            <a:r>
              <a:rPr lang="ru-RU" sz="8800" b="1" dirty="0">
                <a:solidFill>
                  <a:srgbClr val="A50021"/>
                </a:solidFill>
                <a:latin typeface="Comic Sans MS" pitchFamily="66" charset="0"/>
              </a:rPr>
              <a:t>ни </a:t>
            </a:r>
            <a:r>
              <a:rPr lang="ru-RU" sz="8800" b="1" dirty="0" smtClean="0">
                <a:solidFill>
                  <a:srgbClr val="A50021"/>
                </a:solidFill>
                <a:latin typeface="Comic Sans MS" pitchFamily="66" charset="0"/>
              </a:rPr>
              <a:t>цены</a:t>
            </a:r>
            <a:r>
              <a:rPr lang="ru-RU" sz="8800" b="1" dirty="0">
                <a:solidFill>
                  <a:srgbClr val="A50021"/>
                </a:solidFill>
                <a:latin typeface="Comic Sans MS" pitchFamily="66" charset="0"/>
              </a:rPr>
              <a:t>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1439652" y="1052736"/>
            <a:ext cx="6264696" cy="3456384"/>
          </a:xfrm>
          <a:prstGeom prst="roundRect">
            <a:avLst/>
          </a:prstGeom>
          <a:solidFill>
            <a:srgbClr val="FF0000"/>
          </a:solidFill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0"/>
            <a:ext cx="6923112" cy="115212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Каков порядок действий при возникновении пожара?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403648" y="4581128"/>
            <a:ext cx="7345511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400" dirty="0">
                <a:solidFill>
                  <a:srgbClr val="B35419"/>
                </a:solidFill>
                <a:latin typeface="Comic Sans MS" pitchFamily="66" charset="0"/>
              </a:rPr>
              <a:t> </a:t>
            </a:r>
            <a:r>
              <a:rPr lang="ru-RU" sz="2200" dirty="0">
                <a:solidFill>
                  <a:srgbClr val="A50021"/>
                </a:solidFill>
                <a:latin typeface="Comic Sans MS" pitchFamily="66" charset="0"/>
              </a:rPr>
              <a:t>Сообщить о пожаре по телефону 01.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200" dirty="0">
                <a:solidFill>
                  <a:srgbClr val="A50021"/>
                </a:solidFill>
                <a:latin typeface="Comic Sans MS" pitchFamily="66" charset="0"/>
              </a:rPr>
              <a:t> Принять все меры к спасению людей и ограничению распространения огня.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200" dirty="0">
                <a:solidFill>
                  <a:srgbClr val="A50021"/>
                </a:solidFill>
                <a:latin typeface="Comic Sans MS" pitchFamily="66" charset="0"/>
              </a:rPr>
              <a:t> Приступить к тушению с помощью первичных средств пожаротушения. 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7812360" y="229146"/>
            <a:ext cx="1027064" cy="895598"/>
            <a:chOff x="755576" y="404664"/>
            <a:chExt cx="6643688" cy="507206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755576" y="404664"/>
              <a:ext cx="6643688" cy="5072062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2" name="Picture 10" descr="дым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764704"/>
              <a:ext cx="5711825" cy="431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" name="Picture 5" descr="Эвакуация_Учитель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4981" y="1268760"/>
            <a:ext cx="5774038" cy="3096245"/>
          </a:xfrm>
          <a:prstGeom prst="rect">
            <a:avLst/>
          </a:prstGeom>
          <a:noFill/>
        </p:spPr>
      </p:pic>
      <p:sp>
        <p:nvSpPr>
          <p:cNvPr id="15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88640"/>
            <a:ext cx="7128470" cy="1511449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tx2"/>
                </a:solidFill>
              </a:rPr>
              <a:t>  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Какие сведения необходимо сообщить, вызывая пожарную службу? 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716463" y="2997200"/>
            <a:ext cx="381635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A50021"/>
                </a:solidFill>
                <a:latin typeface="Comic Sans MS" pitchFamily="66" charset="0"/>
              </a:rPr>
              <a:t>Точный адрес, </a:t>
            </a:r>
            <a:endParaRPr lang="ru-RU" sz="2800" b="1" dirty="0" smtClean="0">
              <a:solidFill>
                <a:srgbClr val="A5002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A50021"/>
                </a:solidFill>
                <a:latin typeface="Comic Sans MS" pitchFamily="66" charset="0"/>
              </a:rPr>
              <a:t>что </a:t>
            </a:r>
            <a:r>
              <a:rPr lang="ru-RU" sz="2800" b="1" dirty="0">
                <a:solidFill>
                  <a:srgbClr val="A50021"/>
                </a:solidFill>
                <a:latin typeface="Comic Sans MS" pitchFamily="66" charset="0"/>
              </a:rPr>
              <a:t>горит, </a:t>
            </a:r>
            <a:endParaRPr lang="ru-RU" sz="2800" b="1" dirty="0" smtClean="0">
              <a:solidFill>
                <a:srgbClr val="A5002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A50021"/>
                </a:solidFill>
                <a:latin typeface="Comic Sans MS" pitchFamily="66" charset="0"/>
              </a:rPr>
              <a:t>свою </a:t>
            </a:r>
            <a:r>
              <a:rPr lang="ru-RU" sz="2800" b="1" dirty="0">
                <a:solidFill>
                  <a:srgbClr val="A50021"/>
                </a:solidFill>
                <a:latin typeface="Comic Sans MS" pitchFamily="66" charset="0"/>
              </a:rPr>
              <a:t>фамилию, имя и отчество. </a:t>
            </a:r>
          </a:p>
        </p:txBody>
      </p:sp>
      <p:pic>
        <p:nvPicPr>
          <p:cNvPr id="21509" name="Picture 7" descr="156610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916113"/>
            <a:ext cx="35433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Группа 9"/>
          <p:cNvGrpSpPr/>
          <p:nvPr/>
        </p:nvGrpSpPr>
        <p:grpSpPr>
          <a:xfrm>
            <a:off x="7812360" y="229146"/>
            <a:ext cx="1027064" cy="895598"/>
            <a:chOff x="755576" y="404664"/>
            <a:chExt cx="6643688" cy="507206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755576" y="404664"/>
              <a:ext cx="6643688" cy="5072062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2" name="Picture 10" descr="дым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764704"/>
              <a:ext cx="5711825" cy="431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946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0" y="404664"/>
            <a:ext cx="7849567" cy="13620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Если в квартире произошла утечка газа, можно ли включать свет?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611188" y="2420938"/>
            <a:ext cx="403225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rgbClr val="A50021"/>
                </a:solidFill>
                <a:latin typeface="Comic Sans MS" pitchFamily="66" charset="0"/>
              </a:rPr>
              <a:t>Нельзя, потому что при включении выключателя может возникнуть искрение между контактами и произойти взрыв газа. </a:t>
            </a:r>
          </a:p>
        </p:txBody>
      </p:sp>
      <p:pic>
        <p:nvPicPr>
          <p:cNvPr id="22533" name="Picture 9" descr="232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276475"/>
            <a:ext cx="3851275" cy="289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Группа 9"/>
          <p:cNvGrpSpPr/>
          <p:nvPr/>
        </p:nvGrpSpPr>
        <p:grpSpPr>
          <a:xfrm>
            <a:off x="7812360" y="229146"/>
            <a:ext cx="1027064" cy="895598"/>
            <a:chOff x="755576" y="404664"/>
            <a:chExt cx="6643688" cy="507206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755576" y="404664"/>
              <a:ext cx="6643688" cy="5072062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2" name="Picture 10" descr="дым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764704"/>
              <a:ext cx="5711825" cy="431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>
          <a:xfrm>
            <a:off x="0" y="188640"/>
            <a:ext cx="7740650" cy="17129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rgbClr val="C00000"/>
                </a:solidFill>
              </a:rPr>
              <a:t>  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Можно ли открывать окна и двери в доме или квартире во время</a:t>
            </a:r>
            <a:b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пожара?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684213" y="2349500"/>
            <a:ext cx="417512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solidFill>
                  <a:srgbClr val="A50021"/>
                </a:solidFill>
                <a:latin typeface="Comic Sans MS" pitchFamily="66" charset="0"/>
              </a:rPr>
              <a:t>Нельзя, т.к. через открытые оконные и дверные проемы в помещение будет поступать кислород, что способствует усилению горения. </a:t>
            </a:r>
          </a:p>
        </p:txBody>
      </p:sp>
      <p:pic>
        <p:nvPicPr>
          <p:cNvPr id="23557" name="Picture 7" descr="s972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340768"/>
            <a:ext cx="3354387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Группа 9"/>
          <p:cNvGrpSpPr/>
          <p:nvPr/>
        </p:nvGrpSpPr>
        <p:grpSpPr>
          <a:xfrm>
            <a:off x="7812360" y="229146"/>
            <a:ext cx="1027064" cy="895598"/>
            <a:chOff x="755576" y="404664"/>
            <a:chExt cx="6643688" cy="507206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755576" y="404664"/>
              <a:ext cx="6643688" cy="5072062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2" name="Picture 10" descr="дым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764704"/>
              <a:ext cx="5711825" cy="431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048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404813"/>
            <a:ext cx="6480968" cy="12207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Каковы ваши действия при возгорании телевизора? 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4932363" y="1773238"/>
            <a:ext cx="388778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400" dirty="0">
                <a:solidFill>
                  <a:srgbClr val="A50021"/>
                </a:solidFill>
                <a:latin typeface="Comic Sans MS" pitchFamily="66" charset="0"/>
              </a:rPr>
              <a:t> Сообщить в пожарную охрану.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dirty="0">
                <a:solidFill>
                  <a:srgbClr val="A50021"/>
                </a:solidFill>
                <a:latin typeface="Comic Sans MS" pitchFamily="66" charset="0"/>
              </a:rPr>
              <a:t> Выключить из розетки.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dirty="0">
                <a:solidFill>
                  <a:srgbClr val="A50021"/>
                </a:solidFill>
                <a:latin typeface="Comic Sans MS" pitchFamily="66" charset="0"/>
              </a:rPr>
              <a:t> Тушить подручными средствами (порошковый или углекислотный огнетушитель, кошма или плотное шерстяное одеяло, песок, земля из цветочного горшка).</a:t>
            </a:r>
          </a:p>
        </p:txBody>
      </p:sp>
      <p:pic>
        <p:nvPicPr>
          <p:cNvPr id="24581" name="Picture 8" descr="image_7005299398517173540813826446303113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349500"/>
            <a:ext cx="40259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Группа 9"/>
          <p:cNvGrpSpPr/>
          <p:nvPr/>
        </p:nvGrpSpPr>
        <p:grpSpPr>
          <a:xfrm>
            <a:off x="7812360" y="229146"/>
            <a:ext cx="1027064" cy="895598"/>
            <a:chOff x="755576" y="404664"/>
            <a:chExt cx="6643688" cy="507206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755576" y="404664"/>
              <a:ext cx="6643688" cy="5072062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2" name="Picture 10" descr="дым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764704"/>
              <a:ext cx="5711825" cy="431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355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476672"/>
            <a:ext cx="5832648" cy="72008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/>
              <a:t>   </a:t>
            </a:r>
            <a:r>
              <a:rPr lang="ru-RU" sz="4000" b="1" dirty="0" smtClean="0">
                <a:solidFill>
                  <a:srgbClr val="C00000"/>
                </a:solidFill>
                <a:latin typeface="Comic Sans MS" pitchFamily="66" charset="0"/>
              </a:rPr>
              <a:t>Чем опасен пожар? 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71500" y="2000250"/>
            <a:ext cx="381635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400" dirty="0" smtClean="0">
                <a:solidFill>
                  <a:srgbClr val="A50021"/>
                </a:solidFill>
                <a:latin typeface="Comic Sans MS" pitchFamily="66" charset="0"/>
              </a:rPr>
              <a:t>Дым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dirty="0" smtClean="0">
                <a:solidFill>
                  <a:srgbClr val="A50021"/>
                </a:solidFill>
                <a:latin typeface="Comic Sans MS" pitchFamily="66" charset="0"/>
              </a:rPr>
              <a:t>Огонь</a:t>
            </a:r>
            <a:endParaRPr lang="ru-RU" sz="2400" dirty="0">
              <a:solidFill>
                <a:srgbClr val="A5002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dirty="0">
                <a:solidFill>
                  <a:srgbClr val="A50021"/>
                </a:solidFill>
                <a:latin typeface="Comic Sans MS" pitchFamily="66" charset="0"/>
              </a:rPr>
              <a:t> </a:t>
            </a:r>
            <a:r>
              <a:rPr lang="ru-RU" sz="2400" dirty="0" smtClean="0">
                <a:solidFill>
                  <a:srgbClr val="A50021"/>
                </a:solidFill>
                <a:latin typeface="Comic Sans MS" pitchFamily="66" charset="0"/>
              </a:rPr>
              <a:t>Искры</a:t>
            </a:r>
            <a:endParaRPr lang="ru-RU" sz="2400" dirty="0">
              <a:solidFill>
                <a:srgbClr val="A5002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dirty="0">
                <a:solidFill>
                  <a:srgbClr val="A50021"/>
                </a:solidFill>
                <a:latin typeface="Comic Sans MS" pitchFamily="66" charset="0"/>
              </a:rPr>
              <a:t> </a:t>
            </a:r>
            <a:r>
              <a:rPr lang="ru-RU" sz="2400" dirty="0" smtClean="0">
                <a:solidFill>
                  <a:srgbClr val="A50021"/>
                </a:solidFill>
                <a:latin typeface="Comic Sans MS" pitchFamily="66" charset="0"/>
              </a:rPr>
              <a:t>Вспышки</a:t>
            </a:r>
            <a:endParaRPr lang="ru-RU" sz="2400" dirty="0">
              <a:solidFill>
                <a:srgbClr val="A5002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dirty="0">
                <a:solidFill>
                  <a:srgbClr val="A50021"/>
                </a:solidFill>
                <a:latin typeface="Comic Sans MS" pitchFamily="66" charset="0"/>
              </a:rPr>
              <a:t> Высокая </a:t>
            </a:r>
            <a:r>
              <a:rPr lang="ru-RU" sz="2400" dirty="0" smtClean="0">
                <a:solidFill>
                  <a:srgbClr val="A50021"/>
                </a:solidFill>
                <a:latin typeface="Comic Sans MS" pitchFamily="66" charset="0"/>
              </a:rPr>
              <a:t>температура</a:t>
            </a:r>
            <a:endParaRPr lang="ru-RU" sz="2400" dirty="0">
              <a:solidFill>
                <a:srgbClr val="A5002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dirty="0">
                <a:solidFill>
                  <a:srgbClr val="A50021"/>
                </a:solidFill>
                <a:latin typeface="Comic Sans MS" pitchFamily="66" charset="0"/>
              </a:rPr>
              <a:t>Отравление продуктами горения</a:t>
            </a:r>
            <a:endParaRPr lang="ru-RU" dirty="0">
              <a:solidFill>
                <a:srgbClr val="A50021"/>
              </a:solidFill>
              <a:latin typeface="Comic Sans MS" pitchFamily="66" charset="0"/>
            </a:endParaRPr>
          </a:p>
        </p:txBody>
      </p:sp>
      <p:pic>
        <p:nvPicPr>
          <p:cNvPr id="25605" name="Picture 7" descr="fire3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2133600"/>
            <a:ext cx="4105275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Группа 9"/>
          <p:cNvGrpSpPr/>
          <p:nvPr/>
        </p:nvGrpSpPr>
        <p:grpSpPr>
          <a:xfrm>
            <a:off x="7812360" y="229146"/>
            <a:ext cx="1027064" cy="895598"/>
            <a:chOff x="755576" y="404664"/>
            <a:chExt cx="6643688" cy="507206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755576" y="404664"/>
              <a:ext cx="6643688" cy="5072062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2" name="Picture 10" descr="дым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764704"/>
              <a:ext cx="5711825" cy="431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0" y="332656"/>
            <a:ext cx="7416800" cy="15017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Что надо делать, если в квартире много дыма? 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5292725" y="1700213"/>
            <a:ext cx="352742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A50021"/>
                </a:solidFill>
                <a:latin typeface="Comic Sans MS" pitchFamily="66" charset="0"/>
              </a:rPr>
              <a:t>Необходимо смочить водой одежду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A50021"/>
                </a:solidFill>
                <a:latin typeface="Comic Sans MS" pitchFamily="66" charset="0"/>
              </a:rPr>
              <a:t>Покрыть </a:t>
            </a:r>
            <a:r>
              <a:rPr lang="ru-RU" sz="2400" dirty="0">
                <a:solidFill>
                  <a:srgbClr val="A50021"/>
                </a:solidFill>
                <a:latin typeface="Comic Sans MS" pitchFamily="66" charset="0"/>
              </a:rPr>
              <a:t>голову мокрой </a:t>
            </a:r>
            <a:r>
              <a:rPr lang="ru-RU" sz="2400" dirty="0" smtClean="0">
                <a:solidFill>
                  <a:srgbClr val="A50021"/>
                </a:solidFill>
                <a:latin typeface="Comic Sans MS" pitchFamily="66" charset="0"/>
              </a:rPr>
              <a:t>салфеткой</a:t>
            </a:r>
            <a:endParaRPr lang="ru-RU" sz="2400" dirty="0">
              <a:solidFill>
                <a:srgbClr val="A5002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dirty="0">
                <a:solidFill>
                  <a:srgbClr val="A50021"/>
                </a:solidFill>
                <a:latin typeface="Comic Sans MS" pitchFamily="66" charset="0"/>
              </a:rPr>
              <a:t> Дышать через намоченную </a:t>
            </a:r>
            <a:r>
              <a:rPr lang="ru-RU" sz="2400" dirty="0" smtClean="0">
                <a:solidFill>
                  <a:srgbClr val="A50021"/>
                </a:solidFill>
                <a:latin typeface="Comic Sans MS" pitchFamily="66" charset="0"/>
              </a:rPr>
              <a:t>ткань</a:t>
            </a:r>
            <a:endParaRPr lang="ru-RU" sz="2400" dirty="0">
              <a:solidFill>
                <a:srgbClr val="A5002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dirty="0">
                <a:solidFill>
                  <a:srgbClr val="A50021"/>
                </a:solidFill>
                <a:latin typeface="Comic Sans MS" pitchFamily="66" charset="0"/>
              </a:rPr>
              <a:t> Продвигаться к выходу ползком, т.к. внизу меньше </a:t>
            </a:r>
            <a:r>
              <a:rPr lang="ru-RU" sz="2400" dirty="0" smtClean="0">
                <a:solidFill>
                  <a:srgbClr val="A50021"/>
                </a:solidFill>
                <a:latin typeface="Comic Sans MS" pitchFamily="66" charset="0"/>
              </a:rPr>
              <a:t>дыма</a:t>
            </a:r>
            <a:endParaRPr lang="ru-RU" dirty="0">
              <a:solidFill>
                <a:srgbClr val="A50021"/>
              </a:solidFill>
              <a:latin typeface="Comic Sans MS" pitchFamily="66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7812360" y="229146"/>
            <a:ext cx="1027064" cy="895598"/>
            <a:chOff x="755576" y="404664"/>
            <a:chExt cx="6643688" cy="507206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755576" y="404664"/>
              <a:ext cx="6643688" cy="5072062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2" name="Picture 10" descr="дым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764704"/>
              <a:ext cx="5711825" cy="431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4" name="Picture 6" descr="Накройтесь_ВлажнойТканью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844824"/>
            <a:ext cx="3489325" cy="410527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333375"/>
            <a:ext cx="6624414" cy="100739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rgbClr val="C00000"/>
                </a:solidFill>
              </a:rPr>
              <a:t>  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Как тушить загоревшуюся на человеке одежду?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11188" y="1700213"/>
            <a:ext cx="4465637" cy="445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dirty="0">
                <a:solidFill>
                  <a:srgbClr val="A50021"/>
                </a:solidFill>
                <a:latin typeface="Comic Sans MS" pitchFamily="66" charset="0"/>
              </a:rPr>
              <a:t> Следует повалить человека на землю и накрыть плотной тканью (но не с головой).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ru-RU" sz="2400" dirty="0">
              <a:solidFill>
                <a:srgbClr val="A50021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dirty="0">
                <a:solidFill>
                  <a:srgbClr val="A50021"/>
                </a:solidFill>
                <a:latin typeface="Comic Sans MS" pitchFamily="66" charset="0"/>
              </a:rPr>
              <a:t> Если под рукой нет плотной ткани, следует катать человека по земле (по полу), плотно прижимая горящими участками одежды к земле. </a:t>
            </a:r>
          </a:p>
          <a:p>
            <a:pPr>
              <a:spcBef>
                <a:spcPct val="50000"/>
              </a:spcBef>
            </a:pPr>
            <a:endParaRPr lang="ru-RU" sz="2400" dirty="0"/>
          </a:p>
        </p:txBody>
      </p:sp>
      <p:pic>
        <p:nvPicPr>
          <p:cNvPr id="27653" name="Picture 7" descr="pmp_02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2143116"/>
            <a:ext cx="3171810" cy="2616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Группа 9"/>
          <p:cNvGrpSpPr/>
          <p:nvPr/>
        </p:nvGrpSpPr>
        <p:grpSpPr>
          <a:xfrm>
            <a:off x="7812360" y="229146"/>
            <a:ext cx="1027064" cy="895598"/>
            <a:chOff x="755576" y="404664"/>
            <a:chExt cx="6643688" cy="507206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755576" y="404664"/>
              <a:ext cx="6643688" cy="5072062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2" name="Picture 10" descr="дым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764704"/>
              <a:ext cx="5711825" cy="431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499176" cy="1071546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Правила спасения при лесном пожаре 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</p:txBody>
      </p:sp>
      <p:pic>
        <p:nvPicPr>
          <p:cNvPr id="28676" name="Picture 4" descr="p50_les_poj_yeva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8353425" cy="571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Группа 6"/>
          <p:cNvGrpSpPr/>
          <p:nvPr/>
        </p:nvGrpSpPr>
        <p:grpSpPr>
          <a:xfrm>
            <a:off x="7812360" y="229146"/>
            <a:ext cx="1027064" cy="895598"/>
            <a:chOff x="755576" y="404664"/>
            <a:chExt cx="6643688" cy="5072062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755576" y="404664"/>
              <a:ext cx="6643688" cy="5072062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9" name="Picture 10" descr="дым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764704"/>
              <a:ext cx="5711825" cy="431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416" y="6021288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260350"/>
            <a:ext cx="7035819" cy="17129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rgbClr val="C00000"/>
                </a:solidFill>
              </a:rPr>
              <a:t>  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Что необходимо сделать, уходя</a:t>
            </a:r>
          </a:p>
          <a:p>
            <a:pPr>
              <a:buFont typeface="Wingdings" pitchFamily="2" charset="2"/>
              <a:buNone/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	из дома, чтобы не допустить пожар? 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211638" y="2636838"/>
            <a:ext cx="41052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400" dirty="0" smtClean="0">
                <a:solidFill>
                  <a:srgbClr val="A50021"/>
                </a:solidFill>
                <a:latin typeface="Comic Sans MS" pitchFamily="66" charset="0"/>
              </a:rPr>
              <a:t>Выключить электроприборы, газ, свет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dirty="0" smtClean="0">
                <a:solidFill>
                  <a:srgbClr val="A50021"/>
                </a:solidFill>
                <a:latin typeface="Comic Sans MS" pitchFamily="66" charset="0"/>
              </a:rPr>
              <a:t>Закрыть </a:t>
            </a:r>
            <a:r>
              <a:rPr lang="ru-RU" sz="2400" dirty="0">
                <a:solidFill>
                  <a:srgbClr val="A50021"/>
                </a:solidFill>
                <a:latin typeface="Comic Sans MS" pitchFamily="66" charset="0"/>
              </a:rPr>
              <a:t>окна, двери смежных комнат.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dirty="0">
                <a:solidFill>
                  <a:srgbClr val="A50021"/>
                </a:solidFill>
                <a:latin typeface="Comic Sans MS" pitchFamily="66" charset="0"/>
              </a:rPr>
              <a:t> Убрать спички от детей.</a:t>
            </a:r>
          </a:p>
        </p:txBody>
      </p:sp>
      <p:pic>
        <p:nvPicPr>
          <p:cNvPr id="29701" name="Picture 7" descr="256673_6420-800x6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143116"/>
            <a:ext cx="2165350" cy="381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4" descr="7f72d5f6e7e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896" y="130702"/>
            <a:ext cx="1068584" cy="1588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7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3"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23528" y="548680"/>
            <a:ext cx="5256584" cy="4968552"/>
          </a:xfrm>
          <a:prstGeom prst="roundRect">
            <a:avLst/>
          </a:prstGeom>
          <a:solidFill>
            <a:srgbClr val="FF0000"/>
          </a:solidFill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13" descr="Рисунок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548" y="888071"/>
            <a:ext cx="4265508" cy="4208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Text Box 9"/>
          <p:cNvSpPr txBox="1">
            <a:spLocks noChangeAspect="1" noChangeArrowheads="1"/>
          </p:cNvSpPr>
          <p:nvPr/>
        </p:nvSpPr>
        <p:spPr bwMode="auto">
          <a:xfrm>
            <a:off x="5292080" y="1412776"/>
            <a:ext cx="3606875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>
                <a:lumMod val="10000"/>
              </a:schemeClr>
            </a:outerShdw>
          </a:effectLst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ru-RU" sz="5400" b="1" i="1" kern="25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Gungsuh" pitchFamily="18" charset="-127"/>
              </a:rPr>
              <a:t>Огонь  ошибок не прощает</a:t>
            </a:r>
          </a:p>
        </p:txBody>
      </p:sp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785813" y="5857875"/>
            <a:ext cx="7572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>
                <a:lumMod val="25000"/>
              </a:scheme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Обучающая интерактивная  </a:t>
            </a:r>
            <a:r>
              <a:rPr lang="ru-RU" dirty="0">
                <a:solidFill>
                  <a:schemeClr val="bg1"/>
                </a:solidFill>
                <a:latin typeface="Comic Sans MS" pitchFamily="66" charset="0"/>
              </a:rPr>
              <a:t>игра для детей среднего 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школьного возраста</a:t>
            </a:r>
            <a:endParaRPr lang="ru-RU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7f72d5f6e7e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896" y="130702"/>
            <a:ext cx="1068584" cy="1588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Rectangle 3"/>
          <p:cNvSpPr>
            <a:spLocks noGrp="1" noChangeArrowheads="1"/>
          </p:cNvSpPr>
          <p:nvPr>
            <p:ph idx="1"/>
          </p:nvPr>
        </p:nvSpPr>
        <p:spPr>
          <a:xfrm>
            <a:off x="0" y="214313"/>
            <a:ext cx="8929688" cy="10953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rgbClr val="C00000"/>
                </a:solidFill>
              </a:rPr>
              <a:t>   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Назовите основные причины пожаров</a:t>
            </a:r>
          </a:p>
          <a:p>
            <a:pPr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в быту.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428728" y="928670"/>
            <a:ext cx="6099590" cy="6047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ru-RU" sz="1600" b="1" dirty="0">
                <a:solidFill>
                  <a:srgbClr val="A50021"/>
                </a:solidFill>
                <a:latin typeface="Comic Sans MS" pitchFamily="66" charset="0"/>
              </a:rPr>
              <a:t>Неосторожное обращение с огнем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ru-RU" sz="1600" b="1" dirty="0">
                <a:solidFill>
                  <a:srgbClr val="A50021"/>
                </a:solidFill>
                <a:latin typeface="Comic Sans MS" pitchFamily="66" charset="0"/>
              </a:rPr>
              <a:t> Курение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ru-RU" sz="1600" b="1" dirty="0">
                <a:solidFill>
                  <a:srgbClr val="A50021"/>
                </a:solidFill>
                <a:latin typeface="Comic Sans MS" pitchFamily="66" charset="0"/>
              </a:rPr>
              <a:t> Короткое замыкание электропроводки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ru-RU" sz="1600" b="1" dirty="0">
                <a:solidFill>
                  <a:srgbClr val="A50021"/>
                </a:solidFill>
                <a:latin typeface="Comic Sans MS" pitchFamily="66" charset="0"/>
              </a:rPr>
              <a:t>Оставленные включенными в сеть электроприборы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ru-RU" sz="1600" b="1" dirty="0">
                <a:solidFill>
                  <a:srgbClr val="A50021"/>
                </a:solidFill>
                <a:latin typeface="Comic Sans MS" pitchFamily="66" charset="0"/>
              </a:rPr>
              <a:t> Неисправность печного отопления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ru-RU" sz="1600" b="1" dirty="0">
                <a:solidFill>
                  <a:srgbClr val="A50021"/>
                </a:solidFill>
                <a:latin typeface="Comic Sans MS" pitchFamily="66" charset="0"/>
              </a:rPr>
              <a:t> Детская шалость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ru-RU" sz="1600" b="1" dirty="0">
                <a:solidFill>
                  <a:srgbClr val="A50021"/>
                </a:solidFill>
                <a:latin typeface="Comic Sans MS" pitchFamily="66" charset="0"/>
              </a:rPr>
              <a:t> Чистка одежды бензином 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ru-RU" sz="1600" b="1" dirty="0">
                <a:solidFill>
                  <a:srgbClr val="A50021"/>
                </a:solidFill>
                <a:latin typeface="Comic Sans MS" pitchFamily="66" charset="0"/>
              </a:rPr>
              <a:t> Непотушенная сигарета или спичка 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ru-RU" sz="1600" b="1" dirty="0">
                <a:solidFill>
                  <a:srgbClr val="A50021"/>
                </a:solidFill>
                <a:latin typeface="Comic Sans MS" pitchFamily="66" charset="0"/>
              </a:rPr>
              <a:t> Перегрев телевизора или компьютера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ru-RU" sz="1600" b="1" dirty="0">
                <a:solidFill>
                  <a:srgbClr val="A50021"/>
                </a:solidFill>
                <a:latin typeface="Comic Sans MS" pitchFamily="66" charset="0"/>
              </a:rPr>
              <a:t> Сушка одежды над газовой плитой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ru-RU" sz="1600" b="1" dirty="0">
                <a:solidFill>
                  <a:srgbClr val="A50021"/>
                </a:solidFill>
                <a:latin typeface="Comic Sans MS" pitchFamily="66" charset="0"/>
              </a:rPr>
              <a:t> Большое число электроприборов, включенных в одну розетку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ru-RU" sz="1600" b="1" dirty="0">
                <a:solidFill>
                  <a:srgbClr val="A50021"/>
                </a:solidFill>
                <a:latin typeface="Comic Sans MS" pitchFamily="66" charset="0"/>
              </a:rPr>
              <a:t> Неосторожное обращение с пиротехникой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ru-RU" sz="1600" b="1" dirty="0">
                <a:solidFill>
                  <a:srgbClr val="A50021"/>
                </a:solidFill>
                <a:latin typeface="Comic Sans MS" pitchFamily="66" charset="0"/>
              </a:rPr>
              <a:t> Неправильное хранение  легковоспламеняющихся веществ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ru-RU" sz="1600" b="1" dirty="0">
                <a:solidFill>
                  <a:srgbClr val="A50021"/>
                </a:solidFill>
                <a:latin typeface="Comic Sans MS" pitchFamily="66" charset="0"/>
              </a:rPr>
              <a:t> Поджоги.</a:t>
            </a:r>
            <a:endParaRPr lang="ru-RU" sz="16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  <a:defRPr/>
            </a:pPr>
            <a:endParaRPr lang="ru-RU" dirty="0"/>
          </a:p>
        </p:txBody>
      </p:sp>
      <p:sp>
        <p:nvSpPr>
          <p:cNvPr id="10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536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Содержимое 4" descr="Опасные_Игры_1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00166" y="1357298"/>
            <a:ext cx="5899934" cy="4287884"/>
          </a:xfrm>
        </p:spPr>
      </p:pic>
      <p:pic>
        <p:nvPicPr>
          <p:cNvPr id="6151" name="Picture 2" descr="C:\Users\1\Desktop\пух огон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000108"/>
            <a:ext cx="7011984" cy="5478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0"/>
            <a:ext cx="802838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Comic Sans MS" pitchFamily="66" charset="0"/>
              </a:rPr>
              <a:t>Опасно ли поджигать тополиный пух?</a:t>
            </a:r>
          </a:p>
        </p:txBody>
      </p:sp>
      <p:pic>
        <p:nvPicPr>
          <p:cNvPr id="7" name="Picture 4" descr="7f72d5f6e7e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896" y="130702"/>
            <a:ext cx="1068584" cy="1588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utoShape 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88640"/>
            <a:ext cx="7704534" cy="17129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rgbClr val="C00000"/>
                </a:solidFill>
              </a:rPr>
              <a:t>  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Почему нельзя электрические лампы накаливания оборачивать бумагой? 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572000" y="3357563"/>
            <a:ext cx="35290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B35419"/>
                </a:solidFill>
                <a:latin typeface="Comic Sans MS" pitchFamily="66" charset="0"/>
              </a:rPr>
              <a:t>Бумага может воспламениться. </a:t>
            </a:r>
          </a:p>
        </p:txBody>
      </p:sp>
      <p:pic>
        <p:nvPicPr>
          <p:cNvPr id="32773" name="Picture 7" descr="84b8b29f290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916113"/>
            <a:ext cx="2657475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7f72d5f6e7e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896" y="130702"/>
            <a:ext cx="1068584" cy="1588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Прямоугольник 2"/>
          <p:cNvSpPr>
            <a:spLocks noChangeArrowheads="1"/>
          </p:cNvSpPr>
          <p:nvPr/>
        </p:nvSpPr>
        <p:spPr bwMode="auto">
          <a:xfrm>
            <a:off x="2071688" y="285750"/>
            <a:ext cx="55229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Найди ошибки:</a:t>
            </a:r>
          </a:p>
        </p:txBody>
      </p:sp>
      <p:pic>
        <p:nvPicPr>
          <p:cNvPr id="6" name="Picture 4" descr="7f72d5f6e7e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896" y="130702"/>
            <a:ext cx="1068584" cy="1588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6" name="Picture 2" descr="C:\documentyki\конкурсы\конкурс пожарная\сборная\Огонь ошибок не прощает\Рисунок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1214422"/>
            <a:ext cx="7243763" cy="5438775"/>
          </a:xfrm>
          <a:prstGeom prst="rect">
            <a:avLst/>
          </a:prstGeom>
          <a:noFill/>
        </p:spPr>
      </p:pic>
      <p:pic>
        <p:nvPicPr>
          <p:cNvPr id="1027" name="Picture 3" descr="C:\documentyki\конкурсы\конкурс пожарная\сборная\Огонь ошибок не прощает\Рисунок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1071546"/>
            <a:ext cx="7477125" cy="5613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60648"/>
            <a:ext cx="8229600" cy="1828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  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Какие правила пожарной безопасности нужно соблюдать при устройстве новогодней елки?</a:t>
            </a:r>
          </a:p>
          <a:p>
            <a:endParaRPr lang="ru-RU" dirty="0" smtClean="0">
              <a:solidFill>
                <a:schemeClr val="tx2"/>
              </a:solidFill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755650" y="2472760"/>
            <a:ext cx="5472113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ru-RU" sz="2400" b="1" dirty="0">
                <a:solidFill>
                  <a:srgbClr val="B35419"/>
                </a:solidFill>
                <a:latin typeface="Comic Sans MS" pitchFamily="66" charset="0"/>
              </a:rPr>
              <a:t> Нельзя применять свечи, бенгальские огни, хлопушки.</a:t>
            </a:r>
          </a:p>
          <a:p>
            <a:endParaRPr lang="ru-RU" sz="2400" b="1" dirty="0">
              <a:solidFill>
                <a:srgbClr val="B35419"/>
              </a:solidFill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ru-RU" sz="2400" b="1" dirty="0">
                <a:solidFill>
                  <a:srgbClr val="B35419"/>
                </a:solidFill>
                <a:latin typeface="Comic Sans MS" pitchFamily="66" charset="0"/>
              </a:rPr>
              <a:t> Нельзя делать костюмы из ваты, марли, бумаги, материалов, непропитанных огнезащитным составом. </a:t>
            </a:r>
          </a:p>
        </p:txBody>
      </p:sp>
      <p:pic>
        <p:nvPicPr>
          <p:cNvPr id="34820" name="Picture 6" descr="Картинка 5 из 108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1989138"/>
            <a:ext cx="20764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7f72d5f6e7e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896" y="130702"/>
            <a:ext cx="1068584" cy="1588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571500" y="3071813"/>
            <a:ext cx="8215313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rgbClr val="A50021"/>
              </a:buClr>
              <a:buSzPct val="80000"/>
              <a:buFont typeface="+mj-lt"/>
              <a:buAutoNum type="alphaUcPeriod"/>
              <a:defRPr/>
            </a:pPr>
            <a:r>
              <a:rPr lang="ru-RU" sz="3200" dirty="0" smtClean="0">
                <a:solidFill>
                  <a:srgbClr val="A50021"/>
                </a:solidFill>
                <a:latin typeface="Comic Sans MS" pitchFamily="66" charset="0"/>
              </a:rPr>
              <a:t>Накрою </a:t>
            </a:r>
            <a:r>
              <a:rPr lang="ru-RU" sz="3200" dirty="0">
                <a:solidFill>
                  <a:srgbClr val="A50021"/>
                </a:solidFill>
                <a:latin typeface="Comic Sans MS" pitchFamily="66" charset="0"/>
              </a:rPr>
              <a:t>сковороду мокрым полотенцем  или </a:t>
            </a:r>
            <a:r>
              <a:rPr lang="ru-RU" sz="3200" dirty="0" smtClean="0">
                <a:solidFill>
                  <a:srgbClr val="A50021"/>
                </a:solidFill>
                <a:latin typeface="Comic Sans MS" pitchFamily="66" charset="0"/>
              </a:rPr>
              <a:t>крышкой</a:t>
            </a:r>
          </a:p>
          <a:p>
            <a:pPr marL="609600" indent="-609600">
              <a:spcBef>
                <a:spcPct val="20000"/>
              </a:spcBef>
              <a:buClr>
                <a:srgbClr val="A50021"/>
              </a:buClr>
              <a:buSzPct val="80000"/>
              <a:buFont typeface="+mj-lt"/>
              <a:buAutoNum type="alphaUcPeriod"/>
              <a:defRPr/>
            </a:pPr>
            <a:r>
              <a:rPr lang="ru-RU" sz="3200" dirty="0" smtClean="0">
                <a:solidFill>
                  <a:srgbClr val="A50021"/>
                </a:solidFill>
                <a:latin typeface="Comic Sans MS" pitchFamily="66" charset="0"/>
              </a:rPr>
              <a:t>Буду </a:t>
            </a:r>
            <a:r>
              <a:rPr lang="ru-RU" sz="3200" dirty="0">
                <a:solidFill>
                  <a:srgbClr val="A50021"/>
                </a:solidFill>
                <a:latin typeface="Comic Sans MS" pitchFamily="66" charset="0"/>
              </a:rPr>
              <a:t>тушить водой   </a:t>
            </a:r>
          </a:p>
          <a:p>
            <a:pPr marL="609600" indent="-609600">
              <a:spcBef>
                <a:spcPct val="20000"/>
              </a:spcBef>
              <a:buClr>
                <a:srgbClr val="A50021"/>
              </a:buClr>
              <a:buSzPct val="80000"/>
              <a:buFont typeface="+mj-lt"/>
              <a:buAutoNum type="alphaUcPeriod"/>
              <a:defRPr/>
            </a:pPr>
            <a:r>
              <a:rPr lang="ru-RU" sz="3200" dirty="0">
                <a:solidFill>
                  <a:srgbClr val="A50021"/>
                </a:solidFill>
                <a:latin typeface="Comic Sans MS" pitchFamily="66" charset="0"/>
              </a:rPr>
              <a:t>Попытаюсь вынести горящую сковороду на улицу   </a:t>
            </a:r>
          </a:p>
          <a:p>
            <a:pPr marL="609600" indent="-6096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609600" indent="-6096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609600" indent="-609600" algn="ctr">
              <a:spcBef>
                <a:spcPct val="20000"/>
              </a:spcBef>
              <a:buClr>
                <a:schemeClr val="hlink"/>
              </a:buClr>
              <a:buSzPct val="80000"/>
              <a:buFontTx/>
              <a:buAutoNum type="alphaUcPeriod"/>
              <a:defRPr/>
            </a:pPr>
            <a:endParaRPr lang="ru-RU" sz="2400" dirty="0">
              <a:latin typeface="Tahoma" pitchFamily="34" charset="0"/>
            </a:endParaRPr>
          </a:p>
          <a:p>
            <a:pPr marL="609600" indent="-609600" algn="ctr">
              <a:spcBef>
                <a:spcPct val="20000"/>
              </a:spcBef>
              <a:buClr>
                <a:schemeClr val="hlink"/>
              </a:buClr>
              <a:buSzPct val="80000"/>
              <a:buFontTx/>
              <a:buAutoNum type="alphaUcPeriod"/>
              <a:defRPr/>
            </a:pP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332656"/>
            <a:ext cx="8643938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Что делать,  если  </a:t>
            </a: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при</a:t>
            </a:r>
          </a:p>
          <a:p>
            <a:pPr algn="ctr">
              <a:defRPr/>
            </a:pP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приготовлении  </a:t>
            </a:r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пищи</a:t>
            </a:r>
            <a:b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загорелся жир на сковороде?</a:t>
            </a:r>
          </a:p>
          <a:p>
            <a:pPr algn="ctr">
              <a:defRPr/>
            </a:pPr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(выбрать)</a:t>
            </a:r>
            <a:r>
              <a:rPr lang="ru-RU" sz="2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/>
            </a:r>
            <a:br>
              <a:rPr lang="ru-RU" sz="2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endParaRPr lang="ru-RU" sz="21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pic>
        <p:nvPicPr>
          <p:cNvPr id="6" name="Picture 4" descr="7f72d5f6e7e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896" y="130702"/>
            <a:ext cx="1068584" cy="1588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Прямоугольник 1"/>
          <p:cNvSpPr>
            <a:spLocks noChangeArrowheads="1"/>
          </p:cNvSpPr>
          <p:nvPr/>
        </p:nvSpPr>
        <p:spPr bwMode="auto">
          <a:xfrm>
            <a:off x="0" y="332656"/>
            <a:ext cx="83581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Comic Sans MS" pitchFamily="66" charset="0"/>
              </a:rPr>
              <a:t>Чем опасно печное отопление?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28625" y="4214818"/>
            <a:ext cx="87153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dirty="0">
                <a:solidFill>
                  <a:srgbClr val="B35419"/>
                </a:solidFill>
                <a:latin typeface="Comic Sans MS" pitchFamily="66" charset="0"/>
              </a:rPr>
              <a:t> </a:t>
            </a:r>
            <a:r>
              <a:rPr lang="ru-RU" sz="2400" dirty="0">
                <a:solidFill>
                  <a:srgbClr val="A50021"/>
                </a:solidFill>
                <a:latin typeface="Comic Sans MS" pitchFamily="66" charset="0"/>
              </a:rPr>
              <a:t>Попадание раскаленных углей или искр на незащищенный пол или крышу здания;</a:t>
            </a:r>
          </a:p>
          <a:p>
            <a:pPr>
              <a:buFont typeface="Arial" charset="0"/>
              <a:buChar char="•"/>
            </a:pPr>
            <a:r>
              <a:rPr lang="ru-RU" sz="2400" dirty="0">
                <a:solidFill>
                  <a:srgbClr val="A50021"/>
                </a:solidFill>
                <a:latin typeface="Comic Sans MS" pitchFamily="66" charset="0"/>
              </a:rPr>
              <a:t>Нагрев элементов печи до высоких температур;</a:t>
            </a:r>
          </a:p>
          <a:p>
            <a:pPr>
              <a:buFont typeface="Arial" charset="0"/>
              <a:buChar char="•"/>
            </a:pPr>
            <a:r>
              <a:rPr lang="ru-RU" sz="2400" dirty="0">
                <a:solidFill>
                  <a:srgbClr val="A50021"/>
                </a:solidFill>
                <a:latin typeface="Comic Sans MS" pitchFamily="66" charset="0"/>
              </a:rPr>
              <a:t>Тепловое воздействие на сгораемые конструкции при недостаточной их тепловой защите;</a:t>
            </a:r>
          </a:p>
          <a:p>
            <a:pPr>
              <a:buFont typeface="Arial" charset="0"/>
              <a:buChar char="•"/>
            </a:pPr>
            <a:r>
              <a:rPr lang="ru-RU" sz="2400" dirty="0">
                <a:solidFill>
                  <a:srgbClr val="A50021"/>
                </a:solidFill>
                <a:latin typeface="Comic Sans MS" pitchFamily="66" charset="0"/>
              </a:rPr>
              <a:t>Возможное отравление угарным газом</a:t>
            </a:r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313" y="1143000"/>
            <a:ext cx="3741737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4" descr="7f72d5f6e7e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385" y="150912"/>
            <a:ext cx="849106" cy="126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69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idx="1"/>
          </p:nvPr>
        </p:nvSpPr>
        <p:spPr>
          <a:xfrm>
            <a:off x="0" y="332656"/>
            <a:ext cx="7200478" cy="14319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Какие виды огнетушителей вам известны? 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5143500" y="2924175"/>
            <a:ext cx="40005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>
                <a:lumMod val="25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ru-RU" sz="2400" dirty="0">
                <a:solidFill>
                  <a:srgbClr val="A50021"/>
                </a:solidFill>
              </a:rPr>
              <a:t> </a:t>
            </a:r>
            <a:r>
              <a:rPr lang="ru-RU" sz="3200" b="1" dirty="0">
                <a:solidFill>
                  <a:srgbClr val="A50021"/>
                </a:solidFill>
                <a:latin typeface="Comic Sans MS" pitchFamily="66" charset="0"/>
              </a:rPr>
              <a:t>Пенный.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ru-RU" sz="3200" b="1" dirty="0">
                <a:solidFill>
                  <a:srgbClr val="A50021"/>
                </a:solidFill>
                <a:latin typeface="Comic Sans MS" pitchFamily="66" charset="0"/>
              </a:rPr>
              <a:t> Порошковый.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ru-RU" sz="3200" b="1" dirty="0">
                <a:solidFill>
                  <a:srgbClr val="A50021"/>
                </a:solidFill>
                <a:latin typeface="Comic Sans MS" pitchFamily="66" charset="0"/>
              </a:rPr>
              <a:t> Углекислотный.</a:t>
            </a:r>
          </a:p>
        </p:txBody>
      </p:sp>
      <p:pic>
        <p:nvPicPr>
          <p:cNvPr id="25609" name="Picture 9" descr="20392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989138"/>
            <a:ext cx="4302125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Группа 6"/>
          <p:cNvGrpSpPr/>
          <p:nvPr/>
        </p:nvGrpSpPr>
        <p:grpSpPr>
          <a:xfrm>
            <a:off x="7596336" y="260648"/>
            <a:ext cx="1296144" cy="1080120"/>
            <a:chOff x="395536" y="332656"/>
            <a:chExt cx="6048672" cy="5112568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395536" y="332656"/>
              <a:ext cx="6048672" cy="5112568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6" descr="3378ba32d097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476672"/>
              <a:ext cx="4871886" cy="4871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560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7596336" y="260648"/>
            <a:ext cx="1296144" cy="1080120"/>
            <a:chOff x="395536" y="332656"/>
            <a:chExt cx="6048672" cy="5112568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395536" y="332656"/>
              <a:ext cx="6048672" cy="5112568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6" descr="3378ba32d097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476672"/>
              <a:ext cx="4871886" cy="4871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914" name="Rectangle 3"/>
          <p:cNvSpPr>
            <a:spLocks noGrp="1" noChangeArrowheads="1"/>
          </p:cNvSpPr>
          <p:nvPr>
            <p:ph idx="1"/>
          </p:nvPr>
        </p:nvSpPr>
        <p:spPr>
          <a:xfrm>
            <a:off x="0" y="332656"/>
            <a:ext cx="7740352" cy="216024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rgbClr val="C00000"/>
                </a:solidFill>
              </a:rPr>
              <a:t>  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Какие виды огнетушителей можно применять для тушения пожаров в электроустановках, находящихся под напряжением? 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900113" y="3789363"/>
            <a:ext cx="48244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>
                <a:lumMod val="25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ru-RU" sz="3200" b="1" dirty="0">
                <a:solidFill>
                  <a:srgbClr val="A50021"/>
                </a:solidFill>
                <a:latin typeface="Comic Sans MS" pitchFamily="66" charset="0"/>
              </a:rPr>
              <a:t> Углекислотные.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ru-RU" sz="3200" b="1" dirty="0">
                <a:solidFill>
                  <a:srgbClr val="A50021"/>
                </a:solidFill>
                <a:latin typeface="Comic Sans MS" pitchFamily="66" charset="0"/>
              </a:rPr>
              <a:t> Порошковые.</a:t>
            </a:r>
          </a:p>
        </p:txBody>
      </p:sp>
      <p:pic>
        <p:nvPicPr>
          <p:cNvPr id="26630" name="Picture 6" descr="0144PB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2205038"/>
            <a:ext cx="2657475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662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88640"/>
            <a:ext cx="7380312" cy="1417638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Как пользоваться порошковым огнетушителем ОП-5(г)?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0" y="1428750"/>
            <a:ext cx="5000625" cy="5429250"/>
          </a:xfrm>
        </p:spPr>
        <p:txBody>
          <a:bodyPr/>
          <a:lstStyle/>
          <a:p>
            <a:r>
              <a:rPr lang="ru-RU" sz="4000" dirty="0" smtClean="0">
                <a:solidFill>
                  <a:srgbClr val="A50021"/>
                </a:solidFill>
                <a:latin typeface="Comic Sans MS" pitchFamily="66" charset="0"/>
              </a:rPr>
              <a:t>Сорви пломбу, выдерни чеку;</a:t>
            </a:r>
          </a:p>
          <a:p>
            <a:r>
              <a:rPr lang="ru-RU" sz="4000" dirty="0" smtClean="0">
                <a:solidFill>
                  <a:srgbClr val="A50021"/>
                </a:solidFill>
                <a:latin typeface="Comic Sans MS" pitchFamily="66" charset="0"/>
              </a:rPr>
              <a:t>Подними рукоятку вверх;</a:t>
            </a:r>
          </a:p>
          <a:p>
            <a:r>
              <a:rPr lang="ru-RU" sz="4000" dirty="0" smtClean="0">
                <a:solidFill>
                  <a:srgbClr val="A50021"/>
                </a:solidFill>
                <a:latin typeface="Comic Sans MS" pitchFamily="66" charset="0"/>
              </a:rPr>
              <a:t>Направь раструб на пламя;</a:t>
            </a:r>
          </a:p>
          <a:p>
            <a:r>
              <a:rPr lang="ru-RU" sz="4000" dirty="0" smtClean="0">
                <a:solidFill>
                  <a:srgbClr val="A50021"/>
                </a:solidFill>
                <a:latin typeface="Comic Sans MS" pitchFamily="66" charset="0"/>
              </a:rPr>
              <a:t>Нажми на рычаг.</a:t>
            </a:r>
          </a:p>
          <a:p>
            <a:endParaRPr lang="ru-RU" sz="4400" dirty="0" smtClean="0"/>
          </a:p>
        </p:txBody>
      </p:sp>
      <p:pic>
        <p:nvPicPr>
          <p:cNvPr id="11268" name="Picture 2" descr="C:\Documents and Settings\Полина\Рабочий стол\огнетушитель\IMG_099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40300" y="1428750"/>
            <a:ext cx="4203700" cy="5429250"/>
          </a:xfrm>
        </p:spPr>
      </p:pic>
      <p:grpSp>
        <p:nvGrpSpPr>
          <p:cNvPr id="7" name="Группа 6"/>
          <p:cNvGrpSpPr/>
          <p:nvPr/>
        </p:nvGrpSpPr>
        <p:grpSpPr>
          <a:xfrm>
            <a:off x="7596336" y="260648"/>
            <a:ext cx="1296144" cy="1080120"/>
            <a:chOff x="395536" y="332656"/>
            <a:chExt cx="6048672" cy="5112568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395536" y="332656"/>
              <a:ext cx="6048672" cy="5112568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6" descr="3378ba32d097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476672"/>
              <a:ext cx="4871886" cy="4871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3" y="285750"/>
            <a:ext cx="8715375" cy="6186488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2">
                <a:lumMod val="25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Comic Sans MS" pitchFamily="66" charset="0"/>
              </a:rPr>
              <a:t>Правила игры:</a:t>
            </a:r>
          </a:p>
          <a:p>
            <a:pPr marL="742950" indent="-742950">
              <a:buFont typeface="+mj-lt"/>
              <a:buAutoNum type="arabicPeriod"/>
              <a:defRPr/>
            </a:pPr>
            <a:r>
              <a:rPr lang="ru-RU" sz="3200" b="1" dirty="0">
                <a:solidFill>
                  <a:srgbClr val="A50021"/>
                </a:solidFill>
                <a:latin typeface="Comic Sans MS" pitchFamily="66" charset="0"/>
              </a:rPr>
              <a:t>Называй адрес вопроса;</a:t>
            </a:r>
          </a:p>
          <a:p>
            <a:pPr marL="742950" indent="-742950">
              <a:buFont typeface="+mj-lt"/>
              <a:buAutoNum type="arabicPeriod"/>
              <a:defRPr/>
            </a:pPr>
            <a:r>
              <a:rPr lang="ru-RU" sz="3200" b="1" dirty="0">
                <a:solidFill>
                  <a:srgbClr val="A50021"/>
                </a:solidFill>
                <a:latin typeface="Comic Sans MS" pitchFamily="66" charset="0"/>
              </a:rPr>
              <a:t>Отвечай подробно;</a:t>
            </a:r>
          </a:p>
          <a:p>
            <a:pPr marL="742950" indent="-742950">
              <a:buFont typeface="+mj-lt"/>
              <a:buAutoNum type="arabicPeriod"/>
              <a:defRPr/>
            </a:pPr>
            <a:r>
              <a:rPr lang="ru-RU" sz="3200" b="1" dirty="0">
                <a:solidFill>
                  <a:srgbClr val="A50021"/>
                </a:solidFill>
                <a:latin typeface="Comic Sans MS" pitchFamily="66" charset="0"/>
              </a:rPr>
              <a:t>При правильном ответе получишь соответственное число баллов, при неправильном – сгорают все твои баллы;</a:t>
            </a:r>
          </a:p>
          <a:p>
            <a:pPr marL="742950" indent="-742950">
              <a:buFont typeface="+mj-lt"/>
              <a:buAutoNum type="arabicPeriod"/>
              <a:defRPr/>
            </a:pPr>
            <a:r>
              <a:rPr lang="ru-RU" sz="3200" b="1" dirty="0">
                <a:solidFill>
                  <a:srgbClr val="A50021"/>
                </a:solidFill>
                <a:latin typeface="Comic Sans MS" pitchFamily="66" charset="0"/>
              </a:rPr>
              <a:t>Если не повезет, можешь попасть на горящее поле, и тогда тоже все баллы сгорят, если не отгадаешь загадки.</a:t>
            </a:r>
          </a:p>
          <a:p>
            <a:pPr marL="742950" indent="-742950">
              <a:buFont typeface="+mj-lt"/>
              <a:buAutoNum type="arabicPeriod"/>
              <a:defRPr/>
            </a:pPr>
            <a:r>
              <a:rPr lang="ru-RU" sz="3200" b="1" dirty="0">
                <a:solidFill>
                  <a:srgbClr val="A50021"/>
                </a:solidFill>
                <a:latin typeface="Comic Sans MS" pitchFamily="66" charset="0"/>
              </a:rPr>
              <a:t>Пусть тебе повезет!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500313" y="3429000"/>
            <a:ext cx="364331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A50021"/>
                </a:solidFill>
                <a:latin typeface="Comic Sans MS" pitchFamily="66" charset="0"/>
              </a:rPr>
              <a:t>Варежка</a:t>
            </a:r>
          </a:p>
          <a:p>
            <a:pPr algn="ctr"/>
            <a:r>
              <a:rPr lang="ru-RU" sz="3600" b="1" dirty="0">
                <a:solidFill>
                  <a:srgbClr val="A50021"/>
                </a:solidFill>
                <a:latin typeface="Comic Sans MS" pitchFamily="66" charset="0"/>
              </a:rPr>
              <a:t>Рукав </a:t>
            </a:r>
          </a:p>
          <a:p>
            <a:pPr algn="ctr"/>
            <a:r>
              <a:rPr lang="ru-RU" sz="3600" b="1" dirty="0">
                <a:solidFill>
                  <a:srgbClr val="A50021"/>
                </a:solidFill>
                <a:latin typeface="Comic Sans MS" pitchFamily="66" charset="0"/>
              </a:rPr>
              <a:t>Гидрант</a:t>
            </a:r>
          </a:p>
          <a:p>
            <a:pPr algn="ctr"/>
            <a:r>
              <a:rPr lang="ru-RU" sz="3600" b="1" dirty="0">
                <a:solidFill>
                  <a:srgbClr val="A50021"/>
                </a:solidFill>
                <a:latin typeface="Comic Sans MS" pitchFamily="66" charset="0"/>
              </a:rPr>
              <a:t>Муфта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404664"/>
            <a:ext cx="745346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3600" b="1" dirty="0">
                <a:solidFill>
                  <a:srgbClr val="C00000"/>
                </a:solidFill>
                <a:latin typeface="Comic Sans MS" pitchFamily="66" charset="0"/>
              </a:rPr>
              <a:t>Как называется гибкий трубопровод для перекачки воды к месту  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  <a:latin typeface="Comic Sans MS" pitchFamily="66" charset="0"/>
              </a:rPr>
              <a:t>    пожара?</a:t>
            </a:r>
          </a:p>
        </p:txBody>
      </p:sp>
      <p:grpSp>
        <p:nvGrpSpPr>
          <p:cNvPr id="2" name="Группа 18"/>
          <p:cNvGrpSpPr>
            <a:grpSpLocks/>
          </p:cNvGrpSpPr>
          <p:nvPr/>
        </p:nvGrpSpPr>
        <p:grpSpPr bwMode="auto">
          <a:xfrm>
            <a:off x="0" y="4572000"/>
            <a:ext cx="9144000" cy="2286000"/>
            <a:chOff x="0" y="4572008"/>
            <a:chExt cx="9144000" cy="2285992"/>
          </a:xfrm>
        </p:grpSpPr>
        <p:pic>
          <p:nvPicPr>
            <p:cNvPr id="40967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1843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68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5786454"/>
              <a:ext cx="740314" cy="107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69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2162" y="5929330"/>
              <a:ext cx="74031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0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22764" y="5643578"/>
              <a:ext cx="740314" cy="1214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1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3084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2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63403" y="5786454"/>
              <a:ext cx="740314" cy="107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3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03686" y="4572008"/>
              <a:ext cx="740314" cy="2285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4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1240" y="6072206"/>
              <a:ext cx="740314" cy="785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5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921" y="6357958"/>
              <a:ext cx="740314" cy="500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6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40602" y="5500702"/>
              <a:ext cx="740314" cy="1357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7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283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8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2481" y="6500834"/>
              <a:ext cx="740314" cy="357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9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21524" y="5715016"/>
              <a:ext cx="740314" cy="1142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0" name="Группа 19"/>
          <p:cNvGrpSpPr/>
          <p:nvPr/>
        </p:nvGrpSpPr>
        <p:grpSpPr>
          <a:xfrm>
            <a:off x="7596336" y="260648"/>
            <a:ext cx="1296144" cy="1080120"/>
            <a:chOff x="395536" y="332656"/>
            <a:chExt cx="6048672" cy="5112568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395536" y="332656"/>
              <a:ext cx="6048672" cy="5112568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2" name="Picture 6" descr="3378ba32d097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476672"/>
              <a:ext cx="4871886" cy="4871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Box 1"/>
          <p:cNvSpPr txBox="1">
            <a:spLocks noChangeArrowheads="1"/>
          </p:cNvSpPr>
          <p:nvPr/>
        </p:nvSpPr>
        <p:spPr bwMode="auto">
          <a:xfrm>
            <a:off x="251520" y="332656"/>
            <a:ext cx="666194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Comic Sans MS" pitchFamily="66" charset="0"/>
              </a:rPr>
              <a:t>Какие средства тушения пожара эффективно используются  с начала работы пожарной службы?</a:t>
            </a:r>
          </a:p>
        </p:txBody>
      </p:sp>
      <p:pic>
        <p:nvPicPr>
          <p:cNvPr id="3" name="Picture 6" descr="пожарный щит_1 коп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28813"/>
            <a:ext cx="526097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предметы с плаката_12 коп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75" y="3987800"/>
            <a:ext cx="2400300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dd838a4ff83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3" y="1714500"/>
            <a:ext cx="3429000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Группа 7"/>
          <p:cNvGrpSpPr/>
          <p:nvPr/>
        </p:nvGrpSpPr>
        <p:grpSpPr>
          <a:xfrm>
            <a:off x="7596336" y="260648"/>
            <a:ext cx="1296144" cy="1080120"/>
            <a:chOff x="395536" y="332656"/>
            <a:chExt cx="6048672" cy="5112568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395536" y="332656"/>
              <a:ext cx="6048672" cy="5112568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" name="Picture 6" descr="3378ba32d097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476672"/>
              <a:ext cx="4871886" cy="4871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357158" y="357166"/>
            <a:ext cx="51000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000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И мала, и зла, и чуть свечу,</a:t>
            </a:r>
          </a:p>
          <a:p>
            <a:pPr eaLnBrk="0" hangingPunct="0"/>
            <a:r>
              <a:rPr lang="ru-RU" sz="2000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Но если упаду, то много горя принесу. </a:t>
            </a:r>
            <a:endParaRPr lang="ru-RU" sz="2000" dirty="0">
              <a:solidFill>
                <a:srgbClr val="A50021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1844824"/>
            <a:ext cx="4643437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rgbClr val="A50021"/>
                </a:solidFill>
                <a:latin typeface="Comic Sans MS" pitchFamily="66" charset="0"/>
              </a:rPr>
              <a:t>Красненький петушок  по домам бежит. 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285984" y="2767012"/>
            <a:ext cx="312786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000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Голова огнём пылает, </a:t>
            </a:r>
          </a:p>
          <a:p>
            <a:pPr eaLnBrk="0" hangingPunct="0"/>
            <a:r>
              <a:rPr lang="ru-RU" sz="2000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Тело тает и сгорает.</a:t>
            </a:r>
          </a:p>
          <a:p>
            <a:pPr eaLnBrk="0" hangingPunct="0"/>
            <a:r>
              <a:rPr lang="ru-RU" sz="2000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Я полезной быть хочу.</a:t>
            </a:r>
          </a:p>
          <a:p>
            <a:pPr eaLnBrk="0" hangingPunct="0"/>
            <a:r>
              <a:rPr lang="ru-RU" sz="2000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Лампы нет – я посвечу. </a:t>
            </a:r>
            <a:endParaRPr lang="ru-RU" sz="2000" dirty="0">
              <a:solidFill>
                <a:srgbClr val="A50021"/>
              </a:solidFill>
              <a:latin typeface="Comic Sans MS" pitchFamily="66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3214678" y="4357694"/>
            <a:ext cx="408165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000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Я мохнатый и кудлатый,</a:t>
            </a:r>
          </a:p>
          <a:p>
            <a:pPr eaLnBrk="0" hangingPunct="0"/>
            <a:r>
              <a:rPr lang="ru-RU" sz="2000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Я зимой над каждой хатой.</a:t>
            </a:r>
            <a:endParaRPr lang="ru-RU" sz="2000" dirty="0">
              <a:solidFill>
                <a:srgbClr val="A50021"/>
              </a:solidFill>
              <a:latin typeface="Comic Sans MS" pitchFamily="66" charset="0"/>
            </a:endParaRPr>
          </a:p>
          <a:p>
            <a:pPr eaLnBrk="0" hangingPunct="0"/>
            <a:r>
              <a:rPr lang="ru-RU" sz="2000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Над пожаром и заводом, </a:t>
            </a:r>
          </a:p>
          <a:p>
            <a:pPr eaLnBrk="0" hangingPunct="0"/>
            <a:r>
              <a:rPr lang="ru-RU" sz="2000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Над костром и пароходом.</a:t>
            </a:r>
          </a:p>
          <a:p>
            <a:pPr eaLnBrk="0" hangingPunct="0"/>
            <a:r>
              <a:rPr lang="ru-RU" sz="2000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Но нигде меня</a:t>
            </a:r>
          </a:p>
          <a:p>
            <a:pPr eaLnBrk="0" hangingPunct="0"/>
            <a:r>
              <a:rPr lang="ru-RU" sz="2000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Не бывает без огня. </a:t>
            </a:r>
            <a:endParaRPr lang="ru-RU" sz="2000" dirty="0">
              <a:solidFill>
                <a:srgbClr val="A50021"/>
              </a:solidFill>
              <a:latin typeface="Comic Sans MS" pitchFamily="66" charset="0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500042"/>
            <a:ext cx="15240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1690687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365104"/>
            <a:ext cx="1357312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0" descr="C:\Documents and Settings\наташа\Рабочий стол\03.gif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643187"/>
            <a:ext cx="1179513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AutoShape 5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7715272" y="285728"/>
            <a:ext cx="1131038" cy="928694"/>
            <a:chOff x="539552" y="476672"/>
            <a:chExt cx="6552728" cy="504056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539552" y="476672"/>
              <a:ext cx="6552728" cy="5040560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Picture 13" descr="Рисунок1"/>
            <p:cNvPicPr>
              <a:picLocks noChangeAspect="1" noChangeArrowheads="1" noCrop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971600" y="692696"/>
              <a:ext cx="5816560" cy="4563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755576" y="764704"/>
            <a:ext cx="335756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Рыжий зверь в печи сидит, </a:t>
            </a:r>
          </a:p>
          <a:p>
            <a:pPr eaLnBrk="0" hangingPunct="0"/>
            <a:r>
              <a:rPr lang="ru-RU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Рыжий зверь на всех сердит.</a:t>
            </a:r>
            <a:endParaRPr lang="ru-RU" dirty="0">
              <a:solidFill>
                <a:srgbClr val="A50021"/>
              </a:solidFill>
              <a:latin typeface="Comic Sans MS" pitchFamily="66" charset="0"/>
            </a:endParaRPr>
          </a:p>
          <a:p>
            <a:pPr eaLnBrk="0" hangingPunct="0"/>
            <a:r>
              <a:rPr lang="ru-RU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Он от злости ест дрова</a:t>
            </a:r>
          </a:p>
          <a:p>
            <a:pPr eaLnBrk="0" hangingPunct="0"/>
            <a:r>
              <a:rPr lang="ru-RU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Целый час, а может два.</a:t>
            </a:r>
          </a:p>
          <a:p>
            <a:pPr eaLnBrk="0" hangingPunct="0"/>
            <a:r>
              <a:rPr lang="ru-RU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Ты его рукой не тронь, </a:t>
            </a:r>
          </a:p>
          <a:p>
            <a:pPr eaLnBrk="0" hangingPunct="0"/>
            <a:r>
              <a:rPr lang="ru-RU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Потому что он - … </a:t>
            </a:r>
            <a:endParaRPr lang="ru-RU" dirty="0">
              <a:solidFill>
                <a:srgbClr val="A50021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2924944"/>
            <a:ext cx="35004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rgbClr val="A50021"/>
                </a:solidFill>
                <a:latin typeface="Comic Sans MS" pitchFamily="66" charset="0"/>
              </a:rPr>
              <a:t>В маленьком амбаре</a:t>
            </a:r>
          </a:p>
          <a:p>
            <a:pPr>
              <a:defRPr/>
            </a:pPr>
            <a:r>
              <a:rPr lang="ru-RU" sz="2000" dirty="0">
                <a:solidFill>
                  <a:srgbClr val="A50021"/>
                </a:solidFill>
                <a:latin typeface="Comic Sans MS" pitchFamily="66" charset="0"/>
              </a:rPr>
              <a:t>Лежит пожар на пожаре.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4869160"/>
            <a:ext cx="39290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rgbClr val="A50021"/>
                </a:solidFill>
                <a:latin typeface="Comic Sans MS" pitchFamily="66" charset="0"/>
              </a:rPr>
              <a:t>Закопаешь - не сгниет,</a:t>
            </a:r>
          </a:p>
          <a:p>
            <a:pPr>
              <a:defRPr/>
            </a:pPr>
            <a:r>
              <a:rPr lang="ru-RU" sz="2000" dirty="0">
                <a:solidFill>
                  <a:srgbClr val="A50021"/>
                </a:solidFill>
                <a:latin typeface="Comic Sans MS" pitchFamily="66" charset="0"/>
              </a:rPr>
              <a:t>Кинешь в воду - поплывет</a:t>
            </a:r>
            <a:r>
              <a:rPr lang="ru-RU" sz="2000" dirty="0">
                <a:solidFill>
                  <a:srgbClr val="002060"/>
                </a:solidFill>
                <a:latin typeface="+mn-lt"/>
              </a:rPr>
              <a:t>. </a:t>
            </a:r>
          </a:p>
        </p:txBody>
      </p:sp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996952"/>
            <a:ext cx="1714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0396" y="4408842"/>
            <a:ext cx="2173932" cy="1630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 descr="C:\Documents and Settings\наташа\Рабочий стол\08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04664"/>
            <a:ext cx="15716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utoShape 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7786710" y="285728"/>
            <a:ext cx="1059600" cy="857256"/>
            <a:chOff x="539552" y="476672"/>
            <a:chExt cx="6552728" cy="504056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539552" y="476672"/>
              <a:ext cx="6552728" cy="5040560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3" name="Picture 13" descr="Рисунок1"/>
            <p:cNvPicPr>
              <a:picLocks noChangeAspect="1" noChangeArrowheads="1" noCrop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692696"/>
              <a:ext cx="5816560" cy="4563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" grpId="0"/>
      <p:bldP spid="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642938" y="642938"/>
            <a:ext cx="4572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Дым увидел, не зевай,</a:t>
            </a:r>
          </a:p>
          <a:p>
            <a:r>
              <a:rPr lang="ru-RU" sz="2800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Нас скорее вызывай. 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357688" y="3071813"/>
            <a:ext cx="3857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Раскалённая стрела </a:t>
            </a:r>
          </a:p>
          <a:p>
            <a: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Дуб свалила у села.  </a:t>
            </a:r>
          </a:p>
        </p:txBody>
      </p:sp>
      <p:pic>
        <p:nvPicPr>
          <p:cNvPr id="5" name="Picture 6" descr="j49379_124984449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0"/>
            <a:ext cx="222885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450" y="2035175"/>
            <a:ext cx="3162300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95313" y="4359275"/>
            <a:ext cx="33337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Летела мошка, </a:t>
            </a:r>
          </a:p>
          <a:p>
            <a: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Осиновая ножка.</a:t>
            </a:r>
          </a:p>
          <a:p>
            <a: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На стог села, </a:t>
            </a:r>
          </a:p>
          <a:p>
            <a: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Всё сено съела.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83213" y="4187825"/>
            <a:ext cx="2689225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7786710" y="285728"/>
            <a:ext cx="1059600" cy="857256"/>
            <a:chOff x="539552" y="476672"/>
            <a:chExt cx="6552728" cy="5040560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39552" y="476672"/>
              <a:ext cx="6552728" cy="5040560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Picture 13" descr="Рисунок1"/>
            <p:cNvPicPr>
              <a:picLocks noChangeAspect="1" noChangeArrowheads="1" noCrop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692696"/>
              <a:ext cx="5816560" cy="4563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57188" y="1071563"/>
            <a:ext cx="33210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В маленьком амбаре </a:t>
            </a:r>
          </a:p>
          <a:p>
            <a:r>
              <a:rPr lang="ru-RU" sz="2400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Держат 100 пожаров.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428604"/>
            <a:ext cx="2919412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786188" y="2500313"/>
            <a:ext cx="47148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Заклубился дым угарный,</a:t>
            </a:r>
            <a:b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Гарью комната полна.</a:t>
            </a:r>
            <a:b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Что пожарный надевает? </a:t>
            </a:r>
            <a:b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Без чего никак нельзя? </a:t>
            </a:r>
            <a:endParaRPr lang="ru-RU" sz="2400" dirty="0">
              <a:solidFill>
                <a:srgbClr val="A50021"/>
              </a:solidFill>
              <a:latin typeface="Comic Sans MS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2357438"/>
            <a:ext cx="1843088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85750" y="4643438"/>
            <a:ext cx="507206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Я мчусь с сиреной на пожар,</a:t>
            </a:r>
            <a:b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Везу я воду с пеной.</a:t>
            </a:r>
            <a:b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Потушим вмиг огонь и жар.</a:t>
            </a:r>
            <a:b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Мы быстры, словно стрелы.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57825" y="4714875"/>
            <a:ext cx="2816225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7858148" y="285728"/>
            <a:ext cx="988162" cy="785818"/>
            <a:chOff x="539552" y="476672"/>
            <a:chExt cx="6552728" cy="5040560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39552" y="476672"/>
              <a:ext cx="6552728" cy="5040560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Picture 13" descr="Рисунок1"/>
            <p:cNvPicPr>
              <a:picLocks noChangeAspect="1" noChangeArrowheads="1" noCrop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692696"/>
              <a:ext cx="5816560" cy="4563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85750" y="214313"/>
            <a:ext cx="47863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Где с огнём беспечны люди,</a:t>
            </a:r>
          </a:p>
          <a:p>
            <a: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Обязательно он будет.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85728"/>
            <a:ext cx="1978025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143375" y="3000375"/>
            <a:ext cx="4800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Таять может, да не лёд, </a:t>
            </a:r>
          </a:p>
          <a:p>
            <a: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Не фонарь, а свет дает.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6925" y="1374775"/>
            <a:ext cx="1989138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85750" y="4357688"/>
            <a:ext cx="42862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То назад, то вперёд</a:t>
            </a:r>
          </a:p>
          <a:p>
            <a: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Ходит, бродит пароход.</a:t>
            </a:r>
          </a:p>
          <a:p>
            <a: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Остановишь – горе,</a:t>
            </a:r>
          </a:p>
          <a:p>
            <a:r>
              <a:rPr lang="ru-RU" sz="2400" b="1" dirty="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Продырявит море. </a:t>
            </a: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5" y="4286250"/>
            <a:ext cx="3351213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7858148" y="285728"/>
            <a:ext cx="988162" cy="857256"/>
            <a:chOff x="539552" y="476672"/>
            <a:chExt cx="6552728" cy="5040560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39552" y="476672"/>
              <a:ext cx="6552728" cy="5040560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Picture 13" descr="Рисунок1"/>
            <p:cNvPicPr>
              <a:picLocks noChangeAspect="1" noChangeArrowheads="1" noCrop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692696"/>
              <a:ext cx="5816560" cy="4563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7337" y="1783080"/>
          <a:ext cx="8569325" cy="3291840"/>
        </p:xfrm>
        <a:graphic>
          <a:graphicData uri="http://schemas.openxmlformats.org/drawingml/2006/table">
            <a:tbl>
              <a:tblPr/>
              <a:tblGrid>
                <a:gridCol w="4537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Вода и огонь – хорошие слуги…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…лишь огня добавлять.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Огонь маслом заливать…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…но и страшные господа.</a:t>
                      </a:r>
                    </a:p>
                    <a:p>
                      <a:endParaRPr lang="ru-RU" sz="36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8141" name="TextBox 2"/>
          <p:cNvSpPr txBox="1">
            <a:spLocks noChangeArrowheads="1"/>
          </p:cNvSpPr>
          <p:nvPr/>
        </p:nvSpPr>
        <p:spPr bwMode="auto">
          <a:xfrm>
            <a:off x="2357438" y="285750"/>
            <a:ext cx="4714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Comic Sans MS" pitchFamily="66" charset="0"/>
              </a:rPr>
              <a:t>Собери пословицы: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7812360" y="260648"/>
            <a:ext cx="1152128" cy="1224136"/>
            <a:chOff x="467544" y="620688"/>
            <a:chExt cx="4608512" cy="5256584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467544" y="620688"/>
              <a:ext cx="4608512" cy="5256584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Picture 5" descr="1252926927_2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980728"/>
              <a:ext cx="3961160" cy="4560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Группа 16"/>
          <p:cNvGrpSpPr>
            <a:grpSpLocks/>
          </p:cNvGrpSpPr>
          <p:nvPr/>
        </p:nvGrpSpPr>
        <p:grpSpPr bwMode="auto">
          <a:xfrm>
            <a:off x="0" y="4572000"/>
            <a:ext cx="9144000" cy="2286000"/>
            <a:chOff x="0" y="4572008"/>
            <a:chExt cx="9144000" cy="2285992"/>
          </a:xfrm>
        </p:grpSpPr>
        <p:pic>
          <p:nvPicPr>
            <p:cNvPr id="10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1843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5786454"/>
              <a:ext cx="740314" cy="107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2162" y="5929330"/>
              <a:ext cx="74031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22764" y="5643578"/>
              <a:ext cx="740314" cy="1214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3084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763403" y="5786454"/>
              <a:ext cx="740314" cy="107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403686" y="4572008"/>
              <a:ext cx="740314" cy="2285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1240" y="6072206"/>
              <a:ext cx="740314" cy="785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921" y="6357958"/>
              <a:ext cx="740314" cy="500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602" y="5500702"/>
              <a:ext cx="740314" cy="1357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283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2481" y="6500834"/>
              <a:ext cx="740314" cy="357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21524" y="5715016"/>
              <a:ext cx="740314" cy="1142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50" y="2000250"/>
          <a:ext cx="8643998" cy="2926080"/>
        </p:xfrm>
        <a:graphic>
          <a:graphicData uri="http://schemas.openxmlformats.org/drawingml/2006/table">
            <a:tbl>
              <a:tblPr/>
              <a:tblGrid>
                <a:gridCol w="4576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7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Искру туши до пожара…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…тот скоро обожжётся.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Comic Sans MS" pitchFamily="66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Кто огня не бережётся…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…беду отводи до удара</a:t>
                      </a:r>
                      <a:endParaRPr kumimoji="0" lang="ru-RU" sz="3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Comic Sans MS" pitchFamily="66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9165" name="TextBox 4"/>
          <p:cNvSpPr txBox="1">
            <a:spLocks noChangeArrowheads="1"/>
          </p:cNvSpPr>
          <p:nvPr/>
        </p:nvSpPr>
        <p:spPr bwMode="auto">
          <a:xfrm>
            <a:off x="2357438" y="285750"/>
            <a:ext cx="4714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Comic Sans MS" pitchFamily="66" charset="0"/>
              </a:rPr>
              <a:t>Собери пословицы: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7812360" y="260648"/>
            <a:ext cx="1152128" cy="1224136"/>
            <a:chOff x="467544" y="620688"/>
            <a:chExt cx="4608512" cy="5256584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467544" y="620688"/>
              <a:ext cx="4608512" cy="5256584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Picture 5" descr="1252926927_2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980728"/>
              <a:ext cx="3961160" cy="4560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Группа 16"/>
          <p:cNvGrpSpPr>
            <a:grpSpLocks/>
          </p:cNvGrpSpPr>
          <p:nvPr/>
        </p:nvGrpSpPr>
        <p:grpSpPr bwMode="auto">
          <a:xfrm>
            <a:off x="0" y="4572000"/>
            <a:ext cx="9144000" cy="2286000"/>
            <a:chOff x="0" y="4572008"/>
            <a:chExt cx="9144000" cy="2285992"/>
          </a:xfrm>
        </p:grpSpPr>
        <p:pic>
          <p:nvPicPr>
            <p:cNvPr id="10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1843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5786454"/>
              <a:ext cx="740314" cy="107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2162" y="5929330"/>
              <a:ext cx="74031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22764" y="5643578"/>
              <a:ext cx="740314" cy="1214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3084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763403" y="5786454"/>
              <a:ext cx="740314" cy="107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403686" y="4572008"/>
              <a:ext cx="740314" cy="2285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1240" y="6072206"/>
              <a:ext cx="740314" cy="785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921" y="6357958"/>
              <a:ext cx="740314" cy="500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602" y="5500702"/>
              <a:ext cx="740314" cy="1357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283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2481" y="6500834"/>
              <a:ext cx="740314" cy="357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21524" y="5715016"/>
              <a:ext cx="740314" cy="1142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35"/>
          <p:cNvSpPr/>
          <p:nvPr/>
        </p:nvSpPr>
        <p:spPr>
          <a:xfrm>
            <a:off x="5580112" y="1628800"/>
            <a:ext cx="3384376" cy="1512168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251520" y="2924944"/>
            <a:ext cx="4320480" cy="1080120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7308304" y="3429000"/>
            <a:ext cx="1224136" cy="1080120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572000" y="3429000"/>
            <a:ext cx="2520280" cy="1152128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427984" y="1772816"/>
            <a:ext cx="792088" cy="792088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23528" y="1268760"/>
            <a:ext cx="3888432" cy="1224136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178" name="Прямоугольник 2"/>
          <p:cNvSpPr>
            <a:spLocks noChangeArrowheads="1"/>
          </p:cNvSpPr>
          <p:nvPr/>
        </p:nvSpPr>
        <p:spPr bwMode="auto">
          <a:xfrm>
            <a:off x="4929188" y="2714625"/>
            <a:ext cx="2428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0179" name="TextBox 4"/>
          <p:cNvSpPr txBox="1">
            <a:spLocks noChangeArrowheads="1"/>
          </p:cNvSpPr>
          <p:nvPr/>
        </p:nvSpPr>
        <p:spPr bwMode="auto">
          <a:xfrm>
            <a:off x="2357438" y="285750"/>
            <a:ext cx="4714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Comic Sans MS" pitchFamily="66" charset="0"/>
              </a:rPr>
              <a:t>Собери пословицу:</a:t>
            </a:r>
          </a:p>
        </p:txBody>
      </p:sp>
      <p:sp>
        <p:nvSpPr>
          <p:cNvPr id="50180" name="Прямоугольник 6"/>
          <p:cNvSpPr>
            <a:spLocks noChangeArrowheads="1"/>
          </p:cNvSpPr>
          <p:nvPr/>
        </p:nvSpPr>
        <p:spPr bwMode="auto">
          <a:xfrm>
            <a:off x="683568" y="1484784"/>
            <a:ext cx="33766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 dirty="0">
                <a:solidFill>
                  <a:srgbClr val="FFFFFF"/>
                </a:solidFill>
                <a:latin typeface="Comic Sans MS" pitchFamily="66" charset="0"/>
                <a:cs typeface="Times New Roman" pitchFamily="18" charset="0"/>
              </a:rPr>
              <a:t>– не вода</a:t>
            </a:r>
            <a:endParaRPr lang="ru-RU" dirty="0"/>
          </a:p>
        </p:txBody>
      </p:sp>
      <p:sp>
        <p:nvSpPr>
          <p:cNvPr id="50181" name="Прямоугольник 7"/>
          <p:cNvSpPr>
            <a:spLocks noChangeArrowheads="1"/>
          </p:cNvSpPr>
          <p:nvPr/>
        </p:nvSpPr>
        <p:spPr bwMode="auto">
          <a:xfrm>
            <a:off x="4572000" y="1628800"/>
            <a:ext cx="4524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FFFFFF"/>
                </a:solidFill>
                <a:latin typeface="Comic Sans MS" pitchFamily="66" charset="0"/>
                <a:cs typeface="Times New Roman" pitchFamily="18" charset="0"/>
              </a:rPr>
              <a:t>,</a:t>
            </a:r>
            <a:endParaRPr lang="ru-RU" dirty="0"/>
          </a:p>
        </p:txBody>
      </p:sp>
      <p:sp>
        <p:nvSpPr>
          <p:cNvPr id="50182" name="Прямоугольник 8"/>
          <p:cNvSpPr>
            <a:spLocks noChangeArrowheads="1"/>
          </p:cNvSpPr>
          <p:nvPr/>
        </p:nvSpPr>
        <p:spPr bwMode="auto">
          <a:xfrm>
            <a:off x="4860032" y="3645024"/>
            <a:ext cx="19780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FFFFFF"/>
                </a:solidFill>
                <a:latin typeface="Comic Sans MS" pitchFamily="66" charset="0"/>
                <a:cs typeface="Times New Roman" pitchFamily="18" charset="0"/>
              </a:rPr>
              <a:t>Огонь</a:t>
            </a:r>
            <a:endParaRPr lang="ru-RU" dirty="0"/>
          </a:p>
        </p:txBody>
      </p:sp>
      <p:sp>
        <p:nvSpPr>
          <p:cNvPr id="50183" name="Прямоугольник 9"/>
          <p:cNvSpPr>
            <a:spLocks noChangeArrowheads="1"/>
          </p:cNvSpPr>
          <p:nvPr/>
        </p:nvSpPr>
        <p:spPr bwMode="auto">
          <a:xfrm>
            <a:off x="5831632" y="1916832"/>
            <a:ext cx="331236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FFFFFF"/>
                </a:solidFill>
                <a:latin typeface="Comic Sans MS" pitchFamily="66" charset="0"/>
                <a:cs typeface="Times New Roman" pitchFamily="18" charset="0"/>
              </a:rPr>
              <a:t>охватит –</a:t>
            </a:r>
            <a:endParaRPr lang="ru-RU" dirty="0"/>
          </a:p>
        </p:txBody>
      </p:sp>
      <p:sp>
        <p:nvSpPr>
          <p:cNvPr id="50184" name="Прямоугольник 10"/>
          <p:cNvSpPr>
            <a:spLocks noChangeArrowheads="1"/>
          </p:cNvSpPr>
          <p:nvPr/>
        </p:nvSpPr>
        <p:spPr bwMode="auto">
          <a:xfrm>
            <a:off x="7452320" y="3429000"/>
            <a:ext cx="8747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FFFFFF"/>
                </a:solidFill>
                <a:latin typeface="Comic Sans MS" pitchFamily="66" charset="0"/>
                <a:cs typeface="Times New Roman" pitchFamily="18" charset="0"/>
              </a:rPr>
              <a:t>не</a:t>
            </a:r>
            <a:endParaRPr lang="ru-RU" dirty="0"/>
          </a:p>
        </p:txBody>
      </p:sp>
      <p:sp>
        <p:nvSpPr>
          <p:cNvPr id="50185" name="Прямоугольник 11"/>
          <p:cNvSpPr>
            <a:spLocks noChangeArrowheads="1"/>
          </p:cNvSpPr>
          <p:nvPr/>
        </p:nvSpPr>
        <p:spPr bwMode="auto">
          <a:xfrm>
            <a:off x="428625" y="3013869"/>
            <a:ext cx="4143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 dirty="0">
                <a:solidFill>
                  <a:srgbClr val="FFFFFF"/>
                </a:solidFill>
                <a:latin typeface="Comic Sans MS" pitchFamily="66" charset="0"/>
                <a:cs typeface="Times New Roman" pitchFamily="18" charset="0"/>
              </a:rPr>
              <a:t>выплывешь.</a:t>
            </a:r>
            <a:endParaRPr lang="ru-RU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7812360" y="260648"/>
            <a:ext cx="1152128" cy="1224136"/>
            <a:chOff x="467544" y="620688"/>
            <a:chExt cx="4608512" cy="5256584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467544" y="620688"/>
              <a:ext cx="4608512" cy="5256584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Picture 5" descr="1252926927_2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980728"/>
              <a:ext cx="3961160" cy="4560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TextBox 14"/>
          <p:cNvSpPr txBox="1"/>
          <p:nvPr/>
        </p:nvSpPr>
        <p:spPr>
          <a:xfrm>
            <a:off x="539552" y="4437112"/>
            <a:ext cx="7128792" cy="1200329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2">
                <a:lumMod val="25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B35419"/>
                </a:solidFill>
                <a:latin typeface="Comic Sans MS" pitchFamily="66" charset="0"/>
              </a:rPr>
              <a:t>Огонь – не вода, охватит – не выплывешь.</a:t>
            </a:r>
            <a:endParaRPr lang="ru-RU" sz="3600" b="1" dirty="0">
              <a:solidFill>
                <a:srgbClr val="B35419"/>
              </a:solidFill>
              <a:latin typeface="Comic Sans MS" pitchFamily="66" charset="0"/>
            </a:endParaRPr>
          </a:p>
        </p:txBody>
      </p:sp>
      <p:grpSp>
        <p:nvGrpSpPr>
          <p:cNvPr id="16" name="Группа 16"/>
          <p:cNvGrpSpPr>
            <a:grpSpLocks/>
          </p:cNvGrpSpPr>
          <p:nvPr/>
        </p:nvGrpSpPr>
        <p:grpSpPr bwMode="auto">
          <a:xfrm>
            <a:off x="0" y="4572000"/>
            <a:ext cx="9144000" cy="2286000"/>
            <a:chOff x="0" y="4572008"/>
            <a:chExt cx="9144000" cy="2285992"/>
          </a:xfrm>
        </p:grpSpPr>
        <p:pic>
          <p:nvPicPr>
            <p:cNvPr id="17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1843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5786454"/>
              <a:ext cx="740314" cy="107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2162" y="5929330"/>
              <a:ext cx="74031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22764" y="5643578"/>
              <a:ext cx="740314" cy="1214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3084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763403" y="5786454"/>
              <a:ext cx="740314" cy="107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403686" y="4572008"/>
              <a:ext cx="740314" cy="2285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1240" y="6072206"/>
              <a:ext cx="740314" cy="785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921" y="6357958"/>
              <a:ext cx="740314" cy="500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602" y="5500702"/>
              <a:ext cx="740314" cy="1357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283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2481" y="6500834"/>
              <a:ext cx="740314" cy="357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 descr="Рисунок1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21524" y="5715016"/>
              <a:ext cx="740314" cy="1142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2"/>
          <p:cNvSpPr txBox="1">
            <a:spLocks noChangeArrowheads="1"/>
          </p:cNvSpPr>
          <p:nvPr/>
        </p:nvSpPr>
        <p:spPr bwMode="auto">
          <a:xfrm>
            <a:off x="1214438" y="1571625"/>
            <a:ext cx="6858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>
                <a:lumMod val="25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  <a:latin typeface="Comic Sans MS" pitchFamily="66" charset="0"/>
              </a:rPr>
              <a:t>Темы  </a:t>
            </a:r>
            <a:r>
              <a:rPr lang="ru-RU" sz="9600" b="1" dirty="0">
                <a:solidFill>
                  <a:srgbClr val="C00000"/>
                </a:solidFill>
                <a:latin typeface="Comic Sans MS" pitchFamily="66" charset="0"/>
              </a:rPr>
              <a:t>вопросов: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Скругленный прямоугольник 34"/>
          <p:cNvSpPr/>
          <p:nvPr/>
        </p:nvSpPr>
        <p:spPr>
          <a:xfrm>
            <a:off x="2267744" y="3429000"/>
            <a:ext cx="3312368" cy="93610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179512" y="2420888"/>
            <a:ext cx="2376264" cy="100811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364088" y="2348880"/>
            <a:ext cx="3600400" cy="108012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860032" y="980728"/>
            <a:ext cx="2808312" cy="115212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131840" y="980728"/>
            <a:ext cx="1440160" cy="136815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23528" y="1124744"/>
            <a:ext cx="2520280" cy="100811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02" name="Прямоугольник 2"/>
          <p:cNvSpPr>
            <a:spLocks noChangeArrowheads="1"/>
          </p:cNvSpPr>
          <p:nvPr/>
        </p:nvSpPr>
        <p:spPr bwMode="auto">
          <a:xfrm>
            <a:off x="395536" y="2597150"/>
            <a:ext cx="20129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FFFFFF"/>
                </a:solidFill>
                <a:latin typeface="Comic Sans MS" pitchFamily="66" charset="0"/>
                <a:cs typeface="Times New Roman" pitchFamily="18" charset="0"/>
              </a:rPr>
              <a:t>искры</a:t>
            </a:r>
            <a:endParaRPr lang="ru-RU" dirty="0"/>
          </a:p>
        </p:txBody>
      </p:sp>
      <p:sp>
        <p:nvSpPr>
          <p:cNvPr id="51203" name="Прямоугольник 3"/>
          <p:cNvSpPr>
            <a:spLocks noChangeArrowheads="1"/>
          </p:cNvSpPr>
          <p:nvPr/>
        </p:nvSpPr>
        <p:spPr bwMode="auto">
          <a:xfrm>
            <a:off x="5364088" y="2420888"/>
            <a:ext cx="3597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 dirty="0">
                <a:solidFill>
                  <a:srgbClr val="FFFFFF"/>
                </a:solidFill>
                <a:latin typeface="Comic Sans MS" pitchFamily="66" charset="0"/>
                <a:cs typeface="Times New Roman" pitchFamily="18" charset="0"/>
              </a:rPr>
              <a:t>маленькой</a:t>
            </a:r>
            <a:endParaRPr lang="ru-RU" dirty="0"/>
          </a:p>
        </p:txBody>
      </p:sp>
      <p:sp>
        <p:nvSpPr>
          <p:cNvPr id="51204" name="Прямоугольник 4"/>
          <p:cNvSpPr>
            <a:spLocks noChangeArrowheads="1"/>
          </p:cNvSpPr>
          <p:nvPr/>
        </p:nvSpPr>
        <p:spPr bwMode="auto">
          <a:xfrm>
            <a:off x="3347864" y="1340768"/>
            <a:ext cx="9667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FFFFFF"/>
                </a:solidFill>
                <a:latin typeface="Comic Sans MS" pitchFamily="66" charset="0"/>
                <a:cs typeface="Times New Roman" pitchFamily="18" charset="0"/>
              </a:rPr>
              <a:t>От</a:t>
            </a:r>
            <a:endParaRPr lang="ru-RU" dirty="0"/>
          </a:p>
        </p:txBody>
      </p:sp>
      <p:sp>
        <p:nvSpPr>
          <p:cNvPr id="51205" name="Прямоугольник 5"/>
          <p:cNvSpPr>
            <a:spLocks noChangeArrowheads="1"/>
          </p:cNvSpPr>
          <p:nvPr/>
        </p:nvSpPr>
        <p:spPr bwMode="auto">
          <a:xfrm>
            <a:off x="4788024" y="1124744"/>
            <a:ext cx="29003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 dirty="0">
                <a:solidFill>
                  <a:srgbClr val="FFFFFF"/>
                </a:solidFill>
                <a:latin typeface="Comic Sans MS" pitchFamily="66" charset="0"/>
                <a:cs typeface="Times New Roman" pitchFamily="18" charset="0"/>
              </a:rPr>
              <a:t>большой</a:t>
            </a:r>
            <a:endParaRPr lang="ru-RU" dirty="0"/>
          </a:p>
        </p:txBody>
      </p:sp>
      <p:sp>
        <p:nvSpPr>
          <p:cNvPr id="51206" name="Прямоугольник 6"/>
          <p:cNvSpPr>
            <a:spLocks noChangeArrowheads="1"/>
          </p:cNvSpPr>
          <p:nvPr/>
        </p:nvSpPr>
        <p:spPr bwMode="auto">
          <a:xfrm>
            <a:off x="467544" y="1196752"/>
            <a:ext cx="20367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FFFFFF"/>
                </a:solidFill>
                <a:latin typeface="Comic Sans MS" pitchFamily="66" charset="0"/>
                <a:cs typeface="Times New Roman" pitchFamily="18" charset="0"/>
              </a:rPr>
              <a:t>пожар</a:t>
            </a:r>
            <a:endParaRPr lang="ru-RU" dirty="0"/>
          </a:p>
        </p:txBody>
      </p:sp>
      <p:sp>
        <p:nvSpPr>
          <p:cNvPr id="51207" name="Прямоугольник 7"/>
          <p:cNvSpPr>
            <a:spLocks noChangeArrowheads="1"/>
          </p:cNvSpPr>
          <p:nvPr/>
        </p:nvSpPr>
        <p:spPr bwMode="auto">
          <a:xfrm>
            <a:off x="2555776" y="3429000"/>
            <a:ext cx="26971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 dirty="0">
                <a:solidFill>
                  <a:srgbClr val="FFFFFF"/>
                </a:solidFill>
                <a:latin typeface="Comic Sans MS" pitchFamily="66" charset="0"/>
                <a:cs typeface="Times New Roman" pitchFamily="18" charset="0"/>
              </a:rPr>
              <a:t>бывает.</a:t>
            </a:r>
            <a:endParaRPr lang="ru-RU" dirty="0"/>
          </a:p>
        </p:txBody>
      </p:sp>
      <p:sp>
        <p:nvSpPr>
          <p:cNvPr id="51208" name="TextBox 8"/>
          <p:cNvSpPr txBox="1">
            <a:spLocks noChangeArrowheads="1"/>
          </p:cNvSpPr>
          <p:nvPr/>
        </p:nvSpPr>
        <p:spPr bwMode="auto">
          <a:xfrm>
            <a:off x="2357438" y="285750"/>
            <a:ext cx="4714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Comic Sans MS" pitchFamily="66" charset="0"/>
              </a:rPr>
              <a:t>Собери пословицу:</a:t>
            </a:r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0" y="4572000"/>
            <a:ext cx="9144000" cy="2286000"/>
            <a:chOff x="0" y="4572008"/>
            <a:chExt cx="9144000" cy="2285992"/>
          </a:xfrm>
        </p:grpSpPr>
        <p:pic>
          <p:nvPicPr>
            <p:cNvPr id="51213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1843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14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5786454"/>
              <a:ext cx="740314" cy="107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15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2162" y="5929330"/>
              <a:ext cx="74031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16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22764" y="5643578"/>
              <a:ext cx="740314" cy="1214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17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3084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18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63403" y="5786454"/>
              <a:ext cx="740314" cy="107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19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03686" y="4572008"/>
              <a:ext cx="740314" cy="2285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20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1240" y="6072206"/>
              <a:ext cx="740314" cy="785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21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921" y="6357958"/>
              <a:ext cx="740314" cy="500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22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40602" y="5500702"/>
              <a:ext cx="740314" cy="1357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23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283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24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2481" y="6500834"/>
              <a:ext cx="740314" cy="357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25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21524" y="5715016"/>
              <a:ext cx="740314" cy="1142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" name="Прямоугольник 23"/>
          <p:cNvSpPr/>
          <p:nvPr/>
        </p:nvSpPr>
        <p:spPr>
          <a:xfrm>
            <a:off x="698971" y="4365104"/>
            <a:ext cx="7746057" cy="1077913"/>
          </a:xfrm>
          <a:prstGeom prst="rect">
            <a:avLst/>
          </a:prstGeom>
          <a:effectLst>
            <a:outerShdw blurRad="50800" dist="50800" dir="5400000" algn="ctr" rotWithShape="0">
              <a:schemeClr val="bg2">
                <a:lumMod val="25000"/>
              </a:scheme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B35419"/>
                </a:solidFill>
                <a:latin typeface="Comic Sans MS" pitchFamily="66" charset="0"/>
                <a:cs typeface="Times New Roman" pitchFamily="18" charset="0"/>
              </a:rPr>
              <a:t>От маленькой искры большой пожар бывает.</a:t>
            </a:r>
            <a:endParaRPr lang="ru-RU" sz="3200" dirty="0">
              <a:solidFill>
                <a:srgbClr val="B35419"/>
              </a:solidFill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7812360" y="260648"/>
            <a:ext cx="1152128" cy="1224136"/>
            <a:chOff x="467544" y="620688"/>
            <a:chExt cx="4608512" cy="5256584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467544" y="620688"/>
              <a:ext cx="4608512" cy="5256584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8" name="Picture 5" descr="1252926927_26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980728"/>
              <a:ext cx="3961160" cy="4560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9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16"/>
          <p:cNvGrpSpPr>
            <a:grpSpLocks/>
          </p:cNvGrpSpPr>
          <p:nvPr/>
        </p:nvGrpSpPr>
        <p:grpSpPr bwMode="auto">
          <a:xfrm>
            <a:off x="0" y="4572000"/>
            <a:ext cx="9144000" cy="2286000"/>
            <a:chOff x="0" y="4572008"/>
            <a:chExt cx="9144000" cy="2285992"/>
          </a:xfrm>
        </p:grpSpPr>
        <p:pic>
          <p:nvPicPr>
            <p:cNvPr id="13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1843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5786454"/>
              <a:ext cx="740314" cy="107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2162" y="5929330"/>
              <a:ext cx="74031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22764" y="5643578"/>
              <a:ext cx="740314" cy="1214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3084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63403" y="5786454"/>
              <a:ext cx="740314" cy="107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03686" y="4572008"/>
              <a:ext cx="740314" cy="2285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1240" y="6072206"/>
              <a:ext cx="740314" cy="785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921" y="6357958"/>
              <a:ext cx="740314" cy="500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40602" y="5500702"/>
              <a:ext cx="740314" cy="1357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283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2481" y="6500834"/>
              <a:ext cx="740314" cy="357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21524" y="5715016"/>
              <a:ext cx="740314" cy="1142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50" y="1857375"/>
          <a:ext cx="8569325" cy="1950720"/>
        </p:xfrm>
        <a:graphic>
          <a:graphicData uri="http://schemas.openxmlformats.org/drawingml/2006/table">
            <a:tbl>
              <a:tblPr/>
              <a:tblGrid>
                <a:gridCol w="4537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3200" b="1" dirty="0" smtClean="0">
                          <a:solidFill>
                            <a:srgbClr val="A50021"/>
                          </a:solidFill>
                          <a:latin typeface="Comic Sans MS" pitchFamily="66" charset="0"/>
                        </a:rPr>
                        <a:t>Спички не тронь,</a:t>
                      </a:r>
                      <a:r>
                        <a:rPr lang="en-US" sz="3200" b="1" dirty="0" smtClean="0">
                          <a:solidFill>
                            <a:srgbClr val="A50021"/>
                          </a:solidFill>
                          <a:latin typeface="Comic Sans MS" pitchFamily="66" charset="0"/>
                        </a:rPr>
                        <a:t> 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3200" b="1" dirty="0" smtClean="0">
                          <a:solidFill>
                            <a:srgbClr val="A50021"/>
                          </a:solidFill>
                          <a:latin typeface="Comic Sans MS" pitchFamily="66" charset="0"/>
                        </a:rPr>
                        <a:t>огонь - не забава.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3200" b="1" dirty="0" smtClean="0">
                          <a:solidFill>
                            <a:srgbClr val="A50021"/>
                          </a:solidFill>
                          <a:latin typeface="Comic Sans MS" pitchFamily="66" charset="0"/>
                        </a:rPr>
                        <a:t>Спички - не игрушка,</a:t>
                      </a:r>
                      <a:r>
                        <a:rPr lang="en-US" sz="3200" b="1" dirty="0" smtClean="0">
                          <a:solidFill>
                            <a:srgbClr val="A50021"/>
                          </a:solidFill>
                          <a:latin typeface="Comic Sans MS" pitchFamily="66" charset="0"/>
                        </a:rPr>
                        <a:t> 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rgbClr val="A50021"/>
                          </a:solidFill>
                          <a:latin typeface="Comic Sans MS" pitchFamily="66" charset="0"/>
                        </a:rPr>
                        <a:t>в спичках огонь.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2237" name="TextBox 2"/>
          <p:cNvSpPr txBox="1">
            <a:spLocks noChangeArrowheads="1"/>
          </p:cNvSpPr>
          <p:nvPr/>
        </p:nvSpPr>
        <p:spPr bwMode="auto">
          <a:xfrm>
            <a:off x="2357438" y="285750"/>
            <a:ext cx="4714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Comic Sans MS" pitchFamily="66" charset="0"/>
              </a:rPr>
              <a:t>Собери пословицы: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7812360" y="260648"/>
            <a:ext cx="1152128" cy="1224136"/>
            <a:chOff x="467544" y="620688"/>
            <a:chExt cx="4608512" cy="5256584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467544" y="620688"/>
              <a:ext cx="4608512" cy="5256584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Picture 5" descr="1252926927_26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980728"/>
              <a:ext cx="3961160" cy="4560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Скругленный прямоугольник 32"/>
          <p:cNvSpPr/>
          <p:nvPr/>
        </p:nvSpPr>
        <p:spPr>
          <a:xfrm>
            <a:off x="3707904" y="1916832"/>
            <a:ext cx="3600400" cy="792088"/>
          </a:xfrm>
          <a:prstGeom prst="roundRect">
            <a:avLst/>
          </a:prstGeom>
          <a:solidFill>
            <a:srgbClr val="00B050"/>
          </a:solidFill>
          <a:ln w="38100">
            <a:solidFill>
              <a:srgbClr val="5085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5148064" y="3032956"/>
            <a:ext cx="3600400" cy="792088"/>
          </a:xfrm>
          <a:prstGeom prst="roundRect">
            <a:avLst/>
          </a:prstGeom>
          <a:solidFill>
            <a:srgbClr val="00B050"/>
          </a:solidFill>
          <a:ln w="38100">
            <a:solidFill>
              <a:srgbClr val="5085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95536" y="2636912"/>
            <a:ext cx="3600400" cy="792088"/>
          </a:xfrm>
          <a:prstGeom prst="roundRect">
            <a:avLst/>
          </a:prstGeom>
          <a:solidFill>
            <a:srgbClr val="00B050"/>
          </a:solidFill>
          <a:ln w="38100">
            <a:solidFill>
              <a:srgbClr val="5085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923928" y="980728"/>
            <a:ext cx="3384376" cy="792088"/>
          </a:xfrm>
          <a:prstGeom prst="roundRect">
            <a:avLst/>
          </a:prstGeom>
          <a:solidFill>
            <a:srgbClr val="00B050"/>
          </a:solidFill>
          <a:ln w="38100">
            <a:solidFill>
              <a:srgbClr val="5085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95536" y="908720"/>
            <a:ext cx="1296144" cy="792088"/>
          </a:xfrm>
          <a:prstGeom prst="roundRect">
            <a:avLst/>
          </a:prstGeom>
          <a:solidFill>
            <a:srgbClr val="00B050"/>
          </a:solidFill>
          <a:ln w="38100">
            <a:solidFill>
              <a:srgbClr val="5085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250" name="TextBox 2"/>
          <p:cNvSpPr txBox="1">
            <a:spLocks noChangeArrowheads="1"/>
          </p:cNvSpPr>
          <p:nvPr/>
        </p:nvSpPr>
        <p:spPr bwMode="auto">
          <a:xfrm>
            <a:off x="2357438" y="285750"/>
            <a:ext cx="4714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Comic Sans MS" pitchFamily="66" charset="0"/>
              </a:rPr>
              <a:t>Собери пословицу: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1844824"/>
            <a:ext cx="2328863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solidFill>
                  <a:prstClr val="white"/>
                </a:solidFill>
                <a:latin typeface="Comic Sans MS" pitchFamily="66" charset="0"/>
                <a:cs typeface="+mn-cs"/>
              </a:rPr>
              <a:t>Спичка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980728"/>
            <a:ext cx="3101975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solidFill>
                  <a:prstClr val="white"/>
                </a:solidFill>
                <a:latin typeface="Comic Sans MS" pitchFamily="66" charset="0"/>
                <a:cs typeface="+mn-cs"/>
              </a:rPr>
              <a:t>а огонь </a:t>
            </a:r>
            <a:r>
              <a:rPr lang="ru-RU" sz="4800" b="1" dirty="0">
                <a:solidFill>
                  <a:schemeClr val="bg1"/>
                </a:solidFill>
                <a:latin typeface="Comic Sans MS" pitchFamily="66" charset="0"/>
              </a:rPr>
              <a:t>-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87" y="2598737"/>
            <a:ext cx="4214813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 dirty="0">
                <a:solidFill>
                  <a:prstClr val="white"/>
                </a:solidFill>
                <a:latin typeface="Comic Sans MS" pitchFamily="66" charset="0"/>
                <a:cs typeface="+mn-cs"/>
              </a:rPr>
              <a:t>невеличка, </a:t>
            </a:r>
            <a:endParaRPr lang="ru-RU" sz="4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908720"/>
            <a:ext cx="365125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 dirty="0">
                <a:solidFill>
                  <a:prstClr val="white"/>
                </a:solidFill>
                <a:latin typeface="Comic Sans MS" pitchFamily="66" charset="0"/>
                <a:cs typeface="+mn-cs"/>
              </a:rPr>
              <a:t>–</a:t>
            </a:r>
            <a:endParaRPr lang="ru-RU" sz="4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652120" y="3013868"/>
            <a:ext cx="2887662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solidFill>
                  <a:prstClr val="white"/>
                </a:solidFill>
                <a:latin typeface="Comic Sans MS" pitchFamily="66" charset="0"/>
                <a:cs typeface="+mn-cs"/>
              </a:rPr>
              <a:t>великан.</a:t>
            </a:r>
            <a:endParaRPr lang="ru-RU" sz="4800" dirty="0"/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0" y="4572000"/>
            <a:ext cx="9144000" cy="2286000"/>
            <a:chOff x="0" y="4572008"/>
            <a:chExt cx="9144000" cy="2285992"/>
          </a:xfrm>
        </p:grpSpPr>
        <p:pic>
          <p:nvPicPr>
            <p:cNvPr id="53260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1843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1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5786454"/>
              <a:ext cx="740314" cy="107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2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2162" y="5929330"/>
              <a:ext cx="74031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3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22764" y="5643578"/>
              <a:ext cx="740314" cy="1214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4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3084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5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63403" y="5786454"/>
              <a:ext cx="740314" cy="107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6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03686" y="4572008"/>
              <a:ext cx="740314" cy="2285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7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1240" y="6072206"/>
              <a:ext cx="740314" cy="785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8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921" y="6357958"/>
              <a:ext cx="740314" cy="500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9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40602" y="5500702"/>
              <a:ext cx="740314" cy="1357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70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283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71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2481" y="6500834"/>
              <a:ext cx="740314" cy="357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72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21524" y="5715016"/>
              <a:ext cx="740314" cy="1142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Прямоугольник 22"/>
          <p:cNvSpPr/>
          <p:nvPr/>
        </p:nvSpPr>
        <p:spPr>
          <a:xfrm>
            <a:off x="0" y="4643438"/>
            <a:ext cx="9144000" cy="584200"/>
          </a:xfrm>
          <a:prstGeom prst="rect">
            <a:avLst/>
          </a:prstGeom>
          <a:effectLst>
            <a:outerShdw blurRad="50800" dist="50800" dir="5400000" algn="ctr" rotWithShape="0">
              <a:schemeClr val="bg2">
                <a:lumMod val="25000"/>
              </a:scheme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B35419"/>
                </a:solidFill>
                <a:latin typeface="Comic Sans MS" pitchFamily="66" charset="0"/>
              </a:rPr>
              <a:t>Спичка – невеличка, а огонь – великан.</a:t>
            </a:r>
            <a:endParaRPr lang="ru-RU" sz="3200" dirty="0">
              <a:solidFill>
                <a:srgbClr val="B35419"/>
              </a:solidFill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7812360" y="260648"/>
            <a:ext cx="1152128" cy="1224136"/>
            <a:chOff x="467544" y="620688"/>
            <a:chExt cx="4608512" cy="5256584"/>
          </a:xfrm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467544" y="620688"/>
              <a:ext cx="4608512" cy="5256584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" name="Picture 5" descr="1252926927_26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980728"/>
              <a:ext cx="3961160" cy="4560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8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Скругленный прямоугольник 36"/>
          <p:cNvSpPr/>
          <p:nvPr/>
        </p:nvSpPr>
        <p:spPr>
          <a:xfrm>
            <a:off x="7236296" y="2785120"/>
            <a:ext cx="1664568" cy="1287760"/>
          </a:xfrm>
          <a:prstGeom prst="roundRect">
            <a:avLst/>
          </a:prstGeom>
          <a:solidFill>
            <a:srgbClr val="4D9BC7"/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627784" y="1196752"/>
            <a:ext cx="1152128" cy="792088"/>
          </a:xfrm>
          <a:prstGeom prst="roundRect">
            <a:avLst/>
          </a:prstGeom>
          <a:solidFill>
            <a:srgbClr val="4D9BC7"/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508104" y="2636912"/>
            <a:ext cx="936104" cy="792088"/>
          </a:xfrm>
          <a:prstGeom prst="roundRect">
            <a:avLst/>
          </a:prstGeom>
          <a:solidFill>
            <a:srgbClr val="4D9BC7"/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355976" y="3789040"/>
            <a:ext cx="2592288" cy="792088"/>
          </a:xfrm>
          <a:prstGeom prst="roundRect">
            <a:avLst/>
          </a:prstGeom>
          <a:solidFill>
            <a:srgbClr val="4D9BC7"/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084168" y="1628800"/>
            <a:ext cx="2520280" cy="792088"/>
          </a:xfrm>
          <a:prstGeom prst="roundRect">
            <a:avLst/>
          </a:prstGeom>
          <a:solidFill>
            <a:srgbClr val="4D9BC7"/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95536" y="3861048"/>
            <a:ext cx="2520280" cy="792088"/>
          </a:xfrm>
          <a:prstGeom prst="roundRect">
            <a:avLst/>
          </a:prstGeom>
          <a:solidFill>
            <a:srgbClr val="4D9BC7"/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51520" y="2348880"/>
            <a:ext cx="3600400" cy="792088"/>
          </a:xfrm>
          <a:prstGeom prst="roundRect">
            <a:avLst/>
          </a:prstGeom>
          <a:solidFill>
            <a:srgbClr val="4D9BC7"/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274" name="Прямоугольник 2"/>
          <p:cNvSpPr>
            <a:spLocks noChangeArrowheads="1"/>
          </p:cNvSpPr>
          <p:nvPr/>
        </p:nvSpPr>
        <p:spPr bwMode="auto">
          <a:xfrm>
            <a:off x="7380312" y="3044031"/>
            <a:ext cx="9334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FFFF"/>
                </a:solidFill>
                <a:latin typeface="Comic Sans MS" pitchFamily="66" charset="0"/>
              </a:rPr>
              <a:t>Не</a:t>
            </a:r>
            <a:endParaRPr lang="ru-RU" dirty="0"/>
          </a:p>
        </p:txBody>
      </p:sp>
      <p:sp>
        <p:nvSpPr>
          <p:cNvPr id="54275" name="Прямоугольник 3"/>
          <p:cNvSpPr>
            <a:spLocks noChangeArrowheads="1"/>
          </p:cNvSpPr>
          <p:nvPr/>
        </p:nvSpPr>
        <p:spPr bwMode="auto">
          <a:xfrm>
            <a:off x="6300192" y="1700808"/>
            <a:ext cx="15589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FFFF"/>
                </a:solidFill>
                <a:latin typeface="Comic Sans MS" pitchFamily="66" charset="0"/>
              </a:rPr>
              <a:t>шути</a:t>
            </a:r>
            <a:endParaRPr lang="ru-RU" dirty="0"/>
          </a:p>
        </p:txBody>
      </p:sp>
      <p:sp>
        <p:nvSpPr>
          <p:cNvPr id="54276" name="Прямоугольник 4"/>
          <p:cNvSpPr>
            <a:spLocks noChangeArrowheads="1"/>
          </p:cNvSpPr>
          <p:nvPr/>
        </p:nvSpPr>
        <p:spPr bwMode="auto">
          <a:xfrm>
            <a:off x="2771800" y="1268760"/>
            <a:ext cx="9652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FFFF"/>
                </a:solidFill>
                <a:latin typeface="Comic Sans MS" pitchFamily="66" charset="0"/>
              </a:rPr>
              <a:t> с </a:t>
            </a:r>
            <a:endParaRPr lang="ru-RU" dirty="0"/>
          </a:p>
        </p:txBody>
      </p:sp>
      <p:sp>
        <p:nvSpPr>
          <p:cNvPr id="54277" name="Прямоугольник 5"/>
          <p:cNvSpPr>
            <a:spLocks noChangeArrowheads="1"/>
          </p:cNvSpPr>
          <p:nvPr/>
        </p:nvSpPr>
        <p:spPr bwMode="auto">
          <a:xfrm>
            <a:off x="683568" y="3933056"/>
            <a:ext cx="20764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FFFF"/>
                </a:solidFill>
                <a:latin typeface="Comic Sans MS" pitchFamily="66" charset="0"/>
              </a:rPr>
              <a:t>огнём,</a:t>
            </a:r>
            <a:endParaRPr lang="ru-RU" dirty="0"/>
          </a:p>
        </p:txBody>
      </p:sp>
      <p:sp>
        <p:nvSpPr>
          <p:cNvPr id="54278" name="Прямоугольник 6"/>
          <p:cNvSpPr>
            <a:spLocks noChangeArrowheads="1"/>
          </p:cNvSpPr>
          <p:nvPr/>
        </p:nvSpPr>
        <p:spPr bwMode="auto">
          <a:xfrm>
            <a:off x="5508104" y="2659062"/>
            <a:ext cx="10191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rgbClr val="FFFFFF"/>
                </a:solidFill>
                <a:latin typeface="Comic Sans MS" pitchFamily="66" charset="0"/>
              </a:rPr>
              <a:t> - </a:t>
            </a:r>
            <a:endParaRPr lang="ru-RU" dirty="0"/>
          </a:p>
        </p:txBody>
      </p:sp>
      <p:sp>
        <p:nvSpPr>
          <p:cNvPr id="54279" name="Прямоугольник 7"/>
          <p:cNvSpPr>
            <a:spLocks noChangeArrowheads="1"/>
          </p:cNvSpPr>
          <p:nvPr/>
        </p:nvSpPr>
        <p:spPr bwMode="auto">
          <a:xfrm>
            <a:off x="4572000" y="3789040"/>
            <a:ext cx="21288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chemeClr val="bg1"/>
                </a:solidFill>
                <a:latin typeface="Comic Sans MS" pitchFamily="66" charset="0"/>
              </a:rPr>
              <a:t>можно</a:t>
            </a:r>
          </a:p>
        </p:txBody>
      </p:sp>
      <p:sp>
        <p:nvSpPr>
          <p:cNvPr id="54280" name="Прямоугольник 8"/>
          <p:cNvSpPr>
            <a:spLocks noChangeArrowheads="1"/>
          </p:cNvSpPr>
          <p:nvPr/>
        </p:nvSpPr>
        <p:spPr bwMode="auto">
          <a:xfrm>
            <a:off x="683568" y="2348880"/>
            <a:ext cx="30067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 dirty="0">
                <a:solidFill>
                  <a:srgbClr val="FFFFFF"/>
                </a:solidFill>
                <a:latin typeface="Comic Sans MS" pitchFamily="66" charset="0"/>
              </a:rPr>
              <a:t>сгореть.</a:t>
            </a:r>
            <a:endParaRPr lang="ru-RU" dirty="0"/>
          </a:p>
        </p:txBody>
      </p:sp>
      <p:sp>
        <p:nvSpPr>
          <p:cNvPr id="54281" name="TextBox 9"/>
          <p:cNvSpPr txBox="1">
            <a:spLocks noChangeArrowheads="1"/>
          </p:cNvSpPr>
          <p:nvPr/>
        </p:nvSpPr>
        <p:spPr bwMode="auto">
          <a:xfrm>
            <a:off x="2357438" y="285750"/>
            <a:ext cx="4714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Comic Sans MS" pitchFamily="66" charset="0"/>
              </a:rPr>
              <a:t>Собери пословицу:</a:t>
            </a:r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0" y="4572000"/>
            <a:ext cx="9144000" cy="2286000"/>
            <a:chOff x="0" y="4572008"/>
            <a:chExt cx="9144000" cy="2285992"/>
          </a:xfrm>
        </p:grpSpPr>
        <p:pic>
          <p:nvPicPr>
            <p:cNvPr id="54286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1843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87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5786454"/>
              <a:ext cx="740314" cy="107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88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2162" y="5929330"/>
              <a:ext cx="74031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89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22764" y="5643578"/>
              <a:ext cx="740314" cy="1214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90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3084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91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63403" y="5786454"/>
              <a:ext cx="740314" cy="107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92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03686" y="4572008"/>
              <a:ext cx="740314" cy="2285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93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1240" y="6072206"/>
              <a:ext cx="740314" cy="785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94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921" y="6357958"/>
              <a:ext cx="740314" cy="500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95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40602" y="5500702"/>
              <a:ext cx="740314" cy="1357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96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283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97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2481" y="6500834"/>
              <a:ext cx="740314" cy="357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98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21524" y="5715016"/>
              <a:ext cx="740314" cy="1142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Прямоугольник 24"/>
          <p:cNvSpPr/>
          <p:nvPr/>
        </p:nvSpPr>
        <p:spPr>
          <a:xfrm>
            <a:off x="642938" y="4786313"/>
            <a:ext cx="7348537" cy="584200"/>
          </a:xfrm>
          <a:prstGeom prst="rect">
            <a:avLst/>
          </a:prstGeom>
          <a:effectLst>
            <a:outerShdw blurRad="50800" dist="50800" dir="5400000" algn="ctr" rotWithShape="0">
              <a:schemeClr val="bg2">
                <a:lumMod val="25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B35419"/>
                </a:solidFill>
                <a:latin typeface="Comic Sans MS" pitchFamily="66" charset="0"/>
              </a:rPr>
              <a:t>Не шути с огнем – можно сгореть.</a:t>
            </a:r>
            <a:endParaRPr lang="ru-RU" sz="3200" dirty="0">
              <a:solidFill>
                <a:srgbClr val="B35419"/>
              </a:solidFill>
            </a:endParaRPr>
          </a:p>
        </p:txBody>
      </p:sp>
      <p:grpSp>
        <p:nvGrpSpPr>
          <p:cNvPr id="27" name="Группа 26"/>
          <p:cNvGrpSpPr/>
          <p:nvPr/>
        </p:nvGrpSpPr>
        <p:grpSpPr>
          <a:xfrm>
            <a:off x="7812360" y="260648"/>
            <a:ext cx="1152128" cy="1224136"/>
            <a:chOff x="467544" y="620688"/>
            <a:chExt cx="4608512" cy="5256584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467544" y="620688"/>
              <a:ext cx="4608512" cy="5256584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9" name="Picture 5" descr="1252926927_26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980728"/>
              <a:ext cx="3961160" cy="4560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Скругленный прямоугольник 36"/>
          <p:cNvSpPr/>
          <p:nvPr/>
        </p:nvSpPr>
        <p:spPr>
          <a:xfrm>
            <a:off x="5220072" y="2888940"/>
            <a:ext cx="2520280" cy="1080120"/>
          </a:xfrm>
          <a:prstGeom prst="roundRect">
            <a:avLst/>
          </a:prstGeom>
          <a:solidFill>
            <a:srgbClr val="FF7C80"/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411760" y="3032956"/>
            <a:ext cx="2520280" cy="792088"/>
          </a:xfrm>
          <a:prstGeom prst="roundRect">
            <a:avLst/>
          </a:prstGeom>
          <a:solidFill>
            <a:srgbClr val="FF7C80"/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283968" y="1772816"/>
            <a:ext cx="1152128" cy="792088"/>
          </a:xfrm>
          <a:prstGeom prst="roundRect">
            <a:avLst/>
          </a:prstGeom>
          <a:solidFill>
            <a:srgbClr val="FF7C80"/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251520" y="2636912"/>
            <a:ext cx="2016224" cy="792088"/>
          </a:xfrm>
          <a:prstGeom prst="roundRect">
            <a:avLst/>
          </a:prstGeom>
          <a:solidFill>
            <a:srgbClr val="FF7C80"/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475656" y="1484784"/>
            <a:ext cx="2232248" cy="792088"/>
          </a:xfrm>
          <a:prstGeom prst="roundRect">
            <a:avLst/>
          </a:prstGeom>
          <a:solidFill>
            <a:srgbClr val="FF7C80"/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084168" y="1628800"/>
            <a:ext cx="2520280" cy="792088"/>
          </a:xfrm>
          <a:prstGeom prst="roundRect">
            <a:avLst/>
          </a:prstGeom>
          <a:solidFill>
            <a:srgbClr val="FF7C80"/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57188" y="1571625"/>
            <a:ext cx="8215312" cy="4154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 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  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   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  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3" name="Группа 16"/>
          <p:cNvGrpSpPr>
            <a:grpSpLocks/>
          </p:cNvGrpSpPr>
          <p:nvPr/>
        </p:nvGrpSpPr>
        <p:grpSpPr bwMode="auto">
          <a:xfrm>
            <a:off x="0" y="4572000"/>
            <a:ext cx="9144000" cy="2286000"/>
            <a:chOff x="0" y="4572008"/>
            <a:chExt cx="9144000" cy="2285992"/>
          </a:xfrm>
        </p:grpSpPr>
        <p:pic>
          <p:nvPicPr>
            <p:cNvPr id="55310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1843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11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5786454"/>
              <a:ext cx="740314" cy="107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12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2162" y="5929330"/>
              <a:ext cx="74031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13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22764" y="5643578"/>
              <a:ext cx="740314" cy="1214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14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3084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15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63403" y="5786454"/>
              <a:ext cx="740314" cy="107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16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03686" y="4572008"/>
              <a:ext cx="740314" cy="2285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17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1240" y="6072206"/>
              <a:ext cx="740314" cy="785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18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921" y="6357958"/>
              <a:ext cx="740314" cy="500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19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40602" y="5500702"/>
              <a:ext cx="740314" cy="1357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20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283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21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2481" y="6500834"/>
              <a:ext cx="740314" cy="357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22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21524" y="5715016"/>
              <a:ext cx="740314" cy="1142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5300" name="TextBox 16"/>
          <p:cNvSpPr txBox="1">
            <a:spLocks noChangeArrowheads="1"/>
          </p:cNvSpPr>
          <p:nvPr/>
        </p:nvSpPr>
        <p:spPr bwMode="auto">
          <a:xfrm>
            <a:off x="2357438" y="357188"/>
            <a:ext cx="4714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Comic Sans MS" pitchFamily="66" charset="0"/>
              </a:rPr>
              <a:t>Собери пословицу: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0" y="4929188"/>
            <a:ext cx="9144000" cy="646112"/>
          </a:xfrm>
          <a:prstGeom prst="rect">
            <a:avLst/>
          </a:prstGeom>
          <a:effectLst>
            <a:outerShdw blurRad="50800" dist="50800" dir="5400000" algn="ctr" rotWithShape="0">
              <a:schemeClr val="bg2">
                <a:lumMod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B35419"/>
                </a:solidFill>
                <a:latin typeface="Comic Sans MS" pitchFamily="66" charset="0"/>
              </a:rPr>
              <a:t>Дорого при пожаре и ведро воды.</a:t>
            </a:r>
            <a:endParaRPr lang="ru-RU" sz="3600" dirty="0">
              <a:solidFill>
                <a:srgbClr val="B35419"/>
              </a:solidFill>
            </a:endParaRPr>
          </a:p>
        </p:txBody>
      </p:sp>
      <p:sp>
        <p:nvSpPr>
          <p:cNvPr id="55302" name="Прямоугольник 31"/>
          <p:cNvSpPr>
            <a:spLocks noChangeArrowheads="1"/>
          </p:cNvSpPr>
          <p:nvPr/>
        </p:nvSpPr>
        <p:spPr bwMode="auto">
          <a:xfrm>
            <a:off x="467544" y="2597150"/>
            <a:ext cx="15716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FFFFFF"/>
                </a:solidFill>
                <a:latin typeface="Comic Sans MS" pitchFamily="66" charset="0"/>
              </a:rPr>
              <a:t>при </a:t>
            </a:r>
            <a:endParaRPr lang="ru-RU" dirty="0"/>
          </a:p>
        </p:txBody>
      </p:sp>
      <p:sp>
        <p:nvSpPr>
          <p:cNvPr id="55303" name="Прямоугольник 32"/>
          <p:cNvSpPr>
            <a:spLocks noChangeArrowheads="1"/>
          </p:cNvSpPr>
          <p:nvPr/>
        </p:nvSpPr>
        <p:spPr bwMode="auto">
          <a:xfrm>
            <a:off x="6012160" y="1556792"/>
            <a:ext cx="28829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 dirty="0">
                <a:solidFill>
                  <a:srgbClr val="FFFFFF"/>
                </a:solidFill>
                <a:latin typeface="Comic Sans MS" pitchFamily="66" charset="0"/>
              </a:rPr>
              <a:t>пожаре</a:t>
            </a:r>
            <a:endParaRPr lang="ru-RU" dirty="0"/>
          </a:p>
        </p:txBody>
      </p:sp>
      <p:sp>
        <p:nvSpPr>
          <p:cNvPr id="55304" name="Прямоугольник 33"/>
          <p:cNvSpPr>
            <a:spLocks noChangeArrowheads="1"/>
          </p:cNvSpPr>
          <p:nvPr/>
        </p:nvSpPr>
        <p:spPr bwMode="auto">
          <a:xfrm>
            <a:off x="4572000" y="1772816"/>
            <a:ext cx="5778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FFFFFF"/>
                </a:solidFill>
                <a:latin typeface="Comic Sans MS" pitchFamily="66" charset="0"/>
              </a:rPr>
              <a:t>и</a:t>
            </a:r>
            <a:endParaRPr lang="ru-RU" dirty="0"/>
          </a:p>
        </p:txBody>
      </p:sp>
      <p:sp>
        <p:nvSpPr>
          <p:cNvPr id="55305" name="Прямоугольник 34"/>
          <p:cNvSpPr>
            <a:spLocks noChangeArrowheads="1"/>
          </p:cNvSpPr>
          <p:nvPr/>
        </p:nvSpPr>
        <p:spPr bwMode="auto">
          <a:xfrm>
            <a:off x="1691680" y="1556792"/>
            <a:ext cx="1981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FFFFFF"/>
                </a:solidFill>
                <a:latin typeface="Comic Sans MS" pitchFamily="66" charset="0"/>
              </a:rPr>
              <a:t>воды.</a:t>
            </a:r>
            <a:endParaRPr lang="ru-RU" dirty="0"/>
          </a:p>
        </p:txBody>
      </p:sp>
      <p:sp>
        <p:nvSpPr>
          <p:cNvPr id="55306" name="Прямоугольник 35"/>
          <p:cNvSpPr>
            <a:spLocks noChangeArrowheads="1"/>
          </p:cNvSpPr>
          <p:nvPr/>
        </p:nvSpPr>
        <p:spPr bwMode="auto">
          <a:xfrm>
            <a:off x="2673350" y="3013075"/>
            <a:ext cx="18986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FFFFFF"/>
                </a:solidFill>
                <a:latin typeface="Comic Sans MS" pitchFamily="66" charset="0"/>
              </a:rPr>
              <a:t>ведро</a:t>
            </a:r>
            <a:endParaRPr lang="ru-RU" dirty="0"/>
          </a:p>
        </p:txBody>
      </p:sp>
      <p:sp>
        <p:nvSpPr>
          <p:cNvPr id="55307" name="Прямоугольник 36"/>
          <p:cNvSpPr>
            <a:spLocks noChangeArrowheads="1"/>
          </p:cNvSpPr>
          <p:nvPr/>
        </p:nvSpPr>
        <p:spPr bwMode="auto">
          <a:xfrm>
            <a:off x="5364088" y="3013869"/>
            <a:ext cx="23685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FFFFFF"/>
                </a:solidFill>
                <a:latin typeface="Comic Sans MS" pitchFamily="66" charset="0"/>
              </a:rPr>
              <a:t>Дорого</a:t>
            </a:r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7812360" y="260648"/>
            <a:ext cx="1152128" cy="1224136"/>
            <a:chOff x="467544" y="620688"/>
            <a:chExt cx="4608512" cy="5256584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467544" y="620688"/>
              <a:ext cx="4608512" cy="5256584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9" name="Picture 5" descr="1252926927_26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980728"/>
              <a:ext cx="3961160" cy="4560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00" y="5949280"/>
            <a:ext cx="647700" cy="574675"/>
          </a:xfrm>
          <a:prstGeom prst="actionButtonHome">
            <a:avLst/>
          </a:prstGeom>
          <a:solidFill>
            <a:schemeClr val="accent6">
              <a:lumMod val="75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9" descr="Безымя"/>
          <p:cNvPicPr>
            <a:picLocks noChangeAspect="1" noChangeArrowheads="1"/>
          </p:cNvPicPr>
          <p:nvPr/>
        </p:nvPicPr>
        <p:blipFill>
          <a:blip r:embed="rId2" cstate="print">
            <a:lum bright="-12000" contrast="24000"/>
          </a:blip>
          <a:srcRect/>
          <a:stretch>
            <a:fillRect/>
          </a:stretch>
        </p:blipFill>
        <p:spPr bwMode="auto">
          <a:xfrm>
            <a:off x="5643563" y="214313"/>
            <a:ext cx="31432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3" name="Picture 21" descr="пожар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2714625"/>
            <a:ext cx="3500437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4" name="Прямоугольник 3"/>
          <p:cNvSpPr>
            <a:spLocks noChangeArrowheads="1"/>
          </p:cNvSpPr>
          <p:nvPr/>
        </p:nvSpPr>
        <p:spPr bwMode="auto">
          <a:xfrm>
            <a:off x="214313" y="571500"/>
            <a:ext cx="5357812" cy="186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ru-RU" sz="2400" b="1">
                <a:solidFill>
                  <a:srgbClr val="FFFF00"/>
                </a:solidFill>
                <a:latin typeface="Comic Sans MS" pitchFamily="66" charset="0"/>
              </a:rPr>
              <a:t>Пожар для любого из нас - это страшная беда. И в этот момент самый нужный человек на свете - это пожарный.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3212976"/>
            <a:ext cx="5286375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ru-RU" sz="2400" dirty="0">
              <a:latin typeface="Comic Sans MS" pitchFamily="66" charset="0"/>
            </a:endParaRPr>
          </a:p>
          <a:p>
            <a:pPr algn="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2400" b="1" dirty="0">
                <a:latin typeface="Comic Sans MS" pitchFamily="66" charset="0"/>
              </a:rPr>
              <a:t>      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Наш телефонный номер  -  </a:t>
            </a: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01,</a:t>
            </a:r>
          </a:p>
          <a:p>
            <a:pPr algn="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	 Не зря он самый первый в списке.</a:t>
            </a:r>
          </a:p>
          <a:p>
            <a:pPr algn="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     Но дай вам Бог, чтоб этот 				телефон</a:t>
            </a:r>
          </a:p>
          <a:p>
            <a:pPr algn="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	 Ни разу не понадобился </a:t>
            </a:r>
          </a:p>
          <a:p>
            <a:pPr algn="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                     в жизни.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76056" y="620688"/>
            <a:ext cx="3672408" cy="5544616"/>
          </a:xfrm>
          <a:prstGeom prst="roundRect">
            <a:avLst/>
          </a:prstGeom>
          <a:solidFill>
            <a:srgbClr val="FF0000"/>
          </a:solidFill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072063" cy="6858000"/>
          </a:xfrm>
        </p:spPr>
        <p:txBody>
          <a:bodyPr rtlCol="0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0000FF"/>
                </a:solidFill>
              </a:rPr>
              <a:t/>
            </a:r>
            <a:br>
              <a:rPr lang="ru-RU" sz="4000" dirty="0" smtClean="0">
                <a:solidFill>
                  <a:srgbClr val="0000FF"/>
                </a:solidFill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Пожарным - рыжим и седым,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В дерюжках дымных и прожженных, 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Как всем оплаканным святым,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не хватит места на иконах.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Под слоем пепла не видны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живые трещины-морщины.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Спаси их всех и сохрани, 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Неопалимая Купина!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57347" name="Picture 4" descr="2c86d8e94-5f3c-102a-9b4c-0048546bfbc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>
          <a:xfrm>
            <a:off x="5292080" y="1102114"/>
            <a:ext cx="3202136" cy="4653772"/>
          </a:xfrm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587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800" b="1">
                <a:solidFill>
                  <a:srgbClr val="FF0000"/>
                </a:solidFill>
                <a:latin typeface="Tahoma" pitchFamily="34" charset="0"/>
              </a:rPr>
              <a:t>Помни!!!</a:t>
            </a:r>
          </a:p>
          <a:p>
            <a:pPr algn="ctr"/>
            <a:r>
              <a:rPr lang="ru-RU" sz="9600" b="1">
                <a:solidFill>
                  <a:srgbClr val="FF0000"/>
                </a:solidFill>
                <a:latin typeface="Tahoma" pitchFamily="34" charset="0"/>
              </a:rPr>
              <a:t>Огонь ошибок не прощает! </a:t>
            </a:r>
          </a:p>
        </p:txBody>
      </p:sp>
      <p:grpSp>
        <p:nvGrpSpPr>
          <p:cNvPr id="3" name="Группа 16"/>
          <p:cNvGrpSpPr>
            <a:grpSpLocks/>
          </p:cNvGrpSpPr>
          <p:nvPr/>
        </p:nvGrpSpPr>
        <p:grpSpPr bwMode="auto">
          <a:xfrm>
            <a:off x="0" y="4572000"/>
            <a:ext cx="9144000" cy="2286000"/>
            <a:chOff x="0" y="4572008"/>
            <a:chExt cx="9144000" cy="2285992"/>
          </a:xfrm>
        </p:grpSpPr>
        <p:pic>
          <p:nvPicPr>
            <p:cNvPr id="58372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1843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73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5786454"/>
              <a:ext cx="740314" cy="107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74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2162" y="5929330"/>
              <a:ext cx="74031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75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22764" y="5643578"/>
              <a:ext cx="740314" cy="1214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76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3084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77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63403" y="5786454"/>
              <a:ext cx="740314" cy="107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78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03686" y="4572008"/>
              <a:ext cx="740314" cy="2285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79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1240" y="6072206"/>
              <a:ext cx="740314" cy="785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80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921" y="6357958"/>
              <a:ext cx="740314" cy="500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81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40602" y="5500702"/>
              <a:ext cx="740314" cy="1357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82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283" y="6215082"/>
              <a:ext cx="740314" cy="64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83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2481" y="6500834"/>
              <a:ext cx="740314" cy="357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84" name="Picture 13" descr="Рисунок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21524" y="5715016"/>
              <a:ext cx="740314" cy="1142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57166"/>
            <a:ext cx="7713715" cy="17666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Презентации с сайта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http://nsportal.ru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lnSpc>
                <a:spcPct val="80000"/>
              </a:lnSpc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Постольникова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Н. В. «Правила личной безопасности при пожаре»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Елисеева Е.С. «КВН по пожарной безопасности»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Пантелейчук П.Н. «Огонь ошибок не прощает»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Каверин Ю.А. «Осторожен будь с огнем»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143248"/>
            <a:ext cx="8429684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Источники информации</a:t>
            </a:r>
          </a:p>
          <a:p>
            <a:pPr marL="457200" indent="-457200" fontAlgn="auto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http://www.movdpo.ru/agitbrigada.html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fontAlgn="auto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Дубровская. Е.Н. Игровые классные часы. Правила пожарной безопасности. Педагогическое общество России. Москва, 2007.</a:t>
            </a:r>
          </a:p>
          <a:p>
            <a:pPr marL="457200" indent="-457200" fontAlgn="auto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Игуменова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Д.Б., Иванников И.Г. Чтобы не было беды. Детям об огне и пожаре. Москва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Стройиздат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1992.</a:t>
            </a:r>
          </a:p>
          <a:p>
            <a:pPr marL="457200" indent="-457200" fontAlgn="auto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Педсовет. Газета для учителей начальной школы №5 2006.</a:t>
            </a:r>
          </a:p>
          <a:p>
            <a:pPr marL="457200" indent="-457200" fontAlgn="auto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Поляков В.В. Основы безопасности жизнедеятельности 2-4 класс. Издательский дом «Дрофа». Москва, 1996.</a:t>
            </a:r>
          </a:p>
          <a:p>
            <a:pPr marL="457200" indent="-457200" fontAlgn="auto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Усачев А.А., Березин А.И. Основы безопасности жизнедеятельности 2-4 класс. Издательство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Аст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 Москва, 1998.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285728"/>
            <a:ext cx="7543800" cy="652463"/>
          </a:xfrm>
        </p:spPr>
        <p:txBody>
          <a:bodyPr/>
          <a:lstStyle/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Источники иллюстраций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981075"/>
            <a:ext cx="8534430" cy="5734073"/>
          </a:xfrm>
        </p:spPr>
        <p:txBody>
          <a:bodyPr rtlCol="0">
            <a:norm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http://www.sunhome.ru/UsersGallery/wallpapers/36/17140545.jpg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http://img-fotki.yandex.ru/get/2708/helend9.b/0_20407_cb8e355a_XL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http://mirsovetov.ru/images/585/5.jpg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http://www.sparco.ru/imgs/autosport/ffs-fia/fullsize/0144PB41.jpg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http://www.pyroblast.ru/images/feerverk.jpg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http://www.dverivse.ru/f/photo/2.jpg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http://ssmpborisov1.narod.ru/pmp_025.jpg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http://ceylon.nxt.ru/!files/livejournal/250909/fire3_1.jpg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http://mediaua.com.ua/img/21252.jpg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http://uralpress.ru/show_thumbinail.php?w=980&amp;image=img/79460_7.jpg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http://www.buki.in/_nw/2/s97265.jpg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http://www.myjulia.ru/data/cache/2009/11/14/256673_6420-800x600.jpg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http://mediaua.com.ua/img/23250.jpg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http://multimedia.donbass.ua/images/news/original/image_700529939851717354081382644630311363.jpg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16"/>
              </a:rPr>
              <a:t>http://img.soft.mail.ru/soft/Screens/news/2005/04/22/te_9352.jpg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17"/>
              </a:rPr>
              <a:t>http://www.avito.ru/images/big/2039295.jpg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18"/>
              </a:rPr>
              <a:t>http://www.kerch.com.ua/images/articles/2230_002.jpg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19"/>
              </a:rPr>
              <a:t>http://images.bugaga.ru/posts/2008-12/1229205789_1-29.jpg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20"/>
              </a:rPr>
              <a:t>http://www.uainfo.com/photos/big/156610_1.jpg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21"/>
              </a:rPr>
              <a:t>http://zdr-gazeta.ru/uploads/posts/2009-09/1252926927_26.jpg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22"/>
              </a:rPr>
              <a:t>http://www.1sn.ru/files/579.jpg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23"/>
              </a:rPr>
              <a:t>http://i006.radikal.ru/0711/99/84b8b29f290c.jpg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24"/>
              </a:rPr>
              <a:t>http://www.uvsiz.spb.ru/_Img/_Stends/3.jpg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25"/>
              </a:rPr>
              <a:t>http://csbrush.com.ua/uploads/posts/2009-11/1257115393_index2.gif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1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1100" dirty="0" smtClean="0"/>
          </a:p>
          <a:p>
            <a:pPr marL="457200" indent="-457200" fontAlgn="auto">
              <a:spcAft>
                <a:spcPts val="0"/>
              </a:spcAft>
              <a:buFont typeface="Arial" charset="0"/>
              <a:buAutoNum type="arabicPeriod"/>
              <a:defRPr/>
            </a:pPr>
            <a:endParaRPr lang="en-US" sz="1100" dirty="0" smtClean="0"/>
          </a:p>
          <a:p>
            <a:pPr marL="457200" indent="-457200" fontAlgn="auto">
              <a:spcAft>
                <a:spcPts val="0"/>
              </a:spcAft>
              <a:buFont typeface="Arial" charset="0"/>
              <a:buAutoNum type="arabicPeriod"/>
              <a:defRPr/>
            </a:pPr>
            <a:endParaRPr lang="ru-RU" sz="11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1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1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1100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4786313" y="404813"/>
            <a:ext cx="4106862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>
                <a:lumMod val="25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5250" b="1" kern="2600" dirty="0">
                <a:solidFill>
                  <a:srgbClr val="C00000"/>
                </a:solidFill>
                <a:latin typeface="Comic Sans MS" pitchFamily="66" charset="0"/>
                <a:ea typeface="Gungsuh" pitchFamily="18" charset="-127"/>
              </a:rPr>
              <a:t>Причины пожаров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5148064" y="5517232"/>
            <a:ext cx="37147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>
                <a:lumMod val="25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6000" b="1" i="1" dirty="0">
                <a:solidFill>
                  <a:srgbClr val="C00000"/>
                </a:solidFill>
                <a:latin typeface="Comic Sans MS" pitchFamily="66" charset="0"/>
                <a:ea typeface="Gungsuh" pitchFamily="18" charset="-127"/>
              </a:rPr>
              <a:t>4 балла</a:t>
            </a:r>
          </a:p>
        </p:txBody>
      </p:sp>
      <p:pic>
        <p:nvPicPr>
          <p:cNvPr id="6148" name="Picture 4" descr="7f72d5f6e7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571500"/>
            <a:ext cx="398145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251520" y="5445224"/>
            <a:ext cx="518457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>
                <a:lumMod val="10000"/>
              </a:scheme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dirty="0">
                <a:solidFill>
                  <a:srgbClr val="C00000"/>
                </a:solidFill>
                <a:latin typeface="Comic Sans MS" pitchFamily="66" charset="0"/>
                <a:ea typeface="Gungsuh" pitchFamily="18" charset="-127"/>
              </a:rPr>
              <a:t>Как спастись на пожаре</a:t>
            </a:r>
            <a:r>
              <a:rPr lang="ru-RU" sz="44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4099" name="Text Box 6"/>
          <p:cNvSpPr txBox="1">
            <a:spLocks noChangeArrowheads="1"/>
          </p:cNvSpPr>
          <p:nvPr/>
        </p:nvSpPr>
        <p:spPr bwMode="auto">
          <a:xfrm>
            <a:off x="5940152" y="5103674"/>
            <a:ext cx="302433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>
                <a:lumMod val="25000"/>
              </a:schemeClr>
            </a:outerShdw>
          </a:effectLst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ru-RU" sz="5400" b="1" i="1" dirty="0">
                <a:solidFill>
                  <a:srgbClr val="C00000"/>
                </a:solidFill>
                <a:latin typeface="Comic Sans MS" pitchFamily="66" charset="0"/>
                <a:ea typeface="Gungsuh" pitchFamily="18" charset="-127"/>
              </a:rPr>
              <a:t>5 баллов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755576" y="404664"/>
            <a:ext cx="6643688" cy="5072062"/>
            <a:chOff x="755576" y="404664"/>
            <a:chExt cx="6643688" cy="5072062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755576" y="404664"/>
              <a:ext cx="6643688" cy="5072062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7173" name="Picture 10" descr="дым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59632" y="764704"/>
              <a:ext cx="5711825" cy="431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"/>
          <p:cNvSpPr txBox="1">
            <a:spLocks noChangeArrowheads="1"/>
          </p:cNvSpPr>
          <p:nvPr/>
        </p:nvSpPr>
        <p:spPr bwMode="auto">
          <a:xfrm>
            <a:off x="5220072" y="548680"/>
            <a:ext cx="374441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>
                <a:lumMod val="25000"/>
              </a:scheme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 dirty="0">
                <a:solidFill>
                  <a:srgbClr val="C00000"/>
                </a:solidFill>
                <a:latin typeface="Comic Sans MS" pitchFamily="66" charset="0"/>
              </a:rPr>
              <a:t>Народная мудрость</a:t>
            </a: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5580112" y="5661248"/>
            <a:ext cx="33210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>
                <a:lumMod val="25000"/>
              </a:schemeClr>
            </a:outerShdw>
          </a:effec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6000" b="1" i="1" dirty="0">
                <a:solidFill>
                  <a:srgbClr val="C00000"/>
                </a:solidFill>
                <a:latin typeface="Comic Sans MS" pitchFamily="66" charset="0"/>
              </a:rPr>
              <a:t>3 </a:t>
            </a:r>
            <a:r>
              <a:rPr lang="ru-RU" sz="6000" b="1" i="1" dirty="0">
                <a:solidFill>
                  <a:srgbClr val="C00000"/>
                </a:solidFill>
                <a:latin typeface="Comic Sans MS" pitchFamily="66" charset="0"/>
                <a:ea typeface="Gungsuh" pitchFamily="18" charset="-127"/>
              </a:rPr>
              <a:t>балла</a:t>
            </a:r>
            <a:endParaRPr lang="ru-RU" sz="6000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467544" y="620688"/>
            <a:ext cx="4608512" cy="5256584"/>
            <a:chOff x="467544" y="620688"/>
            <a:chExt cx="4608512" cy="5256584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67544" y="620688"/>
              <a:ext cx="4608512" cy="5256584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196" name="Picture 5" descr="1252926927_2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27584" y="980728"/>
              <a:ext cx="3961160" cy="4560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251520" y="5411450"/>
            <a:ext cx="590465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>
                <a:lumMod val="25000"/>
              </a:scheme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dirty="0">
                <a:solidFill>
                  <a:srgbClr val="C00000"/>
                </a:solidFill>
                <a:latin typeface="Comic Sans MS" pitchFamily="66" charset="0"/>
                <a:ea typeface="Gungsuh" pitchFamily="18" charset="-127"/>
              </a:rPr>
              <a:t>Средства тушения пожаров</a:t>
            </a:r>
            <a:endParaRPr lang="en-US" sz="4400" b="1" dirty="0">
              <a:solidFill>
                <a:srgbClr val="C00000"/>
              </a:solidFill>
              <a:latin typeface="Comic Sans MS" pitchFamily="66" charset="0"/>
              <a:ea typeface="Gungsuh" pitchFamily="18" charset="-127"/>
            </a:endParaRP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5796136" y="4725144"/>
            <a:ext cx="314325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>
                <a:lumMod val="25000"/>
              </a:schemeClr>
            </a:outerShdw>
          </a:effec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6000" b="1" i="1" dirty="0">
                <a:solidFill>
                  <a:srgbClr val="C00000"/>
                </a:solidFill>
                <a:latin typeface="Comic Sans MS" pitchFamily="66" charset="0"/>
              </a:rPr>
              <a:t>4 </a:t>
            </a:r>
            <a:r>
              <a:rPr lang="ru-RU" sz="6000" b="1" i="1" dirty="0">
                <a:solidFill>
                  <a:srgbClr val="C00000"/>
                </a:solidFill>
                <a:latin typeface="Comic Sans MS" pitchFamily="66" charset="0"/>
                <a:ea typeface="Gungsuh" pitchFamily="18" charset="-127"/>
              </a:rPr>
              <a:t>балла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395536" y="332656"/>
            <a:ext cx="6048672" cy="5112568"/>
            <a:chOff x="395536" y="332656"/>
            <a:chExt cx="6048672" cy="511256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395536" y="332656"/>
              <a:ext cx="6048672" cy="5112568"/>
            </a:xfrm>
            <a:prstGeom prst="roundRect">
              <a:avLst/>
            </a:prstGeom>
            <a:solidFill>
              <a:srgbClr val="FF0000"/>
            </a:solidFill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220" name="Picture 6" descr="3378ba32d097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476672"/>
              <a:ext cx="4871886" cy="4871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2460</TotalTime>
  <Words>1402</Words>
  <Application>Microsoft Office PowerPoint</Application>
  <PresentationFormat>Экран (4:3)</PresentationFormat>
  <Paragraphs>319</Paragraphs>
  <Slides>59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59</vt:i4>
      </vt:variant>
    </vt:vector>
  </HeadingPairs>
  <TitlesOfParts>
    <vt:vector size="67" baseType="lpstr">
      <vt:lpstr>Arial</vt:lpstr>
      <vt:lpstr>Calibri</vt:lpstr>
      <vt:lpstr>Comic Sans MS</vt:lpstr>
      <vt:lpstr>Gungsuh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спасения при лесном пожаре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пользоваться порошковым огнетушителем ОП-5(г)?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Пожарным - рыжим и седым, В дерюжках дымных и прожженных,  Как всем оплаканным святым, не хватит места на иконах. Под слоем пепла не видны живые трещины-морщины. Спаси их всех и сохрани,  Неопалимая Купина! </vt:lpstr>
      <vt:lpstr>Презентация PowerPoint</vt:lpstr>
      <vt:lpstr>Презентация PowerPoint</vt:lpstr>
      <vt:lpstr>Источники иллюстраций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Катюша</dc:creator>
  <cp:lastModifiedBy>Пользователь</cp:lastModifiedBy>
  <cp:revision>203</cp:revision>
  <dcterms:created xsi:type="dcterms:W3CDTF">2012-07-07T08:10:24Z</dcterms:created>
  <dcterms:modified xsi:type="dcterms:W3CDTF">2019-11-20T07:41:38Z</dcterms:modified>
</cp:coreProperties>
</file>