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FF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380E6-E567-4919-ADE1-5542741B044F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26954-8141-4CE9-9817-AF54DB091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57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26954-8141-4CE9-9817-AF54DB091CD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26954-8141-4CE9-9817-AF54DB091CD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6">
                <a:tint val="45000"/>
                <a:satMod val="400000"/>
              </a:schemeClr>
            </a:duotone>
            <a:lum bright="-33000" contrast="9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755BA7-C772-4CC5-9400-69125654872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3E4BA8D-CCAE-4467-BB7F-7C9A7FFB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ihaylenko\Desktop\&#1060;&#1088;&#1080;&#1076;&#1077;&#1088;&#1080;&#1082;%20&#1064;&#1086;&#1087;&#1077;&#1085;%20-%20&#1060;&#1072;&#1085;&#1090;&#1072;&#1079;&#1080;&#1103;-&#1101;&#1082;&#1089;&#1087;&#1088;&#1086;&#1084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magnify-clip.pn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ihaylenko\Desktop\&#1046;&#1080;&#1074;&#1072;&#1103;%20&#1087;&#1088;&#1080;&#1088;&#1086;&#1076;&#1072;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229600" cy="1185882"/>
          </a:xfrm>
        </p:spPr>
        <p:txBody>
          <a:bodyPr>
            <a:noAutofit/>
          </a:bodyPr>
          <a:lstStyle/>
          <a:p>
            <a:r>
              <a:rPr lang="en-US" sz="7200" cap="none" dirty="0" smtClean="0">
                <a:ln w="19050" cmpd="sng">
                  <a:solidFill>
                    <a:srgbClr val="00B0F0"/>
                  </a:solidFill>
                  <a:prstDash val="solid"/>
                </a:ln>
                <a:solidFill>
                  <a:srgbClr val="FF0066"/>
                </a:solidFill>
                <a:effectLst>
                  <a:glow rad="101600">
                    <a:srgbClr val="0000FF">
                      <a:alpha val="60000"/>
                    </a:srgb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Disappearing animals</a:t>
            </a:r>
            <a:r>
              <a:rPr lang="ru-RU" sz="7200" cap="none" dirty="0" smtClean="0">
                <a:ln w="19050" cmpd="sng">
                  <a:solidFill>
                    <a:srgbClr val="00B0F0"/>
                  </a:solidFill>
                  <a:prstDash val="solid"/>
                </a:ln>
                <a:solidFill>
                  <a:srgbClr val="FF0066"/>
                </a:solidFill>
                <a:effectLst>
                  <a:glow rad="101600">
                    <a:srgbClr val="0000FF">
                      <a:alpha val="60000"/>
                    </a:srgb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7200" cap="none" dirty="0">
              <a:ln w="19050" cmpd="sng">
                <a:solidFill>
                  <a:srgbClr val="00B0F0"/>
                </a:solidFill>
                <a:prstDash val="solid"/>
              </a:ln>
              <a:solidFill>
                <a:srgbClr val="FF0066"/>
              </a:solidFill>
              <a:effectLst>
                <a:glow rad="101600">
                  <a:srgbClr val="0000FF">
                    <a:alpha val="60000"/>
                  </a:srgb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176" y="4429108"/>
            <a:ext cx="6000824" cy="2428892"/>
          </a:xfrm>
        </p:spPr>
        <p:txBody>
          <a:bodyPr>
            <a:noAutofit/>
          </a:bodyPr>
          <a:lstStyle/>
          <a:p>
            <a:pPr algn="l"/>
            <a:r>
              <a:rPr lang="en-US" sz="3200" b="1" spc="200" dirty="0" smtClean="0">
                <a:ln w="3175">
                  <a:solidFill>
                    <a:srgbClr val="FF0066"/>
                  </a:solidFill>
                </a:ln>
                <a:solidFill>
                  <a:srgbClr val="0000FF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Monotype Corsiva" pitchFamily="66" charset="0"/>
              </a:rPr>
              <a:t>           Presentation has prepared</a:t>
            </a:r>
          </a:p>
          <a:p>
            <a:pPr algn="l"/>
            <a:r>
              <a:rPr lang="en-US" sz="3200" b="1" spc="200" dirty="0" smtClean="0">
                <a:ln w="3175">
                  <a:solidFill>
                    <a:srgbClr val="FF0066"/>
                  </a:solidFill>
                </a:ln>
                <a:solidFill>
                  <a:srgbClr val="0000FF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Monotype Corsiva" pitchFamily="66" charset="0"/>
              </a:rPr>
              <a:t>       The schoolgirl 10 classes “A”</a:t>
            </a:r>
          </a:p>
          <a:p>
            <a:pPr algn="l"/>
            <a:r>
              <a:rPr lang="en-US" sz="3200" b="1" spc="200" dirty="0" smtClean="0">
                <a:ln w="3175">
                  <a:solidFill>
                    <a:srgbClr val="FF0066"/>
                  </a:solidFill>
                </a:ln>
                <a:solidFill>
                  <a:srgbClr val="0000FF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Monotype Corsiva" pitchFamily="66" charset="0"/>
              </a:rPr>
              <a:t>   MOYSO schools </a:t>
            </a:r>
            <a:r>
              <a:rPr lang="ru-RU" sz="3200" b="1" spc="200" dirty="0" smtClean="0">
                <a:ln w="3175">
                  <a:solidFill>
                    <a:srgbClr val="FF0066"/>
                  </a:solidFill>
                </a:ln>
                <a:solidFill>
                  <a:srgbClr val="0000FF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Monotype Corsiva" pitchFamily="66" charset="0"/>
              </a:rPr>
              <a:t>№ 43</a:t>
            </a:r>
            <a:endParaRPr lang="en-US" sz="3200" b="1" spc="200" dirty="0" smtClean="0">
              <a:ln w="3175">
                <a:solidFill>
                  <a:srgbClr val="FF0066"/>
                </a:solidFill>
              </a:ln>
              <a:solidFill>
                <a:srgbClr val="0000FF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Monotype Corsiva" pitchFamily="66" charset="0"/>
            </a:endParaRPr>
          </a:p>
          <a:p>
            <a:pPr algn="l"/>
            <a:r>
              <a:rPr lang="en-US" sz="3200" b="1" spc="200" dirty="0" smtClean="0">
                <a:ln w="3175">
                  <a:solidFill>
                    <a:srgbClr val="FF0066"/>
                  </a:solidFill>
                </a:ln>
                <a:solidFill>
                  <a:srgbClr val="0000FF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Monotype Corsiva" pitchFamily="66" charset="0"/>
              </a:rPr>
              <a:t>Mihaylenko Luiza</a:t>
            </a:r>
            <a:endParaRPr lang="ru-RU" sz="3200" b="1" spc="200" dirty="0">
              <a:ln w="3175">
                <a:solidFill>
                  <a:srgbClr val="FF0066"/>
                </a:solidFill>
              </a:ln>
              <a:solidFill>
                <a:srgbClr val="0000FF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Users\Mihaylenko\Desktop\Downloads\article-0-067CFE99000005DC-861_634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285860"/>
            <a:ext cx="3214710" cy="2928958"/>
          </a:xfrm>
          <a:prstGeom prst="rect">
            <a:avLst/>
          </a:prstGeom>
          <a:ln w="228600" cap="sq" cmpd="thickThin">
            <a:solidFill>
              <a:srgbClr val="FF006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Mihaylenko\Desktop\Downloads\top10_death_animal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928802"/>
            <a:ext cx="3357586" cy="3429024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Фридерик Шопен - Фантазия-экспром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85720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0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u="sng" dirty="0" smtClean="0">
                <a:latin typeface="Monotype Corsiva" pitchFamily="66" charset="0"/>
              </a:rPr>
              <a:t>All species of lemurs.</a:t>
            </a:r>
            <a:endParaRPr lang="ru-RU" sz="3200" u="sng" dirty="0">
              <a:latin typeface="Monotype Corsiva" pitchFamily="66" charset="0"/>
            </a:endParaRPr>
          </a:p>
        </p:txBody>
      </p:sp>
      <p:pic>
        <p:nvPicPr>
          <p:cNvPr id="4098" name="Picture 2" descr="http://3.bp.blogspot.com/-Dy0wmJ7TcZ8/Tod1of6pkNI/AAAAAAAACLQ/uR5Pzzzea_g/s1600/8699705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8143932" cy="5518586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282" y="183513"/>
            <a:ext cx="857256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 smtClean="0">
                <a:latin typeface="Monotype Corsiva" pitchFamily="66" charset="0"/>
                <a:cs typeface="Arial" pitchFamily="34" charset="0"/>
              </a:rPr>
              <a:t>Tigers (Felidae Panthera tigris).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Monotype Corsiva" pitchFamily="66" charset="0"/>
                <a:cs typeface="Arial" pitchFamily="34" charset="0"/>
              </a:rPr>
              <a:t>         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The </a:t>
            </a:r>
            <a:r>
              <a:rPr lang="en-US" sz="3200" dirty="0" smtClean="0">
                <a:latin typeface="Monotype Corsiva" pitchFamily="66" charset="0"/>
                <a:cs typeface="Arial" pitchFamily="34" charset="0"/>
              </a:rPr>
              <a:t>last researches showed that tigers in the world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only 3 200 </a:t>
            </a:r>
            <a:r>
              <a:rPr lang="en-US" sz="3200" dirty="0" smtClean="0">
                <a:latin typeface="Monotype Corsiva" pitchFamily="66" charset="0"/>
                <a:cs typeface="Arial" pitchFamily="34" charset="0"/>
              </a:rPr>
              <a:t>individuals are. The Caspian and White tiger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disappeared 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074" name="Picture 2" descr="http://torchu.ru/images/news/priroda/top10_death_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143116"/>
            <a:ext cx="4863051" cy="4287590"/>
          </a:xfrm>
          <a:prstGeom prst="cube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1.bp.blogspot.com/-gl3mKrejTTs/Tod72U8f4SI/AAAAAAAACLU/r_C-S_-W-_s/s1600/0003-002-L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2"/>
            <a:ext cx="5500726" cy="3704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285728"/>
            <a:ext cx="84296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latin typeface="Monotype Corsiva" pitchFamily="66" charset="0"/>
              </a:rPr>
              <a:t>Lion (Panthera leo).</a:t>
            </a:r>
          </a:p>
          <a:p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          Naturally </a:t>
            </a:r>
            <a:r>
              <a:rPr lang="en-US" sz="3200" dirty="0" smtClean="0">
                <a:latin typeface="Monotype Corsiva" pitchFamily="66" charset="0"/>
              </a:rPr>
              <a:t>less than 200 individuals remained,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many of which </a:t>
            </a:r>
            <a:r>
              <a:rPr lang="en-US" sz="3200" dirty="0" smtClean="0">
                <a:latin typeface="Monotype Corsiva" pitchFamily="66" charset="0"/>
              </a:rPr>
              <a:t>there live in Girsky lion's national park,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piece Gujarat, </a:t>
            </a:r>
            <a:r>
              <a:rPr lang="en-US" sz="3200" dirty="0" smtClean="0">
                <a:latin typeface="Monotype Corsiva" pitchFamily="66" charset="0"/>
              </a:rPr>
              <a:t>India.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4.bp.blogspot.com/-eJYlJDEG3K0/Tod-N0C8lYI/AAAAAAAACLY/OC7zv6fScks/s1600/400px-Condor_in_f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952876" cy="5929314"/>
          </a:xfrm>
          <a:prstGeom prst="cloud">
            <a:avLst/>
          </a:prstGeom>
          <a:noFill/>
          <a:ln>
            <a:solidFill>
              <a:srgbClr val="FF0066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357686" y="357166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latin typeface="Monotype Corsiva" pitchFamily="66" charset="0"/>
              </a:rPr>
              <a:t>Californian condor (Gymnogyps californianus) .</a:t>
            </a:r>
          </a:p>
          <a:p>
            <a:pPr algn="just"/>
            <a:r>
              <a:rPr lang="en-US" sz="3200" dirty="0" smtClean="0">
                <a:latin typeface="Monotype Corsiva" pitchFamily="66" charset="0"/>
              </a:rPr>
              <a:t>For November 2010 381 condors, including 192 birds in the wild nature are. Wingspan at the Californian condor makes to three meters.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-3000" contras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85011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rgbClr val="FF0000"/>
                </a:solidFill>
                <a:latin typeface="Monotype Corsiva" pitchFamily="66" charset="0"/>
              </a:rPr>
              <a:t>         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The international Red book beco</a:t>
            </a:r>
            <a:r>
              <a:rPr lang="en-US" sz="3200" dirty="0" smtClean="0">
                <a:latin typeface="Monotype Corsiva" pitchFamily="66" charset="0"/>
              </a:rPr>
              <a:t>mes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thicker day by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day. Scientists don't manage to brin</a:t>
            </a:r>
            <a:r>
              <a:rPr lang="en-US" sz="3200" dirty="0" smtClean="0">
                <a:latin typeface="Monotype Corsiva" pitchFamily="66" charset="0"/>
              </a:rPr>
              <a:t>g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one types as others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already wait for the turn, being </a:t>
            </a:r>
            <a:r>
              <a:rPr lang="en-US" sz="3200" dirty="0" smtClean="0">
                <a:latin typeface="Monotype Corsiva" pitchFamily="66" charset="0"/>
              </a:rPr>
              <a:t>exhausted from shortage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of food, escaping from unluck</a:t>
            </a:r>
            <a:r>
              <a:rPr lang="en-US" sz="3200" dirty="0" smtClean="0">
                <a:latin typeface="Monotype Corsiva" pitchFamily="66" charset="0"/>
              </a:rPr>
              <a:t>y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poachers and without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managing to adapt to variabilit</a:t>
            </a:r>
            <a:r>
              <a:rPr lang="en-US" sz="3200" dirty="0" smtClean="0">
                <a:latin typeface="Monotype Corsiva" pitchFamily="66" charset="0"/>
              </a:rPr>
              <a:t>y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of climate.</a:t>
            </a:r>
          </a:p>
          <a:p>
            <a:pPr algn="just"/>
            <a:r>
              <a:rPr lang="en-US" sz="3200" dirty="0" smtClean="0">
                <a:solidFill>
                  <a:srgbClr val="FF0000"/>
                </a:solidFill>
                <a:latin typeface="Monotype Corsiva" pitchFamily="66" charset="0"/>
              </a:rPr>
              <a:t>         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The last 300 years becau</a:t>
            </a:r>
            <a:r>
              <a:rPr lang="en-US" sz="3200" dirty="0" smtClean="0">
                <a:latin typeface="Monotype Corsiva" pitchFamily="66" charset="0"/>
              </a:rPr>
              <a:t>se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of people process of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extinction of types was sharply </a:t>
            </a:r>
            <a:r>
              <a:rPr lang="en-US" sz="3200" dirty="0" smtClean="0">
                <a:solidFill>
                  <a:schemeClr val="bg1"/>
                </a:solidFill>
                <a:latin typeface="Monotype Corsiva" pitchFamily="66" charset="0"/>
              </a:rPr>
              <a:t>ac</a:t>
            </a:r>
            <a:r>
              <a:rPr lang="en-US" sz="3200" dirty="0" smtClean="0">
                <a:latin typeface="Monotype Corsiva" pitchFamily="66" charset="0"/>
              </a:rPr>
              <a:t>celerated. Many became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extremely rare or are on </a:t>
            </a:r>
            <a:r>
              <a:rPr lang="en-US" sz="3200" dirty="0" smtClean="0">
                <a:latin typeface="Monotype Corsiva" pitchFamily="66" charset="0"/>
              </a:rPr>
              <a:t>the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verge of disappearance. The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number of the types </a:t>
            </a:r>
            <a:r>
              <a:rPr lang="en-US" sz="3200" dirty="0" smtClean="0">
                <a:latin typeface="Monotype Corsiva" pitchFamily="66" charset="0"/>
              </a:rPr>
              <a:t>which forever have disappeared from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the face of the earth </a:t>
            </a:r>
            <a:r>
              <a:rPr lang="en-US" sz="3200" dirty="0" smtClean="0">
                <a:latin typeface="Monotype Corsiva" pitchFamily="66" charset="0"/>
              </a:rPr>
              <a:t>or close to extinction, increases from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year to year. 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5365" name="AutoShape 5" descr="http://www.search.com/skins/common/images/magnify-clip.png">
            <a:hlinkClick r:id="rId3" tooltip="Enlarge"/>
          </p:cNvPr>
          <p:cNvSpPr>
            <a:spLocks noChangeAspect="1" noChangeArrowheads="1"/>
          </p:cNvSpPr>
          <p:nvPr/>
        </p:nvSpPr>
        <p:spPr bwMode="auto">
          <a:xfrm>
            <a:off x="123825" y="-68263"/>
            <a:ext cx="142875" cy="104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-44000" contrast="21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         </a:t>
            </a:r>
            <a:r>
              <a:rPr lang="en-US" sz="3200" u="sng" dirty="0" smtClean="0">
                <a:solidFill>
                  <a:srgbClr val="92D050"/>
                </a:solidFill>
                <a:latin typeface="Monotype Corsiva" pitchFamily="66" charset="0"/>
              </a:rPr>
              <a:t>By estimates of the International union of animal protection (MSOP), danger of a total disappearance threatens now</a:t>
            </a:r>
            <a:r>
              <a:rPr lang="en-US" sz="3200" dirty="0" smtClean="0">
                <a:solidFill>
                  <a:srgbClr val="92D050"/>
                </a:solidFill>
                <a:latin typeface="Monotype Corsiva" pitchFamily="66" charset="0"/>
              </a:rPr>
              <a:t>:</a:t>
            </a:r>
            <a:r>
              <a:rPr lang="en-US" sz="3200" dirty="0" smtClean="0">
                <a:latin typeface="Monotype Corsiva" pitchFamily="66" charset="0"/>
              </a:rPr>
              <a:t> </a:t>
            </a:r>
          </a:p>
          <a:p>
            <a:pPr algn="just">
              <a:buClr>
                <a:srgbClr val="92D050"/>
              </a:buClr>
              <a:buFont typeface="Wingdings" pitchFamily="2" charset="2"/>
              <a:buChar char="q"/>
            </a:pPr>
            <a:r>
              <a:rPr lang="en-US" sz="3200" dirty="0" smtClean="0">
                <a:latin typeface="Monotype Corsiva" pitchFamily="66" charset="0"/>
              </a:rPr>
              <a:t> 25 % of all types of mammals,</a:t>
            </a:r>
          </a:p>
          <a:p>
            <a:pPr algn="just">
              <a:buClr>
                <a:srgbClr val="92D050"/>
              </a:buClr>
              <a:buFont typeface="Wingdings" pitchFamily="2" charset="2"/>
              <a:buChar char="q"/>
            </a:pPr>
            <a:r>
              <a:rPr lang="en-US" sz="3200" dirty="0" smtClean="0">
                <a:latin typeface="Monotype Corsiva" pitchFamily="66" charset="0"/>
              </a:rPr>
              <a:t> 11 % of all bird species,</a:t>
            </a:r>
          </a:p>
          <a:p>
            <a:pPr algn="just">
              <a:buClr>
                <a:srgbClr val="92D050"/>
              </a:buClr>
              <a:buFont typeface="Wingdings" pitchFamily="2" charset="2"/>
              <a:buChar char="q"/>
            </a:pPr>
            <a:r>
              <a:rPr lang="en-US" sz="3200" dirty="0" smtClean="0">
                <a:latin typeface="Monotype Corsiva" pitchFamily="66" charset="0"/>
              </a:rPr>
              <a:t> 20 % of all types of reptiles,</a:t>
            </a:r>
          </a:p>
          <a:p>
            <a:pPr algn="just">
              <a:buClr>
                <a:srgbClr val="92D050"/>
              </a:buClr>
              <a:buFont typeface="Wingdings" pitchFamily="2" charset="2"/>
              <a:buChar char="q"/>
            </a:pPr>
            <a:r>
              <a:rPr lang="en-US" sz="3200" dirty="0" smtClean="0">
                <a:latin typeface="Monotype Corsiva" pitchFamily="66" charset="0"/>
              </a:rPr>
              <a:t> 25 % of all types of amphibians,</a:t>
            </a:r>
          </a:p>
          <a:p>
            <a:pPr algn="just">
              <a:buClr>
                <a:srgbClr val="92D050"/>
              </a:buClr>
              <a:buFont typeface="Wingdings" pitchFamily="2" charset="2"/>
              <a:buChar char="q"/>
            </a:pPr>
            <a:r>
              <a:rPr lang="en-US" sz="3200" dirty="0" smtClean="0">
                <a:latin typeface="Monotype Corsiva" pitchFamily="66" charset="0"/>
              </a:rPr>
              <a:t> 34 % of all species of fish (generally fresh-water) . </a:t>
            </a:r>
          </a:p>
          <a:p>
            <a:pPr algn="just">
              <a:buClr>
                <a:srgbClr val="92D050"/>
              </a:buClr>
              <a:buFont typeface="Wingdings" pitchFamily="2" charset="2"/>
              <a:buChar char="q"/>
            </a:pPr>
            <a:endParaRPr lang="en-US" sz="3200" dirty="0" smtClean="0">
              <a:latin typeface="Monotype Corsiva" pitchFamily="66" charset="0"/>
            </a:endParaRPr>
          </a:p>
          <a:p>
            <a:pPr algn="just">
              <a:buClr>
                <a:srgbClr val="92D050"/>
              </a:buClr>
            </a:pPr>
            <a:endParaRPr lang="en-US" sz="3200" dirty="0" smtClean="0">
              <a:latin typeface="Monotype Corsiva" pitchFamily="66" charset="0"/>
            </a:endParaRPr>
          </a:p>
        </p:txBody>
      </p:sp>
      <p:pic>
        <p:nvPicPr>
          <p:cNvPr id="2050" name="Picture 2" descr="C:\Users\Mihaylenko\Desktop\Downloads\redbru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428736"/>
            <a:ext cx="1615843" cy="22621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Mihaylenko\Desktop\Downloads\Животные-Кит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9132"/>
            <a:ext cx="3214710" cy="20494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Mihaylenko\Desktop\Downloads\Red-Panda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4429132"/>
            <a:ext cx="1659843" cy="2025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Mihaylenko\Desktop\Downloads\0_56043_96aa2526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4429132"/>
            <a:ext cx="1643074" cy="2102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6000" contrast="9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         Each time when you see this or that animal </a:t>
            </a:r>
            <a:r>
              <a:rPr lang="en-US" sz="3200" dirty="0" smtClean="0">
                <a:solidFill>
                  <a:srgbClr val="FF0066"/>
                </a:solidFill>
                <a:latin typeface="Monotype Corsiva" pitchFamily="66" charset="0"/>
              </a:rPr>
              <a:t>in the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 nature, know that yours with it a meeting can </a:t>
            </a:r>
            <a:r>
              <a:rPr lang="en-US" sz="3200" dirty="0" smtClean="0">
                <a:solidFill>
                  <a:srgbClr val="FF0066"/>
                </a:solidFill>
                <a:latin typeface="Monotype Corsiva" pitchFamily="66" charset="0"/>
              </a:rPr>
              <a:t>be the last.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Who knows that becomes with it and his </a:t>
            </a:r>
            <a:r>
              <a:rPr lang="en-US" sz="3200" dirty="0" smtClean="0">
                <a:solidFill>
                  <a:srgbClr val="FF0066"/>
                </a:solidFill>
                <a:latin typeface="Monotype Corsiva" pitchFamily="66" charset="0"/>
              </a:rPr>
              <a:t>relatives in a year </a:t>
            </a:r>
            <a: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  <a:t>or even month. </a:t>
            </a:r>
            <a:br>
              <a:rPr lang="en-US" sz="3200" dirty="0" smtClean="0">
                <a:solidFill>
                  <a:srgbClr val="000000"/>
                </a:solidFill>
                <a:latin typeface="Monotype Corsiva" pitchFamily="66" charset="0"/>
              </a:rPr>
            </a:br>
            <a:endParaRPr lang="en-US" sz="3200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http://img-2005-10.photosight.ru/19/10888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8215370" cy="41338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Живая природ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0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u="sng" dirty="0" smtClean="0">
                <a:latin typeface="Monotype Corsiva" pitchFamily="66" charset="0"/>
              </a:rPr>
              <a:t>Polar bear (Ursus maritimus).</a:t>
            </a:r>
            <a:endParaRPr lang="ru-RU" sz="3600" i="1" u="sng" dirty="0">
              <a:latin typeface="Monotype Corsiva" pitchFamily="66" charset="0"/>
            </a:endParaRPr>
          </a:p>
        </p:txBody>
      </p:sp>
      <p:pic>
        <p:nvPicPr>
          <p:cNvPr id="8194" name="Picture 2" descr="http://1.bp.blogspot.com/-gSqfXDb-q_o/Todv-CWQqyI/AAAAAAAACLI/PZRNqm6F-x8/s1600/polar_bears_wapusk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86058"/>
            <a:ext cx="8358246" cy="3843339"/>
          </a:xfrm>
          <a:prstGeom prst="cube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500042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          The polar bear </a:t>
            </a:r>
            <a:r>
              <a:rPr lang="en-US" sz="2800" dirty="0" smtClean="0">
                <a:latin typeface="Monotype Corsiva" pitchFamily="66" charset="0"/>
              </a:rPr>
              <a:t>is</a:t>
            </a:r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threatened by a global drowning. Chances </a:t>
            </a:r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to</a:t>
            </a:r>
            <a:r>
              <a:rPr lang="en-US" sz="2800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survive this </a:t>
            </a:r>
            <a:r>
              <a:rPr lang="en-US" sz="2800" dirty="0" smtClean="0">
                <a:latin typeface="Monotype Corsiva" pitchFamily="66" charset="0"/>
              </a:rPr>
              <a:t>largest land predator thaw together with the Arctic </a:t>
            </a:r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ice. The polar bear is </a:t>
            </a:r>
            <a:r>
              <a:rPr lang="en-US" sz="2800" dirty="0" smtClean="0">
                <a:latin typeface="Monotype Corsiva" pitchFamily="66" charset="0"/>
              </a:rPr>
              <a:t>compelled to master new habitat – the Arctic </a:t>
            </a:r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tundra. On Alaska and </a:t>
            </a:r>
            <a:r>
              <a:rPr lang="en-US" sz="2800" dirty="0" smtClean="0">
                <a:latin typeface="Monotype Corsiva" pitchFamily="66" charset="0"/>
              </a:rPr>
              <a:t>in Canada cases of emergence of hybrids of </a:t>
            </a:r>
            <a:r>
              <a:rPr lang="en-US" sz="2800" dirty="0" smtClean="0">
                <a:solidFill>
                  <a:srgbClr val="0000FF"/>
                </a:solidFill>
                <a:latin typeface="Monotype Corsiva" pitchFamily="66" charset="0"/>
              </a:rPr>
              <a:t>brown and polar bears are </a:t>
            </a:r>
            <a:r>
              <a:rPr lang="en-US" sz="2800" dirty="0" smtClean="0">
                <a:latin typeface="Monotype Corsiva" pitchFamily="66" charset="0"/>
              </a:rPr>
              <a:t>already noted.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0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u="sng" dirty="0" smtClean="0">
                <a:latin typeface="Monotype Corsiva" pitchFamily="66" charset="0"/>
              </a:rPr>
              <a:t>Big panda (Ailuropoda melanoleuca).</a:t>
            </a:r>
          </a:p>
          <a:p>
            <a:pPr algn="just"/>
            <a:r>
              <a:rPr lang="en-US" sz="3150" dirty="0" smtClean="0">
                <a:latin typeface="Monotype Corsiva" pitchFamily="66" charset="0"/>
              </a:rPr>
              <a:t>          International symbol of protection of endangered </a:t>
            </a:r>
            <a:r>
              <a:rPr lang="en-US" sz="3150" dirty="0" smtClean="0">
                <a:solidFill>
                  <a:srgbClr val="0000FF"/>
                </a:solidFill>
                <a:latin typeface="Monotype Corsiva" pitchFamily="66" charset="0"/>
              </a:rPr>
              <a:t>species,</a:t>
            </a:r>
            <a:r>
              <a:rPr lang="en-US" sz="3150" dirty="0" smtClean="0">
                <a:latin typeface="Monotype Corsiva" pitchFamily="66" charset="0"/>
              </a:rPr>
              <a:t> symbol of the World fund of the wild nature. By </a:t>
            </a:r>
            <a:r>
              <a:rPr lang="en-US" sz="3150" dirty="0" smtClean="0">
                <a:solidFill>
                  <a:srgbClr val="0000FF"/>
                </a:solidFill>
                <a:latin typeface="Monotype Corsiva" pitchFamily="66" charset="0"/>
              </a:rPr>
              <a:t>estimates</a:t>
            </a:r>
            <a:r>
              <a:rPr lang="en-US" sz="3150" dirty="0" smtClean="0">
                <a:latin typeface="Monotype Corsiva" pitchFamily="66" charset="0"/>
              </a:rPr>
              <a:t> of researchers, in the wild nature 1600 </a:t>
            </a:r>
            <a:r>
              <a:rPr lang="en-US" sz="3150" dirty="0" smtClean="0">
                <a:solidFill>
                  <a:srgbClr val="0000FF"/>
                </a:solidFill>
                <a:latin typeface="Monotype Corsiva" pitchFamily="66" charset="0"/>
              </a:rPr>
              <a:t>individuals</a:t>
            </a:r>
            <a:r>
              <a:rPr lang="en-US" sz="3150" dirty="0" smtClean="0">
                <a:latin typeface="Monotype Corsiva" pitchFamily="66" charset="0"/>
              </a:rPr>
              <a:t> of these animals are only and their future very </a:t>
            </a:r>
            <a:r>
              <a:rPr lang="en-US" sz="3150" dirty="0" smtClean="0">
                <a:solidFill>
                  <a:srgbClr val="0000FF"/>
                </a:solidFill>
                <a:latin typeface="Monotype Corsiva" pitchFamily="66" charset="0"/>
              </a:rPr>
              <a:t>foggy</a:t>
            </a:r>
            <a:r>
              <a:rPr lang="en-US" sz="3150" dirty="0" smtClean="0">
                <a:latin typeface="Monotype Corsiva" pitchFamily="66" charset="0"/>
              </a:rPr>
              <a:t> </a:t>
            </a:r>
            <a:r>
              <a:rPr lang="en-US" sz="3150" dirty="0" smtClean="0">
                <a:solidFill>
                  <a:srgbClr val="0000FF"/>
                </a:solidFill>
                <a:latin typeface="Monotype Corsiva" pitchFamily="66" charset="0"/>
              </a:rPr>
              <a:t>appears</a:t>
            </a:r>
            <a:r>
              <a:rPr lang="en-US" sz="3150" dirty="0" smtClean="0">
                <a:latin typeface="Monotype Corsiva" pitchFamily="66" charset="0"/>
              </a:rPr>
              <a:t> against economic boom in China where they </a:t>
            </a:r>
            <a:r>
              <a:rPr lang="en-US" sz="3150" dirty="0" smtClean="0">
                <a:solidFill>
                  <a:srgbClr val="0000FF"/>
                </a:solidFill>
                <a:latin typeface="Monotype Corsiva" pitchFamily="66" charset="0"/>
              </a:rPr>
              <a:t>live.</a:t>
            </a:r>
            <a:endParaRPr lang="ru-RU" sz="315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http://4.bp.blogspot.com/-yaDLVNlbDlk/TodwBH9yUdI/AAAAAAAACLM/hg7ZMGdjv_Y/s1600/article-0-067CFE99000005DC-861_634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143248"/>
            <a:ext cx="6856777" cy="32449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u="sng" dirty="0" smtClean="0">
                <a:latin typeface="Monotype Corsiva" pitchFamily="66" charset="0"/>
              </a:rPr>
              <a:t>Mountain gorilla (Gorilla beringei ).</a:t>
            </a:r>
          </a:p>
          <a:p>
            <a:pPr algn="just"/>
            <a:r>
              <a:rPr lang="en-US" sz="3200" dirty="0" smtClean="0">
                <a:latin typeface="Monotype Corsiva" pitchFamily="66" charset="0"/>
              </a:rPr>
              <a:t>         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The</a:t>
            </a:r>
            <a:r>
              <a:rPr lang="en-US" sz="3200" dirty="0" smtClean="0">
                <a:latin typeface="Monotype Corsiva" pitchFamily="66" charset="0"/>
              </a:rPr>
              <a:t> African mountain gorilla – the biggest and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strong from</a:t>
            </a:r>
            <a:r>
              <a:rPr lang="en-US" sz="3200" dirty="0" smtClean="0">
                <a:latin typeface="Monotype Corsiva" pitchFamily="66" charset="0"/>
              </a:rPr>
              <a:t> all primacies, despite the dimensions — this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very sociable </a:t>
            </a:r>
            <a:r>
              <a:rPr lang="en-US" sz="3200" dirty="0" smtClean="0">
                <a:latin typeface="Monotype Corsiva" pitchFamily="66" charset="0"/>
              </a:rPr>
              <a:t>and peace animal. </a:t>
            </a:r>
          </a:p>
          <a:p>
            <a:pPr algn="just"/>
            <a:r>
              <a:rPr lang="en-US" sz="3200" dirty="0" smtClean="0">
                <a:latin typeface="Monotype Corsiva" pitchFamily="66" charset="0"/>
              </a:rPr>
              <a:t>         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Number</a:t>
            </a:r>
            <a:r>
              <a:rPr lang="en-US" sz="3200" dirty="0" smtClean="0">
                <a:latin typeface="Monotype Corsiva" pitchFamily="66" charset="0"/>
              </a:rPr>
              <a:t> of Mountain gorillas was reduced and now </a:t>
            </a:r>
            <a:r>
              <a:rPr lang="en-US" sz="3200" dirty="0" smtClean="0">
                <a:solidFill>
                  <a:srgbClr val="0000FF"/>
                </a:solidFill>
                <a:latin typeface="Monotype Corsiva" pitchFamily="66" charset="0"/>
              </a:rPr>
              <a:t>them only</a:t>
            </a:r>
            <a:r>
              <a:rPr lang="en-US" sz="3200" dirty="0" smtClean="0">
                <a:latin typeface="Monotype Corsiva" pitchFamily="66" charset="0"/>
              </a:rPr>
              <a:t> 720 individuals are.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6146" name="Picture 2" descr="http://img13.nnm.ru/2/0/a/d/5/a27c380f5f0a9ee30bb5ad686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218082"/>
            <a:ext cx="6072230" cy="3639917"/>
          </a:xfrm>
          <a:prstGeom prst="cloud">
            <a:avLst/>
          </a:prstGeom>
          <a:noFill/>
          <a:ln>
            <a:solidFill>
              <a:srgbClr val="000099"/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21267035">
            <a:off x="8521" y="406223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0000FF"/>
                </a:solidFill>
                <a:latin typeface="Monotype Corsiva" pitchFamily="66" charset="0"/>
              </a:rPr>
              <a:t>Javanese </a:t>
            </a:r>
            <a:r>
              <a:rPr lang="en-US" sz="3200" b="1" u="sng" dirty="0" smtClean="0">
                <a:latin typeface="Monotype Corsiva" pitchFamily="66" charset="0"/>
              </a:rPr>
              <a:t>rhinoceros (Rhinoceros sondaicus) .</a:t>
            </a:r>
            <a:endParaRPr lang="ru-RU" sz="3200" b="1" u="sng" dirty="0">
              <a:latin typeface="Monotype Corsiva" pitchFamily="66" charset="0"/>
            </a:endParaRPr>
          </a:p>
        </p:txBody>
      </p:sp>
      <p:pic>
        <p:nvPicPr>
          <p:cNvPr id="5122" name="Picture 2" descr="http://torchu.ru/images/news/priroda/top10_death_animals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500990" cy="50006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507</TotalTime>
  <Words>505</Words>
  <Application>Microsoft Office PowerPoint</Application>
  <PresentationFormat>Экран (4:3)</PresentationFormat>
  <Paragraphs>31</Paragraphs>
  <Slides>13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Disappearing animals.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Zinaida yevgenyevna serebryakova (1884 - 1967)</dc:title>
  <dc:creator>Mihaylenko</dc:creator>
  <cp:lastModifiedBy>user</cp:lastModifiedBy>
  <cp:revision>67</cp:revision>
  <dcterms:created xsi:type="dcterms:W3CDTF">2011-10-16T17:38:08Z</dcterms:created>
  <dcterms:modified xsi:type="dcterms:W3CDTF">2019-11-08T19:50:23Z</dcterms:modified>
</cp:coreProperties>
</file>