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3" r:id="rId13"/>
    <p:sldId id="264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705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B3C1B-3527-4FED-8A84-584C67EB756F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2868D-DF1F-4CF4-9B6C-0170B7767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550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53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989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530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82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95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32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7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428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082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24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62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55394-9D26-417E-B77F-E98F258E4CD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E4517-5B6C-4B96-A401-B80B9157D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77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280920" cy="590465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Как ЮИД </a:t>
            </a:r>
            <a:br>
              <a:rPr lang="ru-RU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здоровье бережет</a:t>
            </a:r>
            <a:endParaRPr lang="ru-RU" b="1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C:\Users\RHS29\AppData\Local\Microsoft\Windows\Temporary Internet Files\Content.IE5\LBCOISBQ\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07453"/>
            <a:ext cx="166549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5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Правила безопасности велосипедиста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76872"/>
            <a:ext cx="4248472" cy="368558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endParaRPr lang="ru-RU" dirty="0" smtClean="0"/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Передвигайся </a:t>
            </a:r>
            <a:r>
              <a:rPr lang="ru-RU" b="1" dirty="0">
                <a:solidFill>
                  <a:srgbClr val="0070C0"/>
                </a:solidFill>
              </a:rPr>
              <a:t>только по велосипедным </a:t>
            </a:r>
            <a:r>
              <a:rPr lang="ru-RU" b="1" dirty="0" smtClean="0">
                <a:solidFill>
                  <a:srgbClr val="0070C0"/>
                </a:solidFill>
              </a:rPr>
              <a:t>дорожкам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или </a:t>
            </a:r>
            <a:r>
              <a:rPr lang="ru-RU" b="1" dirty="0">
                <a:solidFill>
                  <a:srgbClr val="0070C0"/>
                </a:solidFill>
              </a:rPr>
              <a:t>по тротуарам, не выезжая на </a:t>
            </a:r>
            <a:r>
              <a:rPr lang="ru-RU" b="1" dirty="0" smtClean="0">
                <a:solidFill>
                  <a:srgbClr val="0070C0"/>
                </a:solidFill>
              </a:rPr>
              <a:t>проезжую часть 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Надевай </a:t>
            </a:r>
            <a:r>
              <a:rPr lang="ru-RU" b="1" dirty="0">
                <a:solidFill>
                  <a:srgbClr val="0070C0"/>
                </a:solidFill>
              </a:rPr>
              <a:t>шлем, а </a:t>
            </a:r>
            <a:r>
              <a:rPr lang="ru-RU" b="1" dirty="0" smtClean="0">
                <a:solidFill>
                  <a:srgbClr val="0070C0"/>
                </a:solidFill>
              </a:rPr>
              <a:t>в </a:t>
            </a:r>
            <a:r>
              <a:rPr lang="ru-RU" b="1" dirty="0">
                <a:solidFill>
                  <a:srgbClr val="0070C0"/>
                </a:solidFill>
              </a:rPr>
              <a:t>условиях недостаточной видимости – </a:t>
            </a:r>
            <a:r>
              <a:rPr lang="ru-RU" b="1" dirty="0" smtClean="0">
                <a:solidFill>
                  <a:srgbClr val="0070C0"/>
                </a:solidFill>
              </a:rPr>
              <a:t>и одежду </a:t>
            </a:r>
            <a:r>
              <a:rPr lang="ru-RU" b="1" dirty="0">
                <a:solidFill>
                  <a:srgbClr val="0070C0"/>
                </a:solidFill>
              </a:rPr>
              <a:t>со </a:t>
            </a:r>
            <a:r>
              <a:rPr lang="ru-RU" b="1" dirty="0" smtClean="0">
                <a:solidFill>
                  <a:srgbClr val="0070C0"/>
                </a:solidFill>
              </a:rPr>
              <a:t>светоотражателями </a:t>
            </a: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Держи </a:t>
            </a:r>
            <a:r>
              <a:rPr lang="ru-RU" b="1" dirty="0">
                <a:solidFill>
                  <a:srgbClr val="0070C0"/>
                </a:solidFill>
              </a:rPr>
              <a:t>дистанцию и </a:t>
            </a:r>
            <a:r>
              <a:rPr lang="ru-RU" b="1" dirty="0" smtClean="0">
                <a:solidFill>
                  <a:srgbClr val="0070C0"/>
                </a:solidFill>
              </a:rPr>
              <a:t>умей </a:t>
            </a:r>
            <a:r>
              <a:rPr lang="ru-RU" b="1" dirty="0">
                <a:solidFill>
                  <a:srgbClr val="0070C0"/>
                </a:solidFill>
              </a:rPr>
              <a:t>маневрировать в процессе </a:t>
            </a:r>
            <a:r>
              <a:rPr lang="ru-RU" b="1" dirty="0" smtClean="0">
                <a:solidFill>
                  <a:srgbClr val="0070C0"/>
                </a:solidFill>
              </a:rPr>
              <a:t>езды!</a:t>
            </a:r>
            <a:endParaRPr lang="ru-RU" b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7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Правила поведения на остановке общественного </a:t>
            </a:r>
            <a:r>
              <a:rPr lang="ru-RU" dirty="0" smtClean="0"/>
              <a:t>транспорта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70C0"/>
                </a:solidFill>
              </a:rPr>
              <a:t>Ожидать общественный транспорт безопасно только на посадочной площадке, а если ее нет, то на тротуаре или обочине, но в любом случае – подальше от проезжей части </a:t>
            </a:r>
            <a:r>
              <a:rPr lang="ru-RU" b="1" dirty="0" smtClean="0">
                <a:solidFill>
                  <a:srgbClr val="0070C0"/>
                </a:solidFill>
              </a:rPr>
              <a:t>дороги</a:t>
            </a:r>
            <a:endParaRPr lang="ru-RU" b="1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Вход </a:t>
            </a:r>
            <a:r>
              <a:rPr lang="ru-RU" b="1" dirty="0">
                <a:solidFill>
                  <a:srgbClr val="0070C0"/>
                </a:solidFill>
              </a:rPr>
              <a:t>в маршрутный транспорт можно осуществлять только после полной остановки транспортного </a:t>
            </a:r>
            <a:r>
              <a:rPr lang="ru-RU" b="1" dirty="0" smtClean="0">
                <a:solidFill>
                  <a:srgbClr val="0070C0"/>
                </a:solidFill>
              </a:rPr>
              <a:t>средства</a:t>
            </a:r>
            <a:endParaRPr lang="ru-RU" dirty="0"/>
          </a:p>
          <a:p>
            <a:endParaRPr lang="ru-RU" dirty="0"/>
          </a:p>
        </p:txBody>
      </p:sp>
      <p:pic>
        <p:nvPicPr>
          <p:cNvPr id="6151" name="Picture 7" descr="C:\Users\RHS29\AppData\Local\Microsoft\Windows\Temporary Internet Files\Content.IE5\R6L5FQ5P\Автобусная_остановка_(дорожный_знак)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317087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3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Правила безопасности в </a:t>
            </a:r>
            <a:r>
              <a:rPr lang="ru-RU" dirty="0" smtClean="0"/>
              <a:t>общественном </a:t>
            </a:r>
            <a:r>
              <a:rPr lang="ru-RU" dirty="0"/>
              <a:t>транспорте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00200"/>
            <a:ext cx="8147248" cy="1637493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Находясь </a:t>
            </a:r>
            <a:r>
              <a:rPr lang="ru-RU" b="1" dirty="0">
                <a:solidFill>
                  <a:srgbClr val="0070C0"/>
                </a:solidFill>
              </a:rPr>
              <a:t>в салоне общественного транспорта необходимо крепко держаться за </a:t>
            </a:r>
            <a:r>
              <a:rPr lang="ru-RU" b="1" dirty="0" smtClean="0">
                <a:solidFill>
                  <a:srgbClr val="0070C0"/>
                </a:solidFill>
              </a:rPr>
              <a:t>поручни</a:t>
            </a:r>
            <a:endParaRPr lang="ru-RU" b="1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Следует </a:t>
            </a:r>
            <a:r>
              <a:rPr lang="ru-RU" b="1" dirty="0">
                <a:solidFill>
                  <a:srgbClr val="0070C0"/>
                </a:solidFill>
              </a:rPr>
              <a:t>уступать места пожилым и больным людям – это правило не только вежливости, но и безопасности – ведь на резкое торможение им тяжелее среагировать и удержаться на </a:t>
            </a:r>
            <a:r>
              <a:rPr lang="ru-RU" b="1" dirty="0" smtClean="0">
                <a:solidFill>
                  <a:srgbClr val="0070C0"/>
                </a:solidFill>
              </a:rPr>
              <a:t>ногах</a:t>
            </a:r>
            <a:endParaRPr lang="ru-RU" b="1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Запрещается </a:t>
            </a:r>
            <a:r>
              <a:rPr lang="ru-RU" b="1" dirty="0">
                <a:solidFill>
                  <a:srgbClr val="0070C0"/>
                </a:solidFill>
              </a:rPr>
              <a:t>отвлекать водителя от управления, а также открывать двери транспортного средства во время его </a:t>
            </a:r>
            <a:r>
              <a:rPr lang="ru-RU" b="1" dirty="0" smtClean="0">
                <a:solidFill>
                  <a:srgbClr val="0070C0"/>
                </a:solidFill>
              </a:rPr>
              <a:t>движения</a:t>
            </a:r>
            <a:endParaRPr lang="ru-RU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37693"/>
            <a:ext cx="4176464" cy="2673152"/>
          </a:xfrm>
          <a:prstGeom prst="rect">
            <a:avLst/>
          </a:prstGeom>
        </p:spPr>
      </p:pic>
      <p:sp>
        <p:nvSpPr>
          <p:cNvPr id="13" name="Объект 2"/>
          <p:cNvSpPr txBox="1">
            <a:spLocks/>
          </p:cNvSpPr>
          <p:nvPr/>
        </p:nvSpPr>
        <p:spPr>
          <a:xfrm>
            <a:off x="539552" y="3212286"/>
            <a:ext cx="3600400" cy="2999618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4600" b="1" dirty="0" smtClean="0">
                <a:solidFill>
                  <a:srgbClr val="0070C0"/>
                </a:solidFill>
              </a:rPr>
              <a:t>К выходу следует подготовиться заранее, чтобы не пришлось спешить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600" b="1" dirty="0" smtClean="0">
                <a:solidFill>
                  <a:srgbClr val="0070C0"/>
                </a:solidFill>
              </a:rPr>
              <a:t>Выйдя из транспорта, торопиться также не следует. Особенно если нужно перейти на другую сторону дороги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600" b="1" dirty="0" smtClean="0">
                <a:solidFill>
                  <a:srgbClr val="0070C0"/>
                </a:solidFill>
              </a:rPr>
              <a:t>Не обходите автобус, троллейбус, трамвай спереди или сзади Дождись, когда транспорт отъедет подальше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600" b="1" dirty="0" smtClean="0">
                <a:solidFill>
                  <a:srgbClr val="0070C0"/>
                </a:solidFill>
              </a:rPr>
              <a:t>Необходимо четко усвоить: переходить проезжую часть можно только по пешеходному переходу</a:t>
            </a:r>
            <a:endParaRPr lang="ru-RU" sz="4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42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Правила безопасности в автомобиле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1331" y="1916832"/>
            <a:ext cx="33025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70C0"/>
                </a:solidFill>
              </a:rPr>
              <a:t>Используй специальное детское кресло или занимай самые безопасные места в автомобиле: середину и правую часть заднего сиденья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Всегда </a:t>
            </a:r>
            <a:r>
              <a:rPr lang="ru-RU" b="1" dirty="0">
                <a:solidFill>
                  <a:srgbClr val="0070C0"/>
                </a:solidFill>
              </a:rPr>
              <a:t>пристегивайся ремнями безопасности!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Правильно </a:t>
            </a:r>
            <a:r>
              <a:rPr lang="ru-RU" b="1" dirty="0">
                <a:solidFill>
                  <a:srgbClr val="0070C0"/>
                </a:solidFill>
              </a:rPr>
              <a:t>выходи из автомобиля - через дверь, которая находится справа, со стороны тротуара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132856"/>
            <a:ext cx="4680520" cy="357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4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>
                <a:solidFill>
                  <a:prstClr val="white"/>
                </a:solidFill>
              </a:rPr>
              <a:t>Главное правило безопасного поведения – предвидеть опасность!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798" y="1548433"/>
            <a:ext cx="5159379" cy="490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28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>Будьте здоровы!</a:t>
            </a:r>
            <a:br>
              <a:rPr lang="ru-RU" dirty="0" smtClean="0"/>
            </a:br>
            <a:r>
              <a:rPr lang="ru-RU" dirty="0" smtClean="0"/>
              <a:t>Берегите себя!</a:t>
            </a:r>
            <a:endParaRPr lang="ru-RU" dirty="0"/>
          </a:p>
        </p:txBody>
      </p:sp>
      <p:pic>
        <p:nvPicPr>
          <p:cNvPr id="4098" name="Picture 2" descr="C:\Users\RHS29\AppData\Local\Microsoft\Windows\Temporary Internet Files\Content.IE5\LBCOISBQ\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1709060" cy="251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6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u="sng" dirty="0" smtClean="0"/>
              <a:t>При создании презентации были использованы материалы:</a:t>
            </a:r>
            <a:br>
              <a:rPr lang="ru-RU" sz="2000" u="sng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Сведения о показателях состояния безопасности дорожного движения</a:t>
            </a:r>
            <a:br>
              <a:rPr lang="ru-RU" sz="2000" dirty="0"/>
            </a:br>
            <a:r>
              <a:rPr lang="ru-RU" sz="2000" dirty="0"/>
              <a:t>http://stat.gibdd.ru/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Статья в газете "Комсомольская правда"</a:t>
            </a:r>
            <a:br>
              <a:rPr lang="ru-RU" sz="2000" dirty="0"/>
            </a:br>
            <a:r>
              <a:rPr lang="ru-RU" sz="2000" dirty="0"/>
              <a:t>https://www.kp.ru/putevoditel/zdorovyj-obraz-zhizni/detskij-dorozhno-transportnyj-travmatizm/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Тематическая консультация для родителей "Профилактика детского травматизма на дорогах"</a:t>
            </a:r>
            <a:br>
              <a:rPr lang="ru-RU" sz="2000" dirty="0"/>
            </a:br>
            <a:r>
              <a:rPr lang="ru-RU" sz="2000" dirty="0"/>
              <a:t>http://www.myshared.ru/slide/976079</a:t>
            </a:r>
            <a:r>
              <a:rPr lang="ru-RU" sz="2000" dirty="0" smtClean="0"/>
              <a:t>/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Правила катания на велосипеде для ребенка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en-US" sz="2000" dirty="0"/>
              <a:t>http://yvelo.ru/sovetii_i_faktii/pravila_kataniya_na_velosipede_dlya_rebenka.html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62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Детский дорожно-транспортный травматизм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30086" y="3212976"/>
            <a:ext cx="7911516" cy="18002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6200" dirty="0" smtClean="0"/>
              <a:t>	За</a:t>
            </a:r>
            <a:r>
              <a:rPr lang="en-US" sz="6200" dirty="0" smtClean="0"/>
              <a:t> 2018</a:t>
            </a:r>
            <a:r>
              <a:rPr lang="ru-RU" sz="6200" dirty="0" smtClean="0"/>
              <a:t> год в Калининграде по данным ГИБДД произошло 99 дорожно-транспортных происшествий с участием детей , в которых пострадало 126 детей в возрасте до 16 лет. Из них 59 случаев – это наезд на пешеходов, 13 случаев – наезд на велосипедистов, что составляет около </a:t>
            </a:r>
            <a:r>
              <a:rPr lang="en-US" sz="6200" dirty="0" smtClean="0"/>
              <a:t>60% </a:t>
            </a:r>
            <a:r>
              <a:rPr lang="ru-RU" sz="6200" dirty="0" smtClean="0"/>
              <a:t>от общего числа пострадавших детей на дороге </a:t>
            </a:r>
            <a:endParaRPr lang="ru-RU" sz="6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5651" y="1628800"/>
            <a:ext cx="7962056" cy="129614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6200" dirty="0" smtClean="0"/>
              <a:t>Скорость </a:t>
            </a:r>
            <a:r>
              <a:rPr lang="ru-RU" sz="6200" dirty="0"/>
              <a:t>движения, плотность транспортных потоков на улицах и дорогах </a:t>
            </a:r>
            <a:r>
              <a:rPr lang="ru-RU" sz="6200" dirty="0" smtClean="0"/>
              <a:t>быстро </a:t>
            </a:r>
            <a:r>
              <a:rPr lang="ru-RU" sz="6200" dirty="0"/>
              <a:t>возрастают и будут прогрессировать в дальнейшем. </a:t>
            </a:r>
            <a:endParaRPr lang="ru-RU" sz="6200" dirty="0" smtClean="0"/>
          </a:p>
          <a:p>
            <a:pPr marL="0" indent="0" algn="ctr">
              <a:buNone/>
            </a:pPr>
            <a:r>
              <a:rPr lang="ru-RU" sz="6200" dirty="0" smtClean="0"/>
              <a:t>Это делает дороги все более опасными для детей! 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56827" y="5229200"/>
            <a:ext cx="7920880" cy="12961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	Поэтому вопросы профилактики детского 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дорожно-транспортного травматизма продолжают оставаться 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очень важной задачей!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2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Особенности восприятия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0769"/>
            <a:ext cx="4038600" cy="1656184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C00000"/>
                </a:solidFill>
              </a:rPr>
              <a:t>До </a:t>
            </a:r>
            <a:r>
              <a:rPr lang="ru-RU" b="1" dirty="0">
                <a:solidFill>
                  <a:srgbClr val="C00000"/>
                </a:solidFill>
              </a:rPr>
              <a:t>4 лет</a:t>
            </a:r>
            <a:r>
              <a:rPr lang="ru-RU" dirty="0">
                <a:solidFill>
                  <a:srgbClr val="C00000"/>
                </a:solidFill>
              </a:rPr>
              <a:t> ребенок не осознает, что машина не может остановиться мгновенно, 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C00000"/>
                </a:solidFill>
              </a:rPr>
              <a:t>Д</a:t>
            </a:r>
            <a:r>
              <a:rPr lang="ru-RU" b="1" dirty="0">
                <a:solidFill>
                  <a:srgbClr val="C00000"/>
                </a:solidFill>
              </a:rPr>
              <a:t>о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6 лет </a:t>
            </a:r>
            <a:r>
              <a:rPr lang="ru-RU" dirty="0">
                <a:solidFill>
                  <a:srgbClr val="C00000"/>
                </a:solidFill>
              </a:rPr>
              <a:t>– плохо ориентируется по звуку, 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</a:rPr>
              <a:t>Д</a:t>
            </a:r>
            <a:r>
              <a:rPr lang="ru-RU" b="1" dirty="0" smtClean="0">
                <a:solidFill>
                  <a:srgbClr val="C00000"/>
                </a:solidFill>
              </a:rPr>
              <a:t>о </a:t>
            </a:r>
            <a:r>
              <a:rPr lang="ru-RU" b="1" dirty="0">
                <a:solidFill>
                  <a:srgbClr val="C00000"/>
                </a:solidFill>
              </a:rPr>
              <a:t>8 лет </a:t>
            </a:r>
            <a:r>
              <a:rPr lang="ru-RU" dirty="0">
                <a:solidFill>
                  <a:srgbClr val="C00000"/>
                </a:solidFill>
              </a:rPr>
              <a:t>– не видит, что происходит сбоку от него. 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b="1" dirty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47356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НАЧИНАЯ с 8 лет</a:t>
            </a:r>
          </a:p>
          <a:p>
            <a:pPr marL="0" indent="0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70C0"/>
                </a:solidFill>
              </a:rPr>
              <a:t>дети уже могут реагировать мгновенно, то есть тут же останавливаться на оклик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70C0"/>
                </a:solidFill>
              </a:rPr>
              <a:t>они развивают основные навыки езды на велосипеде. Теперь они постепенно учатся объезжать препятствия, делать крутые повороты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70C0"/>
                </a:solidFill>
              </a:rPr>
              <a:t>они учатся понимать связь между величиной предмета, его удалённостью и временем. Они усваивают, что автомобиль кажется тем больше, чем ближе он находится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70C0"/>
                </a:solidFill>
              </a:rPr>
              <a:t>они могут отказываться от начатого действия, то есть, ступив на проезжую часть, вновь вернуться на тротуар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70C0"/>
                </a:solidFill>
              </a:rPr>
              <a:t>но они по прежнему не могут распознавать чреватые опасностью ситуации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70C0"/>
                </a:solidFill>
              </a:rPr>
              <a:t>они уже наполовину опытные пешеходы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rgbClr val="0070C0"/>
                </a:solidFill>
              </a:rPr>
              <a:t>они могут определить, откуда доносится шум</a:t>
            </a:r>
          </a:p>
          <a:p>
            <a:endParaRPr lang="ru-RU" dirty="0"/>
          </a:p>
        </p:txBody>
      </p:sp>
      <p:pic>
        <p:nvPicPr>
          <p:cNvPr id="4099" name="Picture 3" descr="C:\Users\RHS29\AppData\Local\Microsoft\Windows\Temporary Internet Files\Content.IE5\6FPKIQ4B\kids-3171905_960_72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89092"/>
            <a:ext cx="3418221" cy="360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35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Причины детского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дорожно-транспортного травматизма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9384" y="1484784"/>
            <a:ext cx="4038600" cy="496855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Переход дороги в неположенном месте, перед близко идущим транспортом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Игры на проезжей части и возле нее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Катание на велосипеде, роликах, самокатах по проезжей части дороги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Переход проезжей части на красный или желтый сигналы светофора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Выход на проезжую часть из-за стоящих машин, сооружений, зеленых насаждений и других препятствий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76872"/>
            <a:ext cx="4093202" cy="282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6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Причины детского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дорожно-транспортного травматизма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996952"/>
            <a:ext cx="3898776" cy="302433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Незнание правил перехода перекрестка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Хождение по проезжей части при наличии тротуара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Бегство от опасности в потоке движущегося транспорта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Движение </a:t>
            </a:r>
            <a:r>
              <a:rPr lang="ru-RU" sz="2000" b="1" dirty="0">
                <a:solidFill>
                  <a:srgbClr val="C00000"/>
                </a:solidFill>
              </a:rPr>
              <a:t>по загородной дороге по направлению движения транспорта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1500" b="1" dirty="0" smtClean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996952"/>
            <a:ext cx="4176464" cy="30243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687044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Неправильный </a:t>
            </a:r>
            <a:r>
              <a:rPr lang="ru-RU" sz="2000" b="1" dirty="0">
                <a:solidFill>
                  <a:srgbClr val="C00000"/>
                </a:solidFill>
              </a:rPr>
              <a:t>выбор места перехода дороги при высадке из маршрутного </a:t>
            </a:r>
            <a:r>
              <a:rPr lang="ru-RU" sz="2000" b="1" dirty="0" smtClean="0">
                <a:solidFill>
                  <a:srgbClr val="C00000"/>
                </a:solidFill>
              </a:rPr>
              <a:t>транспорта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Обход </a:t>
            </a:r>
            <a:r>
              <a:rPr lang="ru-RU" sz="2000" b="1" dirty="0">
                <a:solidFill>
                  <a:srgbClr val="C00000"/>
                </a:solidFill>
              </a:rPr>
              <a:t>транспорта спереди или </a:t>
            </a:r>
            <a:r>
              <a:rPr lang="ru-RU" sz="2000" b="1" dirty="0" smtClean="0">
                <a:solidFill>
                  <a:srgbClr val="C00000"/>
                </a:solidFill>
              </a:rPr>
              <a:t>сзади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03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Детская 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2544" y="1772816"/>
            <a:ext cx="6303912" cy="435334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	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4600" b="1" dirty="0" smtClean="0">
                <a:solidFill>
                  <a:srgbClr val="0070C0"/>
                </a:solidFill>
              </a:rPr>
              <a:t>С </a:t>
            </a:r>
            <a:r>
              <a:rPr lang="ru-RU" sz="4600" b="1" cap="small" dirty="0">
                <a:solidFill>
                  <a:srgbClr val="0070C0"/>
                </a:solidFill>
              </a:rPr>
              <a:t>чего же начинается безопасность детей </a:t>
            </a:r>
            <a:r>
              <a:rPr lang="ru-RU" sz="4600" b="1" cap="small" dirty="0" smtClean="0">
                <a:solidFill>
                  <a:srgbClr val="0070C0"/>
                </a:solidFill>
              </a:rPr>
              <a:t>на дороге</a:t>
            </a:r>
            <a:r>
              <a:rPr lang="ru-RU" sz="4600" b="1" cap="small" dirty="0">
                <a:solidFill>
                  <a:srgbClr val="0070C0"/>
                </a:solidFill>
              </a:rPr>
              <a:t>? </a:t>
            </a:r>
            <a:endParaRPr lang="ru-RU" sz="4600" b="1" cap="small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sz="4600" b="1" cap="small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4600" b="1" cap="small" dirty="0" smtClean="0">
                <a:solidFill>
                  <a:srgbClr val="0070C0"/>
                </a:solidFill>
              </a:rPr>
              <a:t>Разумеется</a:t>
            </a:r>
            <a:r>
              <a:rPr lang="ru-RU" sz="4600" b="1" cap="small" dirty="0">
                <a:solidFill>
                  <a:srgbClr val="0070C0"/>
                </a:solidFill>
              </a:rPr>
              <a:t>, </a:t>
            </a:r>
            <a:endParaRPr lang="ru-RU" sz="4600" b="1" cap="small" dirty="0" smtClean="0">
              <a:solidFill>
                <a:srgbClr val="0070C0"/>
              </a:solidFill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4600" b="1" cap="small" dirty="0" smtClean="0">
                <a:solidFill>
                  <a:srgbClr val="0070C0"/>
                </a:solidFill>
              </a:rPr>
              <a:t>со своевременного обучения, умения </a:t>
            </a:r>
            <a:r>
              <a:rPr lang="ru-RU" sz="4600" b="1" cap="small" dirty="0">
                <a:solidFill>
                  <a:srgbClr val="0070C0"/>
                </a:solidFill>
              </a:rPr>
              <a:t>ориентироваться в </a:t>
            </a:r>
            <a:r>
              <a:rPr lang="ru-RU" sz="4600" b="1" cap="small" dirty="0" smtClean="0">
                <a:solidFill>
                  <a:srgbClr val="0070C0"/>
                </a:solidFill>
              </a:rPr>
              <a:t>дорожной </a:t>
            </a:r>
            <a:r>
              <a:rPr lang="ru-RU" sz="4600" b="1" cap="small" dirty="0">
                <a:solidFill>
                  <a:srgbClr val="0070C0"/>
                </a:solidFill>
              </a:rPr>
              <a:t>ситуации</a:t>
            </a:r>
            <a:r>
              <a:rPr lang="ru-RU" sz="4600" b="1" cap="small" dirty="0" smtClean="0">
                <a:solidFill>
                  <a:srgbClr val="0070C0"/>
                </a:solidFill>
              </a:rPr>
              <a:t>, 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4600" b="1" cap="small" dirty="0">
                <a:solidFill>
                  <a:srgbClr val="0070C0"/>
                </a:solidFill>
              </a:rPr>
              <a:t>б</a:t>
            </a:r>
            <a:r>
              <a:rPr lang="ru-RU" sz="4600" b="1" cap="small" dirty="0" smtClean="0">
                <a:solidFill>
                  <a:srgbClr val="0070C0"/>
                </a:solidFill>
              </a:rPr>
              <a:t>ыть дисциплинированным </a:t>
            </a:r>
            <a:r>
              <a:rPr lang="ru-RU" sz="4600" b="1" cap="small" dirty="0">
                <a:solidFill>
                  <a:srgbClr val="0070C0"/>
                </a:solidFill>
              </a:rPr>
              <a:t>на </a:t>
            </a:r>
            <a:r>
              <a:rPr lang="ru-RU" sz="4600" b="1" cap="small" dirty="0" smtClean="0">
                <a:solidFill>
                  <a:srgbClr val="0070C0"/>
                </a:solidFill>
              </a:rPr>
              <a:t>улице</a:t>
            </a:r>
            <a:r>
              <a:rPr lang="ru-RU" sz="4600" b="1" cap="small" dirty="0">
                <a:solidFill>
                  <a:srgbClr val="0070C0"/>
                </a:solidFill>
              </a:rPr>
              <a:t>, </a:t>
            </a:r>
            <a:endParaRPr lang="ru-RU" sz="4600" b="1" cap="small" dirty="0" smtClean="0">
              <a:solidFill>
                <a:srgbClr val="0070C0"/>
              </a:solidFill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4600" b="1" cap="small" dirty="0" smtClean="0">
                <a:solidFill>
                  <a:srgbClr val="0070C0"/>
                </a:solidFill>
              </a:rPr>
              <a:t>осмотрительным </a:t>
            </a:r>
            <a:r>
              <a:rPr lang="ru-RU" sz="4600" b="1" cap="small" dirty="0">
                <a:solidFill>
                  <a:srgbClr val="0070C0"/>
                </a:solidFill>
              </a:rPr>
              <a:t>и </a:t>
            </a:r>
            <a:r>
              <a:rPr lang="ru-RU" sz="4600" b="1" cap="small" dirty="0" smtClean="0">
                <a:solidFill>
                  <a:srgbClr val="0070C0"/>
                </a:solidFill>
              </a:rPr>
              <a:t>осторожным! </a:t>
            </a:r>
          </a:p>
          <a:p>
            <a:pPr marL="0" indent="0">
              <a:buNone/>
            </a:pPr>
            <a:r>
              <a:rPr lang="ru-RU" sz="3000" dirty="0"/>
              <a:t>	</a:t>
            </a:r>
          </a:p>
        </p:txBody>
      </p:sp>
      <p:pic>
        <p:nvPicPr>
          <p:cNvPr id="3074" name="Picture 2" descr="C:\Users\RHS29\AppData\Local\Microsoft\Windows\Temporary Internet Files\Content.IE5\LBCOISBQ\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19050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19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Обучение наблюдательности на улице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600200"/>
            <a:ext cx="5904656" cy="47091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3800" b="1" dirty="0" smtClean="0">
                <a:solidFill>
                  <a:srgbClr val="0070C0"/>
                </a:solidFill>
              </a:rPr>
              <a:t>Если </a:t>
            </a:r>
            <a:r>
              <a:rPr lang="ru-RU" sz="3800" b="1" dirty="0">
                <a:solidFill>
                  <a:srgbClr val="0070C0"/>
                </a:solidFill>
              </a:rPr>
              <a:t>у подъезда стоят транспортные средства или растут деревья, кусты, </a:t>
            </a:r>
            <a:r>
              <a:rPr lang="ru-RU" sz="3800" b="1" dirty="0" smtClean="0">
                <a:solidFill>
                  <a:srgbClr val="0070C0"/>
                </a:solidFill>
              </a:rPr>
              <a:t>остановись</a:t>
            </a:r>
            <a:r>
              <a:rPr lang="ru-RU" sz="3800" b="1" dirty="0">
                <a:solidFill>
                  <a:srgbClr val="0070C0"/>
                </a:solidFill>
              </a:rPr>
              <a:t>, </a:t>
            </a:r>
            <a:r>
              <a:rPr lang="ru-RU" sz="3800" b="1" dirty="0" smtClean="0">
                <a:solidFill>
                  <a:srgbClr val="0070C0"/>
                </a:solidFill>
              </a:rPr>
              <a:t>осмотрись </a:t>
            </a:r>
            <a:r>
              <a:rPr lang="ru-RU" sz="3800" b="1" dirty="0">
                <a:solidFill>
                  <a:srgbClr val="0070C0"/>
                </a:solidFill>
              </a:rPr>
              <a:t>по сторонам и </a:t>
            </a:r>
            <a:r>
              <a:rPr lang="ru-RU" sz="3800" b="1" dirty="0" smtClean="0">
                <a:solidFill>
                  <a:srgbClr val="0070C0"/>
                </a:solidFill>
              </a:rPr>
              <a:t>определи: </a:t>
            </a:r>
            <a:r>
              <a:rPr lang="ru-RU" sz="3800" b="1" dirty="0">
                <a:solidFill>
                  <a:srgbClr val="0070C0"/>
                </a:solidFill>
              </a:rPr>
              <a:t>нет ли опасности приближающегося </a:t>
            </a:r>
            <a:r>
              <a:rPr lang="ru-RU" sz="3800" b="1" dirty="0" smtClean="0">
                <a:solidFill>
                  <a:srgbClr val="0070C0"/>
                </a:solidFill>
              </a:rPr>
              <a:t>транспорта? 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3800" b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800" b="1" dirty="0" smtClean="0">
                <a:solidFill>
                  <a:srgbClr val="0070C0"/>
                </a:solidFill>
              </a:rPr>
              <a:t>Если </a:t>
            </a:r>
            <a:r>
              <a:rPr lang="ru-RU" sz="3800" b="1" dirty="0">
                <a:solidFill>
                  <a:srgbClr val="0070C0"/>
                </a:solidFill>
              </a:rPr>
              <a:t>у подъезда дома есть движение транспорта, </a:t>
            </a:r>
            <a:r>
              <a:rPr lang="ru-RU" sz="3800" b="1" dirty="0" smtClean="0">
                <a:solidFill>
                  <a:srgbClr val="0070C0"/>
                </a:solidFill>
              </a:rPr>
              <a:t>обрати </a:t>
            </a:r>
            <a:r>
              <a:rPr lang="ru-RU" sz="3800" b="1" dirty="0">
                <a:solidFill>
                  <a:srgbClr val="0070C0"/>
                </a:solidFill>
              </a:rPr>
              <a:t>на это его внимание. </a:t>
            </a:r>
            <a:r>
              <a:rPr lang="ru-RU" sz="3800" b="1" dirty="0" smtClean="0">
                <a:solidFill>
                  <a:srgbClr val="0070C0"/>
                </a:solidFill>
              </a:rPr>
              <a:t>Посмотри: </a:t>
            </a:r>
            <a:r>
              <a:rPr lang="ru-RU" sz="3800" b="1" dirty="0">
                <a:solidFill>
                  <a:srgbClr val="0070C0"/>
                </a:solidFill>
              </a:rPr>
              <a:t>не приближается ли </a:t>
            </a:r>
            <a:r>
              <a:rPr lang="ru-RU" sz="3800" b="1" dirty="0" smtClean="0">
                <a:solidFill>
                  <a:srgbClr val="0070C0"/>
                </a:solidFill>
              </a:rPr>
              <a:t>транспорт? 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3800" b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800" b="1" dirty="0" smtClean="0">
                <a:solidFill>
                  <a:srgbClr val="0070C0"/>
                </a:solidFill>
              </a:rPr>
              <a:t>При </a:t>
            </a:r>
            <a:r>
              <a:rPr lang="ru-RU" sz="3800" b="1" dirty="0">
                <a:solidFill>
                  <a:srgbClr val="0070C0"/>
                </a:solidFill>
              </a:rPr>
              <a:t>движении по тротуару </a:t>
            </a:r>
            <a:r>
              <a:rPr lang="ru-RU" sz="3800" b="1" dirty="0" smtClean="0">
                <a:solidFill>
                  <a:srgbClr val="0070C0"/>
                </a:solidFill>
              </a:rPr>
              <a:t>придерживайся стороны </a:t>
            </a:r>
            <a:r>
              <a:rPr lang="ru-RU" sz="3800" b="1" dirty="0">
                <a:solidFill>
                  <a:srgbClr val="0070C0"/>
                </a:solidFill>
              </a:rPr>
              <a:t>подальше от проезжей части. </a:t>
            </a:r>
            <a:endParaRPr lang="ru-RU" sz="3800" b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800" b="1" dirty="0" smtClean="0">
                <a:solidFill>
                  <a:srgbClr val="0070C0"/>
                </a:solidFill>
              </a:rPr>
              <a:t>Двигаясь </a:t>
            </a:r>
            <a:r>
              <a:rPr lang="ru-RU" sz="3800" b="1" dirty="0">
                <a:solidFill>
                  <a:srgbClr val="0070C0"/>
                </a:solidFill>
              </a:rPr>
              <a:t>по тротуару, внимательно </a:t>
            </a:r>
            <a:r>
              <a:rPr lang="ru-RU" sz="3800" b="1" dirty="0" smtClean="0">
                <a:solidFill>
                  <a:srgbClr val="0070C0"/>
                </a:solidFill>
              </a:rPr>
              <a:t>наблюдай </a:t>
            </a:r>
            <a:r>
              <a:rPr lang="ru-RU" sz="3800" b="1" dirty="0">
                <a:solidFill>
                  <a:srgbClr val="0070C0"/>
                </a:solidFill>
              </a:rPr>
              <a:t>за выездом автомобилей из арок дворов и поворотами транспорта на перекрестках</a:t>
            </a:r>
          </a:p>
        </p:txBody>
      </p:sp>
      <p:pic>
        <p:nvPicPr>
          <p:cNvPr id="2050" name="Picture 2" descr="C:\Users\RHS29\AppData\Local\Microsoft\Windows\Temporary Internet Files\Content.IE5\LBCOISBQ\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19050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53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Обучение наблюдательности на улице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600200"/>
            <a:ext cx="6624736" cy="46371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b="1" dirty="0" smtClean="0">
                <a:solidFill>
                  <a:srgbClr val="0070C0"/>
                </a:solidFill>
              </a:rPr>
              <a:t>При </a:t>
            </a:r>
            <a:r>
              <a:rPr lang="ru-RU" sz="8000" b="1" dirty="0">
                <a:solidFill>
                  <a:srgbClr val="0070C0"/>
                </a:solidFill>
              </a:rPr>
              <a:t>переходе проезжей части дороги </a:t>
            </a:r>
            <a:r>
              <a:rPr lang="ru-RU" sz="8000" b="1" dirty="0" smtClean="0">
                <a:solidFill>
                  <a:srgbClr val="0070C0"/>
                </a:solidFill>
              </a:rPr>
              <a:t>остановись </a:t>
            </a:r>
            <a:r>
              <a:rPr lang="ru-RU" sz="8000" b="1" dirty="0">
                <a:solidFill>
                  <a:srgbClr val="0070C0"/>
                </a:solidFill>
              </a:rPr>
              <a:t>и </a:t>
            </a:r>
            <a:r>
              <a:rPr lang="ru-RU" sz="8000" b="1" dirty="0" smtClean="0">
                <a:solidFill>
                  <a:srgbClr val="0070C0"/>
                </a:solidFill>
              </a:rPr>
              <a:t>осмотрись </a:t>
            </a:r>
            <a:r>
              <a:rPr lang="ru-RU" sz="8000" b="1" dirty="0">
                <a:solidFill>
                  <a:srgbClr val="0070C0"/>
                </a:solidFill>
              </a:rPr>
              <a:t>по </a:t>
            </a:r>
            <a:r>
              <a:rPr lang="ru-RU" sz="8000" b="1" dirty="0" smtClean="0">
                <a:solidFill>
                  <a:srgbClr val="0070C0"/>
                </a:solidFill>
              </a:rPr>
              <a:t>сторонам. Нужно внимательно </a:t>
            </a:r>
            <a:r>
              <a:rPr lang="ru-RU" sz="8000" b="1" dirty="0">
                <a:solidFill>
                  <a:srgbClr val="0070C0"/>
                </a:solidFill>
              </a:rPr>
              <a:t>всматриваться вдаль, пропускать приближающийся </a:t>
            </a:r>
            <a:r>
              <a:rPr lang="ru-RU" sz="8000" b="1" dirty="0" smtClean="0">
                <a:solidFill>
                  <a:srgbClr val="0070C0"/>
                </a:solidFill>
              </a:rPr>
              <a:t>транспорт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b="1" dirty="0" smtClean="0">
                <a:solidFill>
                  <a:srgbClr val="0070C0"/>
                </a:solidFill>
              </a:rPr>
              <a:t>Наблюдая </a:t>
            </a:r>
            <a:r>
              <a:rPr lang="ru-RU" sz="8000" b="1" dirty="0">
                <a:solidFill>
                  <a:srgbClr val="0070C0"/>
                </a:solidFill>
              </a:rPr>
              <a:t>за приближающимися транспортными средствами, </a:t>
            </a:r>
            <a:r>
              <a:rPr lang="ru-RU" sz="8000" b="1" dirty="0" smtClean="0">
                <a:solidFill>
                  <a:srgbClr val="0070C0"/>
                </a:solidFill>
              </a:rPr>
              <a:t>обрати </a:t>
            </a:r>
            <a:r>
              <a:rPr lang="ru-RU" sz="8000" b="1" dirty="0">
                <a:solidFill>
                  <a:srgbClr val="0070C0"/>
                </a:solidFill>
              </a:rPr>
              <a:t>внимание </a:t>
            </a:r>
            <a:r>
              <a:rPr lang="ru-RU" sz="8000" b="1" dirty="0" smtClean="0">
                <a:solidFill>
                  <a:srgbClr val="0070C0"/>
                </a:solidFill>
              </a:rPr>
              <a:t>на </a:t>
            </a:r>
            <a:r>
              <a:rPr lang="ru-RU" sz="8000" b="1" dirty="0">
                <a:solidFill>
                  <a:srgbClr val="0070C0"/>
                </a:solidFill>
              </a:rPr>
              <a:t>то, что за большими машинами (автобус, троллейбус) может быть опасность – движущийся на большой скорости легковой автомобиль или мотоцикл. Поэтому лучше подождать, ког­да большая машина проедет</a:t>
            </a:r>
            <a:r>
              <a:rPr lang="ru-RU" sz="8000" b="1" dirty="0" smtClean="0">
                <a:solidFill>
                  <a:srgbClr val="0070C0"/>
                </a:solidFill>
              </a:rPr>
              <a:t>, </a:t>
            </a:r>
            <a:r>
              <a:rPr lang="ru-RU" sz="8000" b="1" dirty="0">
                <a:solidFill>
                  <a:srgbClr val="0070C0"/>
                </a:solidFill>
              </a:rPr>
              <a:t>и убедиться в отсутствии скрытой </a:t>
            </a:r>
            <a:r>
              <a:rPr lang="ru-RU" sz="8000" b="1" dirty="0" smtClean="0">
                <a:solidFill>
                  <a:srgbClr val="0070C0"/>
                </a:solidFill>
              </a:rPr>
              <a:t>опасности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b="1" dirty="0" smtClean="0">
                <a:solidFill>
                  <a:srgbClr val="0070C0"/>
                </a:solidFill>
              </a:rPr>
              <a:t>Не выходи на </a:t>
            </a:r>
            <a:r>
              <a:rPr lang="ru-RU" sz="8000" b="1" dirty="0">
                <a:solidFill>
                  <a:srgbClr val="0070C0"/>
                </a:solidFill>
              </a:rPr>
              <a:t>проезжую часть из-за каких-либо препятствий: стоящих автомобилей, кустов, закрывающих обзор проезжей части. </a:t>
            </a:r>
            <a:r>
              <a:rPr lang="ru-RU" sz="8000" b="1" dirty="0" smtClean="0">
                <a:solidFill>
                  <a:srgbClr val="0070C0"/>
                </a:solidFill>
              </a:rPr>
              <a:t>Переходи проезжую </a:t>
            </a:r>
            <a:r>
              <a:rPr lang="ru-RU" sz="8000" b="1" dirty="0">
                <a:solidFill>
                  <a:srgbClr val="0070C0"/>
                </a:solidFill>
              </a:rPr>
              <a:t>часть не наискосок, а прямо, строго перпендикулярно. </a:t>
            </a:r>
            <a:r>
              <a:rPr lang="ru-RU" sz="8000" b="1" dirty="0" smtClean="0">
                <a:solidFill>
                  <a:srgbClr val="0070C0"/>
                </a:solidFill>
              </a:rPr>
              <a:t>Это </a:t>
            </a:r>
            <a:r>
              <a:rPr lang="ru-RU" sz="8000" b="1" dirty="0">
                <a:solidFill>
                  <a:srgbClr val="0070C0"/>
                </a:solidFill>
              </a:rPr>
              <a:t>делается для лучшего наблюдения за движением </a:t>
            </a:r>
            <a:r>
              <a:rPr lang="ru-RU" sz="8000" b="1" dirty="0" smtClean="0">
                <a:solidFill>
                  <a:srgbClr val="0070C0"/>
                </a:solidFill>
              </a:rPr>
              <a:t>транспорта</a:t>
            </a:r>
          </a:p>
          <a:p>
            <a:pPr marL="0" indent="0">
              <a:buNone/>
            </a:pPr>
            <a:endParaRPr lang="ru-RU" sz="72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7200" b="1" dirty="0">
                <a:solidFill>
                  <a:srgbClr val="0070C0"/>
                </a:solidFill>
              </a:rPr>
              <a:t> </a:t>
            </a:r>
          </a:p>
          <a:p>
            <a:pPr marL="0" indent="0">
              <a:buNone/>
            </a:pPr>
            <a:r>
              <a:rPr lang="ru-RU" sz="7200" dirty="0" smtClean="0"/>
              <a:t> </a:t>
            </a:r>
          </a:p>
        </p:txBody>
      </p:sp>
      <p:pic>
        <p:nvPicPr>
          <p:cNvPr id="1026" name="Picture 2" descr="C:\Users\RHS29\AppData\Local\Microsoft\Windows\Temporary Internet Files\Content.IE5\LBCOISBQ\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161650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85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Правила безопасности пешехода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Переходите </a:t>
            </a:r>
            <a:r>
              <a:rPr lang="ru-RU" b="1" dirty="0">
                <a:solidFill>
                  <a:srgbClr val="0070C0"/>
                </a:solidFill>
              </a:rPr>
              <a:t>дорогу только по пешеходному </a:t>
            </a:r>
            <a:r>
              <a:rPr lang="ru-RU" b="1" dirty="0" smtClean="0">
                <a:solidFill>
                  <a:srgbClr val="0070C0"/>
                </a:solidFill>
              </a:rPr>
              <a:t>переходу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Иди </a:t>
            </a:r>
            <a:r>
              <a:rPr lang="ru-RU" b="1" dirty="0">
                <a:solidFill>
                  <a:srgbClr val="0070C0"/>
                </a:solidFill>
              </a:rPr>
              <a:t>только на зеленый сигнал светофора, даже если нет </a:t>
            </a:r>
            <a:r>
              <a:rPr lang="ru-RU" b="1" dirty="0" smtClean="0">
                <a:solidFill>
                  <a:srgbClr val="0070C0"/>
                </a:solidFill>
              </a:rPr>
              <a:t>машин </a:t>
            </a:r>
            <a:endParaRPr lang="ru-RU" b="1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Не спеши, </a:t>
            </a:r>
            <a:r>
              <a:rPr lang="ru-RU" b="1" dirty="0">
                <a:solidFill>
                  <a:srgbClr val="0070C0"/>
                </a:solidFill>
              </a:rPr>
              <a:t>не </a:t>
            </a:r>
            <a:r>
              <a:rPr lang="ru-RU" b="1" dirty="0" smtClean="0">
                <a:solidFill>
                  <a:srgbClr val="0070C0"/>
                </a:solidFill>
              </a:rPr>
              <a:t>беги, </a:t>
            </a:r>
            <a:r>
              <a:rPr lang="ru-RU" b="1" dirty="0">
                <a:solidFill>
                  <a:srgbClr val="0070C0"/>
                </a:solidFill>
              </a:rPr>
              <a:t>переходите дорогу </a:t>
            </a:r>
            <a:r>
              <a:rPr lang="ru-RU" b="1" dirty="0" smtClean="0">
                <a:solidFill>
                  <a:srgbClr val="0070C0"/>
                </a:solidFill>
              </a:rPr>
              <a:t>размеренно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Не переходи </a:t>
            </a:r>
            <a:r>
              <a:rPr lang="ru-RU" b="1" dirty="0">
                <a:solidFill>
                  <a:srgbClr val="0070C0"/>
                </a:solidFill>
              </a:rPr>
              <a:t>улицу под углом, </a:t>
            </a:r>
            <a:r>
              <a:rPr lang="ru-RU" b="1" dirty="0" smtClean="0">
                <a:solidFill>
                  <a:srgbClr val="0070C0"/>
                </a:solidFill>
              </a:rPr>
              <a:t>так </a:t>
            </a:r>
            <a:r>
              <a:rPr lang="ru-RU" b="1" dirty="0">
                <a:solidFill>
                  <a:srgbClr val="0070C0"/>
                </a:solidFill>
              </a:rPr>
              <a:t>хуже видно </a:t>
            </a:r>
            <a:r>
              <a:rPr lang="ru-RU" b="1" dirty="0" smtClean="0">
                <a:solidFill>
                  <a:srgbClr val="0070C0"/>
                </a:solidFill>
              </a:rPr>
              <a:t>дорогу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Не торопись </a:t>
            </a:r>
            <a:r>
              <a:rPr lang="ru-RU" b="1" dirty="0">
                <a:solidFill>
                  <a:srgbClr val="0070C0"/>
                </a:solidFill>
              </a:rPr>
              <a:t>перейти дорогу, если на другой стороне </a:t>
            </a:r>
            <a:r>
              <a:rPr lang="ru-RU" b="1" dirty="0" smtClean="0">
                <a:solidFill>
                  <a:srgbClr val="0070C0"/>
                </a:solidFill>
              </a:rPr>
              <a:t>ты увидел </a:t>
            </a:r>
            <a:r>
              <a:rPr lang="ru-RU" b="1" dirty="0">
                <a:solidFill>
                  <a:srgbClr val="0070C0"/>
                </a:solidFill>
              </a:rPr>
              <a:t>друзей, нужный автобус, </a:t>
            </a:r>
            <a:r>
              <a:rPr lang="ru-RU" b="1" dirty="0" smtClean="0">
                <a:solidFill>
                  <a:srgbClr val="0070C0"/>
                </a:solidFill>
              </a:rPr>
              <a:t>это опасно</a:t>
            </a:r>
            <a:r>
              <a:rPr lang="ru-RU" b="1" dirty="0">
                <a:solidFill>
                  <a:srgbClr val="0070C0"/>
                </a:solidFill>
              </a:rPr>
              <a:t>!</a:t>
            </a:r>
            <a:endParaRPr lang="ru-RU" b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При </a:t>
            </a:r>
            <a:r>
              <a:rPr lang="ru-RU" b="1" dirty="0">
                <a:solidFill>
                  <a:srgbClr val="0070C0"/>
                </a:solidFill>
              </a:rPr>
              <a:t>переходе по нерегулируемому перекрестку </a:t>
            </a:r>
            <a:r>
              <a:rPr lang="ru-RU" b="1" dirty="0" smtClean="0">
                <a:solidFill>
                  <a:srgbClr val="0070C0"/>
                </a:solidFill>
              </a:rPr>
              <a:t>внимательно следи </a:t>
            </a:r>
            <a:r>
              <a:rPr lang="ru-RU" b="1" dirty="0">
                <a:solidFill>
                  <a:srgbClr val="0070C0"/>
                </a:solidFill>
              </a:rPr>
              <a:t>за началом движения </a:t>
            </a:r>
            <a:r>
              <a:rPr lang="ru-RU" b="1" dirty="0" smtClean="0">
                <a:solidFill>
                  <a:srgbClr val="0070C0"/>
                </a:solidFill>
              </a:rPr>
              <a:t>транспорта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Даже </a:t>
            </a:r>
            <a:r>
              <a:rPr lang="ru-RU" b="1" dirty="0">
                <a:solidFill>
                  <a:srgbClr val="0070C0"/>
                </a:solidFill>
              </a:rPr>
              <a:t>на дороге, где мало машин, переходить </a:t>
            </a:r>
            <a:r>
              <a:rPr lang="ru-RU" b="1" dirty="0" smtClean="0">
                <a:solidFill>
                  <a:srgbClr val="0070C0"/>
                </a:solidFill>
              </a:rPr>
              <a:t>ее надо </a:t>
            </a:r>
            <a:r>
              <a:rPr lang="ru-RU" b="1" dirty="0">
                <a:solidFill>
                  <a:srgbClr val="0070C0"/>
                </a:solidFill>
              </a:rPr>
              <a:t>осторожно, так как машина может выехать со двора, из </a:t>
            </a:r>
            <a:r>
              <a:rPr lang="ru-RU" b="1" dirty="0" smtClean="0">
                <a:solidFill>
                  <a:srgbClr val="0070C0"/>
                </a:solidFill>
              </a:rPr>
              <a:t>переулка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</a:rPr>
              <a:t>Используй одежду, предметы со светоотражающими элементами, так ты будешь хорошо заметен на дороге!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Picture 2" descr="C:\Users\RHS29\AppData\Local\Microsoft\Windows\Temporary Internet Files\Content.IE5\DUWLE0A6\12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00200"/>
            <a:ext cx="352839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07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831</Words>
  <Application>Microsoft Office PowerPoint</Application>
  <PresentationFormat>Экран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Как ЮИД  здоровье бережет</vt:lpstr>
      <vt:lpstr>Детский дорожно-транспортный травматизм</vt:lpstr>
      <vt:lpstr>Особенности восприятия</vt:lpstr>
      <vt:lpstr>Причины детского  дорожно-транспортного травматизма</vt:lpstr>
      <vt:lpstr>Причины детского  дорожно-транспортного травматизма</vt:lpstr>
      <vt:lpstr>Детская безопасность</vt:lpstr>
      <vt:lpstr>Обучение наблюдательности на улице</vt:lpstr>
      <vt:lpstr>Обучение наблюдательности на улице</vt:lpstr>
      <vt:lpstr>Правила безопасности пешехода</vt:lpstr>
      <vt:lpstr>Правила безопасности велосипедиста</vt:lpstr>
      <vt:lpstr>Правила поведения на остановке общественного транспорта</vt:lpstr>
      <vt:lpstr>Правила безопасности в общественном транспорте </vt:lpstr>
      <vt:lpstr>Правила безопасности в автомобиле</vt:lpstr>
      <vt:lpstr>Главное правило безопасного поведения – предвидеть опасность!</vt:lpstr>
      <vt:lpstr>Спасибо за внимание! Будьте здоровы! Берегите себя!</vt:lpstr>
      <vt:lpstr>При создании презентации были использованы материалы:  Сведения о показателях состояния безопасности дорожного движения http://stat.gibdd.ru/  Статья в газете "Комсомольская правда" https://www.kp.ru/putevoditel/zdorovyj-obraz-zhizni/detskij-dorozhno-transportnyj-travmatizm/  Тематическая консультация для родителей "Профилактика детского травматизма на дорогах" http://www.myshared.ru/slide/976079/  Правила катания на велосипеде для ребенка http://yvelo.ru/sovetii_i_faktii/pravila_kataniya_na_velosipede_dlya_rebenka.html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ЮИД  здоровье бережет</dc:title>
  <dc:creator>RHS29</dc:creator>
  <cp:lastModifiedBy>RHS29</cp:lastModifiedBy>
  <cp:revision>64</cp:revision>
  <dcterms:created xsi:type="dcterms:W3CDTF">2019-03-04T18:39:57Z</dcterms:created>
  <dcterms:modified xsi:type="dcterms:W3CDTF">2019-03-05T20:49:52Z</dcterms:modified>
</cp:coreProperties>
</file>