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99" autoAdjust="0"/>
    <p:restoredTop sz="94713" autoAdjust="0"/>
  </p:normalViewPr>
  <p:slideViewPr>
    <p:cSldViewPr>
      <p:cViewPr varScale="1">
        <p:scale>
          <a:sx n="75" d="100"/>
          <a:sy n="75" d="100"/>
        </p:scale>
        <p:origin x="-10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0ABFEB6-3DB7-48F9-9636-D6D9CA92649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4C9A63-B4B4-418D-A349-7AFEAC20C6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litzona.net/public/users/img/img_8527726.jpg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landrin.ru/2007/data/catalog/soldatiki/2006-2007/collection.jpg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gorod.tomsk.ru/uploads/28460/1235130133/main_battle.jpg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071678"/>
            <a:ext cx="5867400" cy="200026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Князь  </a:t>
            </a:r>
            <a:r>
              <a:rPr lang="ru-RU" sz="2800" dirty="0" err="1" smtClean="0"/>
              <a:t>александр</a:t>
            </a:r>
            <a:r>
              <a:rPr lang="ru-RU" sz="2800" dirty="0" smtClean="0"/>
              <a:t> невский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b="0" i="1" dirty="0" smtClean="0">
                <a:solidFill>
                  <a:srgbClr val="663300"/>
                </a:solidFill>
              </a:rPr>
              <a:t>«Кто с мечом к нам придёт, </a:t>
            </a:r>
            <a:br>
              <a:rPr lang="ru-RU" b="0" i="1" dirty="0" smtClean="0">
                <a:solidFill>
                  <a:srgbClr val="663300"/>
                </a:solidFill>
              </a:rPr>
            </a:br>
            <a:r>
              <a:rPr lang="ru-RU" b="0" i="1" dirty="0" smtClean="0">
                <a:solidFill>
                  <a:srgbClr val="663300"/>
                </a:solidFill>
              </a:rPr>
              <a:t>тот от меча и погибнет.</a:t>
            </a:r>
            <a:br>
              <a:rPr lang="ru-RU" b="0" i="1" dirty="0" smtClean="0">
                <a:solidFill>
                  <a:srgbClr val="663300"/>
                </a:solidFill>
              </a:rPr>
            </a:br>
            <a:r>
              <a:rPr lang="ru-RU" b="0" i="1" dirty="0" smtClean="0">
                <a:solidFill>
                  <a:srgbClr val="663300"/>
                </a:solidFill>
              </a:rPr>
              <a:t>На том стояла  и стоять </a:t>
            </a:r>
            <a:br>
              <a:rPr lang="ru-RU" b="0" i="1" dirty="0" smtClean="0">
                <a:solidFill>
                  <a:srgbClr val="663300"/>
                </a:solidFill>
              </a:rPr>
            </a:br>
            <a:r>
              <a:rPr lang="ru-RU" b="0" i="1" dirty="0" smtClean="0">
                <a:solidFill>
                  <a:srgbClr val="663300"/>
                </a:solidFill>
              </a:rPr>
              <a:t>будет русская земля»</a:t>
            </a:r>
            <a:r>
              <a:rPr lang="ru-RU" dirty="0" smtClean="0">
                <a:solidFill>
                  <a:srgbClr val="663300"/>
                </a:solidFill>
              </a:rPr>
              <a:t/>
            </a:r>
            <a:br>
              <a:rPr lang="ru-RU" dirty="0" smtClean="0">
                <a:solidFill>
                  <a:srgbClr val="663300"/>
                </a:solidFill>
              </a:rPr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8620156" cy="768350"/>
          </a:xfrm>
        </p:spPr>
        <p:txBody>
          <a:bodyPr/>
          <a:lstStyle/>
          <a:p>
            <a:pPr algn="r"/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727" b="2727"/>
          <a:stretch>
            <a:fillRect/>
          </a:stretch>
        </p:blipFill>
        <p:spPr bwMode="auto">
          <a:xfrm>
            <a:off x="5500694" y="1071546"/>
            <a:ext cx="300039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5715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00760" y="285728"/>
            <a:ext cx="3000396" cy="6286544"/>
          </a:xfrm>
        </p:spPr>
        <p:txBody>
          <a:bodyPr>
            <a:normAutofit/>
          </a:bodyPr>
          <a:lstStyle/>
          <a:p>
            <a:endParaRPr lang="ru-RU" sz="4000" dirty="0" smtClean="0">
              <a:effectLst>
                <a:outerShdw blurRad="38100" dist="38100" dir="2700000" algn="tl">
                  <a:srgbClr val="000000"/>
                </a:outerShdw>
              </a:effectLst>
              <a:latin typeface="Stencil" pitchFamily="82" charset="0"/>
            </a:endParaRPr>
          </a:p>
          <a:p>
            <a:endParaRPr lang="ru-RU" sz="4000" dirty="0" smtClean="0">
              <a:effectLst>
                <a:outerShdw blurRad="38100" dist="38100" dir="2700000" algn="tl">
                  <a:srgbClr val="000000"/>
                </a:outerShdw>
              </a:effectLst>
              <a:latin typeface="Stencil" pitchFamily="82" charset="0"/>
            </a:endParaRPr>
          </a:p>
          <a:p>
            <a:r>
              <a:rPr lang="ru-RU" sz="4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Кто же такой  Александр Невский?</a:t>
            </a:r>
          </a:p>
          <a:p>
            <a:endParaRPr lang="ru-RU" dirty="0"/>
          </a:p>
        </p:txBody>
      </p:sp>
      <p:pic>
        <p:nvPicPr>
          <p:cNvPr id="5" name="Picture 6" descr="artlib_gallery-20073-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550072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85728"/>
            <a:ext cx="8405842" cy="500066"/>
          </a:xfrm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</a:pPr>
            <a:r>
              <a:rPr lang="ru-RU" sz="4400" dirty="0" smtClean="0">
                <a:latin typeface="Stencil" pitchFamily="82" charset="0"/>
              </a:rPr>
              <a:t>СИНКВЕЙН</a:t>
            </a:r>
            <a:endParaRPr lang="ru-RU" sz="4400" dirty="0">
              <a:latin typeface="Stencil" pitchFamily="82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28670"/>
            <a:ext cx="8477280" cy="5372898"/>
          </a:xfrm>
        </p:spPr>
        <p:txBody>
          <a:bodyPr/>
          <a:lstStyle/>
          <a:p>
            <a:r>
              <a:rPr lang="ru-RU" sz="4000" u="sng" dirty="0" smtClean="0">
                <a:solidFill>
                  <a:srgbClr val="660066"/>
                </a:solidFill>
                <a:latin typeface="Stencil" pitchFamily="82" charset="0"/>
              </a:rPr>
              <a:t>1-я строка.</a:t>
            </a:r>
            <a:r>
              <a:rPr lang="ru-RU" sz="4000" dirty="0" smtClean="0">
                <a:solidFill>
                  <a:srgbClr val="660066"/>
                </a:solidFill>
                <a:latin typeface="Stencil" pitchFamily="82" charset="0"/>
              </a:rPr>
              <a:t> </a:t>
            </a:r>
            <a:r>
              <a:rPr lang="ru-RU" sz="4000" i="1" dirty="0" smtClean="0">
                <a:solidFill>
                  <a:srgbClr val="660066"/>
                </a:solidFill>
                <a:latin typeface="Stencil" pitchFamily="82" charset="0"/>
              </a:rPr>
              <a:t>А. Невский</a:t>
            </a:r>
            <a:r>
              <a:rPr lang="ru-RU" sz="4000" dirty="0" smtClean="0">
                <a:solidFill>
                  <a:srgbClr val="660066"/>
                </a:solidFill>
                <a:latin typeface="Stencil" pitchFamily="82" charset="0"/>
              </a:rPr>
              <a:t>                                                                                                                 </a:t>
            </a:r>
            <a:r>
              <a:rPr lang="ru-RU" sz="4000" u="sng" dirty="0" smtClean="0">
                <a:solidFill>
                  <a:srgbClr val="660066"/>
                </a:solidFill>
                <a:latin typeface="Stencil" pitchFamily="82" charset="0"/>
              </a:rPr>
              <a:t>2-я строка.</a:t>
            </a:r>
            <a:r>
              <a:rPr lang="ru-RU" sz="4000" dirty="0" smtClean="0">
                <a:solidFill>
                  <a:srgbClr val="660066"/>
                </a:solidFill>
                <a:latin typeface="Stencil" pitchFamily="82" charset="0"/>
              </a:rPr>
              <a:t> </a:t>
            </a:r>
            <a:r>
              <a:rPr lang="ru-RU" sz="4000" i="1" dirty="0" smtClean="0">
                <a:solidFill>
                  <a:srgbClr val="660066"/>
                </a:solidFill>
                <a:latin typeface="Stencil" pitchFamily="82" charset="0"/>
              </a:rPr>
              <a:t>Мужественный, православный.</a:t>
            </a:r>
            <a:r>
              <a:rPr lang="ru-RU" sz="4000" dirty="0" smtClean="0">
                <a:solidFill>
                  <a:srgbClr val="660066"/>
                </a:solidFill>
                <a:latin typeface="Stencil" pitchFamily="82" charset="0"/>
              </a:rPr>
              <a:t>                                                                                </a:t>
            </a:r>
            <a:r>
              <a:rPr lang="ru-RU" sz="4000" u="sng" dirty="0" smtClean="0">
                <a:solidFill>
                  <a:srgbClr val="660066"/>
                </a:solidFill>
                <a:latin typeface="Stencil" pitchFamily="82" charset="0"/>
              </a:rPr>
              <a:t>3-я строка.</a:t>
            </a:r>
            <a:r>
              <a:rPr lang="ru-RU" sz="4000" dirty="0" smtClean="0">
                <a:solidFill>
                  <a:srgbClr val="660066"/>
                </a:solidFill>
                <a:latin typeface="Stencil" pitchFamily="82" charset="0"/>
              </a:rPr>
              <a:t> </a:t>
            </a:r>
            <a:r>
              <a:rPr lang="ru-RU" sz="4000" i="1" dirty="0" smtClean="0">
                <a:solidFill>
                  <a:srgbClr val="660066"/>
                </a:solidFill>
                <a:latin typeface="Stencil" pitchFamily="82" charset="0"/>
              </a:rPr>
              <a:t>Сражается, побеждает,  верует.</a:t>
            </a:r>
            <a:r>
              <a:rPr lang="ru-RU" sz="4000" dirty="0" smtClean="0">
                <a:solidFill>
                  <a:srgbClr val="660066"/>
                </a:solidFill>
                <a:latin typeface="Stencil" pitchFamily="82" charset="0"/>
              </a:rPr>
              <a:t>                                                                                                               </a:t>
            </a:r>
            <a:r>
              <a:rPr lang="ru-RU" sz="4000" u="sng" dirty="0" smtClean="0">
                <a:solidFill>
                  <a:srgbClr val="660066"/>
                </a:solidFill>
                <a:latin typeface="Stencil" pitchFamily="82" charset="0"/>
              </a:rPr>
              <a:t>4-я строка.</a:t>
            </a:r>
            <a:r>
              <a:rPr lang="ru-RU" sz="4000" dirty="0" smtClean="0">
                <a:solidFill>
                  <a:srgbClr val="660066"/>
                </a:solidFill>
                <a:latin typeface="Stencil" pitchFamily="82" charset="0"/>
              </a:rPr>
              <a:t> </a:t>
            </a:r>
            <a:r>
              <a:rPr lang="ru-RU" sz="4000" i="1" dirty="0" smtClean="0">
                <a:solidFill>
                  <a:srgbClr val="660066"/>
                </a:solidFill>
                <a:latin typeface="Stencil" pitchFamily="82" charset="0"/>
              </a:rPr>
              <a:t>Защитник земли русской.</a:t>
            </a:r>
            <a:r>
              <a:rPr lang="ru-RU" sz="4000" dirty="0" smtClean="0">
                <a:solidFill>
                  <a:srgbClr val="660066"/>
                </a:solidFill>
                <a:latin typeface="Stencil" pitchFamily="82" charset="0"/>
              </a:rPr>
              <a:t>                                                                                              </a:t>
            </a:r>
            <a:r>
              <a:rPr lang="ru-RU" sz="4000" u="sng" dirty="0" smtClean="0">
                <a:solidFill>
                  <a:srgbClr val="660066"/>
                </a:solidFill>
                <a:latin typeface="Stencil" pitchFamily="82" charset="0"/>
              </a:rPr>
              <a:t>5-я строка.</a:t>
            </a:r>
            <a:r>
              <a:rPr lang="ru-RU" sz="4000" dirty="0" smtClean="0">
                <a:solidFill>
                  <a:srgbClr val="660066"/>
                </a:solidFill>
                <a:latin typeface="Stencil" pitchFamily="82" charset="0"/>
              </a:rPr>
              <a:t> </a:t>
            </a:r>
            <a:r>
              <a:rPr lang="ru-RU" sz="4000" i="1" dirty="0" smtClean="0">
                <a:solidFill>
                  <a:srgbClr val="660066"/>
                </a:solidFill>
                <a:latin typeface="Stencil" pitchFamily="82" charset="0"/>
              </a:rPr>
              <a:t>Победитель.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85728"/>
            <a:ext cx="8262966" cy="15716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1285860"/>
            <a:ext cx="8334404" cy="50157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Святой благоверный великий князь Александр Ярославович родился 30 мая 1220г. в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Переяславле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 – Залесском. Он- прямой потомок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Рюрика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 в 11 колене. Александр унаследовал от своих благородных и мужественных предков необыкновенное благочестие и любовь к своей Родине, свойственные им, сострадательное сердце, глубокую веру, кротость характера, отвагу и блестящие военные способности от дедов и прадедов со стороны матери. Со стороны отца и деда – ясный и проникновенный ум, твёрдость воли в государственных делах.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381000" y="214290"/>
            <a:ext cx="8405842" cy="52864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214422"/>
            <a:ext cx="8429684" cy="508714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996633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Памятник   Александру  Невскому  в  городе  </a:t>
            </a:r>
            <a:r>
              <a:rPr lang="ru-RU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Переяславль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 - Залесский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85728"/>
            <a:ext cx="507209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85728"/>
            <a:ext cx="8334404" cy="7858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1214422"/>
            <a:ext cx="8334404" cy="5087146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С раннего детства Александр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получил обширное и всестороннее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образование. Вместе взятые – образование,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 игры, охота развивали физические силы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мальчика, а молитвенное общение с Богом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 укрепляло его душевные силы ,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готовило из него доброго защитника Руси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и страдальца за Русскую землю.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 В 15-летнем возрасте Александр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принимал участие в военных походах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своего отца. В 16 лет стал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самостоятельным новгородским князем.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1142984"/>
            <a:ext cx="21621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142852"/>
            <a:ext cx="4333876" cy="61436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4876" y="142852"/>
            <a:ext cx="4048124" cy="6158716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Как полководец Александр Невский считается одним из великих, потому что за свою жизнь не проиграл ни одного сражения. Командуя небольшим числом дружинников , он побеждал более сильных врагов, сочетал ум полководца с личной отвагой, основой которой была духовная крепость. Всеобщую славу молодому князю принесла победа, одержанная им на берегу Невы, в устье реки Ижоры 15 июля 1240 над шведским отрядом. Александр лично участвовал в битве. Считается, что именно за эту победу князя стали называть Невским.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5" name="Picture 9" descr="Картинка 13 из 2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4572031" cy="642939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14290"/>
            <a:ext cx="8477280" cy="60722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29124" y="1000108"/>
            <a:ext cx="4500594" cy="5301460"/>
          </a:xfrm>
        </p:spPr>
        <p:txBody>
          <a:bodyPr>
            <a:normAutofit fontScale="92500"/>
          </a:bodyPr>
          <a:lstStyle/>
          <a:p>
            <a:r>
              <a:rPr lang="ru-RU" sz="4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1242 г.</a:t>
            </a:r>
            <a:r>
              <a:rPr lang="ru-RU" sz="4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 Битва на льду Чудского озера вошла в историю под названием </a:t>
            </a:r>
            <a:r>
              <a:rPr lang="ru-RU" sz="4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Ледового побоища</a:t>
            </a:r>
            <a:r>
              <a:rPr lang="ru-RU" sz="4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Picture 5" descr="Картинка 116 из 17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4214842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14290"/>
            <a:ext cx="8405842" cy="5000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4286256"/>
            <a:ext cx="8405842" cy="2214578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В этой битве молодой князь Александр Невский (ему в то  время было всего </a:t>
            </a: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22 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года) проявил себя как мудрый и опытный полководец. Узнав, что рыцари движутся на Псков через </a:t>
            </a: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Чудское озеро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, скованное льдом, Невский расположил свое войско у крутого берега озера. Его позиция была удобна тем, что враг не мог видеть всего русского войска и не мог определить его численности. А неприятельское войско было для русских как на ладони, так как двигалось по открытому льду. Силы были приблизительно равны – по </a:t>
            </a: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15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 тысяч воинов с обеих сторон. </a:t>
            </a:r>
          </a:p>
          <a:p>
            <a:endParaRPr lang="ru-RU" dirty="0"/>
          </a:p>
        </p:txBody>
      </p:sp>
      <p:pic>
        <p:nvPicPr>
          <p:cNvPr id="5" name="Picture 5" descr="Картинка 26 из 149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52"/>
            <a:ext cx="8429652" cy="420750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14290"/>
            <a:ext cx="8477280" cy="6429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3504" y="214290"/>
            <a:ext cx="3714776" cy="6357982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Закованные в тяжелые доспехи рыцари врезались в русское войско и решили, что победа уже за ними. Но внезапно их атаковали с флангов главные силы русских дружин – конники и лучники. Спасаясь бегством, рыцари в панике стали отступать на лед </a:t>
            </a: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Чудского озера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. Здесь они и нашли свою могилу.</a:t>
            </a:r>
            <a:r>
              <a:rPr lang="ru-RU" sz="2800" dirty="0" smtClean="0">
                <a:latin typeface="Stencil" pitchFamily="82" charset="0"/>
              </a:rPr>
              <a:t> </a:t>
            </a:r>
          </a:p>
          <a:p>
            <a:endParaRPr lang="ru-RU" dirty="0"/>
          </a:p>
        </p:txBody>
      </p:sp>
      <p:pic>
        <p:nvPicPr>
          <p:cNvPr id="5" name="Picture 7" descr="9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142852"/>
            <a:ext cx="5000660" cy="650085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14290"/>
            <a:ext cx="8334404" cy="5000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00562" y="142852"/>
            <a:ext cx="4286280" cy="6500858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Летописи свидетельствуют, что кроме ратных дел Александр Ярославович «любил чин церковный». Но деятельное православие князя не ограничивалось сферами богослужения.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Александр неустанно заботился о распространении православной христианской веры и Православной Церкви за пределы Руси.</a:t>
            </a: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Stencil" pitchFamily="82" charset="0"/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После смерти Александр Невский был канонизирован, т. е. </a:t>
            </a: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причислен к лику святых.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Stencil" pitchFamily="82" charset="0"/>
              </a:rPr>
              <a:t> </a:t>
            </a:r>
          </a:p>
          <a:p>
            <a:endParaRPr lang="ru-RU" sz="2800" dirty="0"/>
          </a:p>
        </p:txBody>
      </p:sp>
      <p:pic>
        <p:nvPicPr>
          <p:cNvPr id="5" name="Picture 4" descr="alexnevs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4357686" cy="650085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9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378</TotalTime>
  <Words>423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Князь  александр невский   «Кто с мечом к нам придёт,  тот от меча и погибнет. На том стояла  и стоять  будет русская земля»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СИНКВЕЙН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Князь александр ярославич невский</dc:title>
  <dc:creator>1</dc:creator>
  <cp:lastModifiedBy>ПК</cp:lastModifiedBy>
  <cp:revision>41</cp:revision>
  <dcterms:created xsi:type="dcterms:W3CDTF">2012-03-04T14:09:07Z</dcterms:created>
  <dcterms:modified xsi:type="dcterms:W3CDTF">2019-11-20T14:53:19Z</dcterms:modified>
</cp:coreProperties>
</file>