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88CFB4-8F6C-4713-B352-6AE6C7D27DC4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7832AD-BB77-4512-9342-765ACD04F8A4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Ребенок </a:t>
          </a:r>
          <a:endParaRPr lang="ru-RU" dirty="0">
            <a:solidFill>
              <a:srgbClr val="FF0000"/>
            </a:solidFill>
          </a:endParaRPr>
        </a:p>
      </dgm:t>
    </dgm:pt>
    <dgm:pt modelId="{329EF04D-EE8D-4C6A-B586-A930F737857E}" type="parTrans" cxnId="{66584B88-08F1-4427-A445-5909E3E76C52}">
      <dgm:prSet/>
      <dgm:spPr/>
      <dgm:t>
        <a:bodyPr/>
        <a:lstStyle/>
        <a:p>
          <a:endParaRPr lang="ru-RU"/>
        </a:p>
      </dgm:t>
    </dgm:pt>
    <dgm:pt modelId="{9D22887C-CCE2-4D9E-AC20-06E892BD06C9}" type="sibTrans" cxnId="{66584B88-08F1-4427-A445-5909E3E76C52}">
      <dgm:prSet/>
      <dgm:spPr/>
      <dgm:t>
        <a:bodyPr/>
        <a:lstStyle/>
        <a:p>
          <a:endParaRPr lang="ru-RU"/>
        </a:p>
      </dgm:t>
    </dgm:pt>
    <dgm:pt modelId="{456A935E-FE93-42C9-BF09-FF04D9C227B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Учитель – логопед </a:t>
          </a:r>
          <a:endParaRPr lang="ru-RU" sz="1600" dirty="0">
            <a:solidFill>
              <a:schemeClr val="tx1"/>
            </a:solidFill>
          </a:endParaRPr>
        </a:p>
      </dgm:t>
    </dgm:pt>
    <dgm:pt modelId="{5172F618-ECDF-4D23-8BEE-366F8AE5E0F1}" type="parTrans" cxnId="{420BF66C-FB79-45AD-BF82-5456EE08DF4F}">
      <dgm:prSet/>
      <dgm:spPr/>
      <dgm:t>
        <a:bodyPr/>
        <a:lstStyle/>
        <a:p>
          <a:endParaRPr lang="ru-RU"/>
        </a:p>
      </dgm:t>
    </dgm:pt>
    <dgm:pt modelId="{FBF3F7EA-7A96-4E6D-91E9-1F52D875319C}" type="sibTrans" cxnId="{420BF66C-FB79-45AD-BF82-5456EE08DF4F}">
      <dgm:prSet/>
      <dgm:spPr/>
      <dgm:t>
        <a:bodyPr/>
        <a:lstStyle/>
        <a:p>
          <a:endParaRPr lang="ru-RU"/>
        </a:p>
      </dgm:t>
    </dgm:pt>
    <dgm:pt modelId="{95D7582F-C60F-46D2-94D7-E2E850A2ACCD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Педагог - психолог</a:t>
          </a:r>
          <a:endParaRPr lang="ru-RU" sz="1600" dirty="0">
            <a:solidFill>
              <a:schemeClr val="tx1"/>
            </a:solidFill>
          </a:endParaRPr>
        </a:p>
      </dgm:t>
    </dgm:pt>
    <dgm:pt modelId="{6C0F069D-6EFC-4640-ACE0-47C2DF1D5AB1}" type="parTrans" cxnId="{AB1A645B-4752-4962-8F51-B705F2727CA8}">
      <dgm:prSet/>
      <dgm:spPr/>
      <dgm:t>
        <a:bodyPr/>
        <a:lstStyle/>
        <a:p>
          <a:endParaRPr lang="ru-RU"/>
        </a:p>
      </dgm:t>
    </dgm:pt>
    <dgm:pt modelId="{5CA39A16-D45E-45D1-A8BC-208BF03F2C66}" type="sibTrans" cxnId="{AB1A645B-4752-4962-8F51-B705F2727CA8}">
      <dgm:prSet/>
      <dgm:spPr/>
      <dgm:t>
        <a:bodyPr/>
        <a:lstStyle/>
        <a:p>
          <a:endParaRPr lang="ru-RU"/>
        </a:p>
      </dgm:t>
    </dgm:pt>
    <dgm:pt modelId="{5FA66672-C9C8-47B0-BE16-67F799DB7891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Воспитатели </a:t>
          </a:r>
          <a:endParaRPr lang="ru-RU" sz="1600" dirty="0">
            <a:solidFill>
              <a:schemeClr val="tx1"/>
            </a:solidFill>
          </a:endParaRPr>
        </a:p>
      </dgm:t>
    </dgm:pt>
    <dgm:pt modelId="{8D73D310-E205-40BE-9B4C-4EBF5A8CA553}" type="parTrans" cxnId="{429B6546-6992-4C5C-A875-BE42C8B618AA}">
      <dgm:prSet/>
      <dgm:spPr/>
      <dgm:t>
        <a:bodyPr/>
        <a:lstStyle/>
        <a:p>
          <a:endParaRPr lang="ru-RU"/>
        </a:p>
      </dgm:t>
    </dgm:pt>
    <dgm:pt modelId="{283DC5CD-0B45-4285-8EC5-C0709BAE4BF4}" type="sibTrans" cxnId="{429B6546-6992-4C5C-A875-BE42C8B618AA}">
      <dgm:prSet/>
      <dgm:spPr/>
      <dgm:t>
        <a:bodyPr/>
        <a:lstStyle/>
        <a:p>
          <a:endParaRPr lang="ru-RU"/>
        </a:p>
      </dgm:t>
    </dgm:pt>
    <dgm:pt modelId="{89A8660A-5C24-4033-87B9-D876F5A0DA36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Инструктор по физ. культуре </a:t>
          </a:r>
          <a:endParaRPr lang="ru-RU" sz="1600" dirty="0">
            <a:solidFill>
              <a:schemeClr val="tx1"/>
            </a:solidFill>
          </a:endParaRPr>
        </a:p>
      </dgm:t>
    </dgm:pt>
    <dgm:pt modelId="{FA698AA2-B6C6-48E7-8F0D-D5FED1E37897}" type="parTrans" cxnId="{5ED7157B-0628-4515-96A4-563BD1EC0370}">
      <dgm:prSet/>
      <dgm:spPr/>
      <dgm:t>
        <a:bodyPr/>
        <a:lstStyle/>
        <a:p>
          <a:endParaRPr lang="ru-RU"/>
        </a:p>
      </dgm:t>
    </dgm:pt>
    <dgm:pt modelId="{3D63F560-C6D2-4160-A21A-189104BD0A31}" type="sibTrans" cxnId="{5ED7157B-0628-4515-96A4-563BD1EC0370}">
      <dgm:prSet/>
      <dgm:spPr/>
      <dgm:t>
        <a:bodyPr/>
        <a:lstStyle/>
        <a:p>
          <a:endParaRPr lang="ru-RU"/>
        </a:p>
      </dgm:t>
    </dgm:pt>
    <dgm:pt modelId="{52451DAD-0594-4F9D-BC12-FF006B3BF1A7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Родители </a:t>
          </a:r>
          <a:endParaRPr lang="ru-RU" sz="1600" dirty="0">
            <a:solidFill>
              <a:schemeClr val="tx1"/>
            </a:solidFill>
          </a:endParaRPr>
        </a:p>
      </dgm:t>
    </dgm:pt>
    <dgm:pt modelId="{CBBDAAD7-805E-4FEA-A392-791A563A8C34}" type="parTrans" cxnId="{7AA0F816-722C-4E47-8E47-F2142E016C94}">
      <dgm:prSet/>
      <dgm:spPr/>
      <dgm:t>
        <a:bodyPr/>
        <a:lstStyle/>
        <a:p>
          <a:endParaRPr lang="ru-RU"/>
        </a:p>
      </dgm:t>
    </dgm:pt>
    <dgm:pt modelId="{66DAF722-C6BA-446B-8031-4623494F8C19}" type="sibTrans" cxnId="{7AA0F816-722C-4E47-8E47-F2142E016C94}">
      <dgm:prSet/>
      <dgm:spPr/>
      <dgm:t>
        <a:bodyPr/>
        <a:lstStyle/>
        <a:p>
          <a:endParaRPr lang="ru-RU"/>
        </a:p>
      </dgm:t>
    </dgm:pt>
    <dgm:pt modelId="{8D421B2A-1E29-48D5-ABCA-AC99AE049316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Музыкальный руководитель </a:t>
          </a:r>
          <a:endParaRPr lang="ru-RU" sz="1600" dirty="0">
            <a:solidFill>
              <a:schemeClr val="tx1"/>
            </a:solidFill>
          </a:endParaRPr>
        </a:p>
      </dgm:t>
    </dgm:pt>
    <dgm:pt modelId="{821993D4-2BF9-4948-83D6-01D67187CC17}" type="parTrans" cxnId="{C46B18D6-6F4E-48E8-BC6D-37B36669FC0D}">
      <dgm:prSet/>
      <dgm:spPr/>
      <dgm:t>
        <a:bodyPr/>
        <a:lstStyle/>
        <a:p>
          <a:endParaRPr lang="ru-RU"/>
        </a:p>
      </dgm:t>
    </dgm:pt>
    <dgm:pt modelId="{641C37EC-4653-40F9-B1A8-E4692529E834}" type="sibTrans" cxnId="{C46B18D6-6F4E-48E8-BC6D-37B36669FC0D}">
      <dgm:prSet/>
      <dgm:spPr/>
      <dgm:t>
        <a:bodyPr/>
        <a:lstStyle/>
        <a:p>
          <a:endParaRPr lang="ru-RU"/>
        </a:p>
      </dgm:t>
    </dgm:pt>
    <dgm:pt modelId="{DE369515-BAA4-43FE-AD59-B702EEE77DD6}" type="pres">
      <dgm:prSet presAssocID="{CD88CFB4-8F6C-4713-B352-6AE6C7D27DC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ADFB4B-2383-4371-BB76-9B41FD7C54F3}" type="pres">
      <dgm:prSet presAssocID="{CD88CFB4-8F6C-4713-B352-6AE6C7D27DC4}" presName="radial" presStyleCnt="0">
        <dgm:presLayoutVars>
          <dgm:animLvl val="ctr"/>
        </dgm:presLayoutVars>
      </dgm:prSet>
      <dgm:spPr/>
    </dgm:pt>
    <dgm:pt modelId="{387E4370-A23E-4D5B-9350-C735ECAC2B43}" type="pres">
      <dgm:prSet presAssocID="{9B7832AD-BB77-4512-9342-765ACD04F8A4}" presName="centerShape" presStyleLbl="vennNode1" presStyleIdx="0" presStyleCnt="7"/>
      <dgm:spPr/>
      <dgm:t>
        <a:bodyPr/>
        <a:lstStyle/>
        <a:p>
          <a:endParaRPr lang="ru-RU"/>
        </a:p>
      </dgm:t>
    </dgm:pt>
    <dgm:pt modelId="{9F27B576-32C2-476F-ADE7-1AABF603E0BA}" type="pres">
      <dgm:prSet presAssocID="{456A935E-FE93-42C9-BF09-FF04D9C227B9}" presName="node" presStyleLbl="vennNode1" presStyleIdx="1" presStyleCnt="7" custScaleX="125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D33046-3EC3-4063-A626-ADC013E608B7}" type="pres">
      <dgm:prSet presAssocID="{95D7582F-C60F-46D2-94D7-E2E850A2ACCD}" presName="node" presStyleLbl="vennNode1" presStyleIdx="2" presStyleCnt="7" custScaleX="125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20F96-0E75-48E6-A466-D283E320251E}" type="pres">
      <dgm:prSet presAssocID="{5FA66672-C9C8-47B0-BE16-67F799DB7891}" presName="node" presStyleLbl="vennNode1" presStyleIdx="3" presStyleCnt="7" custScaleX="120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4AD81-1612-4152-A879-526B09B33580}" type="pres">
      <dgm:prSet presAssocID="{89A8660A-5C24-4033-87B9-D876F5A0DA36}" presName="node" presStyleLbl="vennNode1" presStyleIdx="4" presStyleCnt="7" custScaleX="138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00A5D-A247-457E-AB7E-78A7C7CB9A24}" type="pres">
      <dgm:prSet presAssocID="{52451DAD-0594-4F9D-BC12-FF006B3BF1A7}" presName="node" presStyleLbl="vennNode1" presStyleIdx="5" presStyleCnt="7" custScaleX="127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73746-D2E2-4DA7-817E-1A833D14905E}" type="pres">
      <dgm:prSet presAssocID="{8D421B2A-1E29-48D5-ABCA-AC99AE049316}" presName="node" presStyleLbl="vennNode1" presStyleIdx="6" presStyleCnt="7" custScaleX="121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C1CAC3-AA2F-4708-A3D7-7AFE17EBC528}" type="presOf" srcId="{95D7582F-C60F-46D2-94D7-E2E850A2ACCD}" destId="{69D33046-3EC3-4063-A626-ADC013E608B7}" srcOrd="0" destOrd="0" presId="urn:microsoft.com/office/officeart/2005/8/layout/radial3"/>
    <dgm:cxn modelId="{E673A357-4F90-4D82-865D-95D46643E9F2}" type="presOf" srcId="{8D421B2A-1E29-48D5-ABCA-AC99AE049316}" destId="{E4073746-D2E2-4DA7-817E-1A833D14905E}" srcOrd="0" destOrd="0" presId="urn:microsoft.com/office/officeart/2005/8/layout/radial3"/>
    <dgm:cxn modelId="{429B6546-6992-4C5C-A875-BE42C8B618AA}" srcId="{9B7832AD-BB77-4512-9342-765ACD04F8A4}" destId="{5FA66672-C9C8-47B0-BE16-67F799DB7891}" srcOrd="2" destOrd="0" parTransId="{8D73D310-E205-40BE-9B4C-4EBF5A8CA553}" sibTransId="{283DC5CD-0B45-4285-8EC5-C0709BAE4BF4}"/>
    <dgm:cxn modelId="{420BF66C-FB79-45AD-BF82-5456EE08DF4F}" srcId="{9B7832AD-BB77-4512-9342-765ACD04F8A4}" destId="{456A935E-FE93-42C9-BF09-FF04D9C227B9}" srcOrd="0" destOrd="0" parTransId="{5172F618-ECDF-4D23-8BEE-366F8AE5E0F1}" sibTransId="{FBF3F7EA-7A96-4E6D-91E9-1F52D875319C}"/>
    <dgm:cxn modelId="{F8B40890-F976-4454-9DEE-F52A111E68DE}" type="presOf" srcId="{52451DAD-0594-4F9D-BC12-FF006B3BF1A7}" destId="{06500A5D-A247-457E-AB7E-78A7C7CB9A24}" srcOrd="0" destOrd="0" presId="urn:microsoft.com/office/officeart/2005/8/layout/radial3"/>
    <dgm:cxn modelId="{66584B88-08F1-4427-A445-5909E3E76C52}" srcId="{CD88CFB4-8F6C-4713-B352-6AE6C7D27DC4}" destId="{9B7832AD-BB77-4512-9342-765ACD04F8A4}" srcOrd="0" destOrd="0" parTransId="{329EF04D-EE8D-4C6A-B586-A930F737857E}" sibTransId="{9D22887C-CCE2-4D9E-AC20-06E892BD06C9}"/>
    <dgm:cxn modelId="{5ED7157B-0628-4515-96A4-563BD1EC0370}" srcId="{9B7832AD-BB77-4512-9342-765ACD04F8A4}" destId="{89A8660A-5C24-4033-87B9-D876F5A0DA36}" srcOrd="3" destOrd="0" parTransId="{FA698AA2-B6C6-48E7-8F0D-D5FED1E37897}" sibTransId="{3D63F560-C6D2-4160-A21A-189104BD0A31}"/>
    <dgm:cxn modelId="{AB1A645B-4752-4962-8F51-B705F2727CA8}" srcId="{9B7832AD-BB77-4512-9342-765ACD04F8A4}" destId="{95D7582F-C60F-46D2-94D7-E2E850A2ACCD}" srcOrd="1" destOrd="0" parTransId="{6C0F069D-6EFC-4640-ACE0-47C2DF1D5AB1}" sibTransId="{5CA39A16-D45E-45D1-A8BC-208BF03F2C66}"/>
    <dgm:cxn modelId="{C46B18D6-6F4E-48E8-BC6D-37B36669FC0D}" srcId="{9B7832AD-BB77-4512-9342-765ACD04F8A4}" destId="{8D421B2A-1E29-48D5-ABCA-AC99AE049316}" srcOrd="5" destOrd="0" parTransId="{821993D4-2BF9-4948-83D6-01D67187CC17}" sibTransId="{641C37EC-4653-40F9-B1A8-E4692529E834}"/>
    <dgm:cxn modelId="{FBCF1B42-3DD1-421F-AE40-4CAB1D368366}" type="presOf" srcId="{89A8660A-5C24-4033-87B9-D876F5A0DA36}" destId="{B584AD81-1612-4152-A879-526B09B33580}" srcOrd="0" destOrd="0" presId="urn:microsoft.com/office/officeart/2005/8/layout/radial3"/>
    <dgm:cxn modelId="{F2F1ADE3-35C4-45E1-8957-B01466A6AF9A}" type="presOf" srcId="{456A935E-FE93-42C9-BF09-FF04D9C227B9}" destId="{9F27B576-32C2-476F-ADE7-1AABF603E0BA}" srcOrd="0" destOrd="0" presId="urn:microsoft.com/office/officeart/2005/8/layout/radial3"/>
    <dgm:cxn modelId="{7AA0F816-722C-4E47-8E47-F2142E016C94}" srcId="{9B7832AD-BB77-4512-9342-765ACD04F8A4}" destId="{52451DAD-0594-4F9D-BC12-FF006B3BF1A7}" srcOrd="4" destOrd="0" parTransId="{CBBDAAD7-805E-4FEA-A392-791A563A8C34}" sibTransId="{66DAF722-C6BA-446B-8031-4623494F8C19}"/>
    <dgm:cxn modelId="{D5EB3D90-642D-43BF-A621-B196D5BCD198}" type="presOf" srcId="{9B7832AD-BB77-4512-9342-765ACD04F8A4}" destId="{387E4370-A23E-4D5B-9350-C735ECAC2B43}" srcOrd="0" destOrd="0" presId="urn:microsoft.com/office/officeart/2005/8/layout/radial3"/>
    <dgm:cxn modelId="{9FAE5267-0E7B-4584-BB89-F8182DF31DD1}" type="presOf" srcId="{5FA66672-C9C8-47B0-BE16-67F799DB7891}" destId="{C6320F96-0E75-48E6-A466-D283E320251E}" srcOrd="0" destOrd="0" presId="urn:microsoft.com/office/officeart/2005/8/layout/radial3"/>
    <dgm:cxn modelId="{DBEAC253-1AC8-4AD7-B2FA-29AD5661588C}" type="presOf" srcId="{CD88CFB4-8F6C-4713-B352-6AE6C7D27DC4}" destId="{DE369515-BAA4-43FE-AD59-B702EEE77DD6}" srcOrd="0" destOrd="0" presId="urn:microsoft.com/office/officeart/2005/8/layout/radial3"/>
    <dgm:cxn modelId="{DBE6AA63-30E5-452C-A0B2-E9B892E3E590}" type="presParOf" srcId="{DE369515-BAA4-43FE-AD59-B702EEE77DD6}" destId="{46ADFB4B-2383-4371-BB76-9B41FD7C54F3}" srcOrd="0" destOrd="0" presId="urn:microsoft.com/office/officeart/2005/8/layout/radial3"/>
    <dgm:cxn modelId="{18049C0E-C8F9-4227-A21F-CC1AB69160C5}" type="presParOf" srcId="{46ADFB4B-2383-4371-BB76-9B41FD7C54F3}" destId="{387E4370-A23E-4D5B-9350-C735ECAC2B43}" srcOrd="0" destOrd="0" presId="urn:microsoft.com/office/officeart/2005/8/layout/radial3"/>
    <dgm:cxn modelId="{1F33FDA9-BA23-42B2-92F2-301486876C17}" type="presParOf" srcId="{46ADFB4B-2383-4371-BB76-9B41FD7C54F3}" destId="{9F27B576-32C2-476F-ADE7-1AABF603E0BA}" srcOrd="1" destOrd="0" presId="urn:microsoft.com/office/officeart/2005/8/layout/radial3"/>
    <dgm:cxn modelId="{86FADF22-762E-42CF-954B-02BAC8EE6064}" type="presParOf" srcId="{46ADFB4B-2383-4371-BB76-9B41FD7C54F3}" destId="{69D33046-3EC3-4063-A626-ADC013E608B7}" srcOrd="2" destOrd="0" presId="urn:microsoft.com/office/officeart/2005/8/layout/radial3"/>
    <dgm:cxn modelId="{742D157A-3BEF-416C-B331-10B5B0C170D4}" type="presParOf" srcId="{46ADFB4B-2383-4371-BB76-9B41FD7C54F3}" destId="{C6320F96-0E75-48E6-A466-D283E320251E}" srcOrd="3" destOrd="0" presId="urn:microsoft.com/office/officeart/2005/8/layout/radial3"/>
    <dgm:cxn modelId="{C4C1E0E5-57F7-4ACC-A05E-6F8ABF42B4A1}" type="presParOf" srcId="{46ADFB4B-2383-4371-BB76-9B41FD7C54F3}" destId="{B584AD81-1612-4152-A879-526B09B33580}" srcOrd="4" destOrd="0" presId="urn:microsoft.com/office/officeart/2005/8/layout/radial3"/>
    <dgm:cxn modelId="{C74EE156-E49E-4FA1-83DE-AB3A7F5BCED5}" type="presParOf" srcId="{46ADFB4B-2383-4371-BB76-9B41FD7C54F3}" destId="{06500A5D-A247-457E-AB7E-78A7C7CB9A24}" srcOrd="5" destOrd="0" presId="urn:microsoft.com/office/officeart/2005/8/layout/radial3"/>
    <dgm:cxn modelId="{95BE7E4B-20EA-42D2-80BC-BA95C8ED07E6}" type="presParOf" srcId="{46ADFB4B-2383-4371-BB76-9B41FD7C54F3}" destId="{E4073746-D2E2-4DA7-817E-1A833D14905E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E4370-A23E-4D5B-9350-C735ECAC2B43}">
      <dsp:nvSpPr>
        <dsp:cNvPr id="0" name=""/>
        <dsp:cNvSpPr/>
      </dsp:nvSpPr>
      <dsp:spPr>
        <a:xfrm>
          <a:off x="3061714" y="1074213"/>
          <a:ext cx="2676109" cy="2676109"/>
        </a:xfrm>
        <a:prstGeom prst="ellipse">
          <a:avLst/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FF0000"/>
              </a:solidFill>
            </a:rPr>
            <a:t>Ребенок </a:t>
          </a:r>
          <a:endParaRPr lang="ru-RU" sz="3300" kern="1200" dirty="0">
            <a:solidFill>
              <a:srgbClr val="FF0000"/>
            </a:solidFill>
          </a:endParaRPr>
        </a:p>
      </dsp:txBody>
      <dsp:txXfrm>
        <a:off x="3453621" y="1466120"/>
        <a:ext cx="1892295" cy="1892295"/>
      </dsp:txXfrm>
    </dsp:sp>
    <dsp:sp modelId="{9F27B576-32C2-476F-ADE7-1AABF603E0BA}">
      <dsp:nvSpPr>
        <dsp:cNvPr id="0" name=""/>
        <dsp:cNvSpPr/>
      </dsp:nvSpPr>
      <dsp:spPr>
        <a:xfrm>
          <a:off x="3562642" y="477"/>
          <a:ext cx="1674254" cy="1338054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lumMod val="110000"/>
              </a:schemeClr>
            </a:gs>
            <a:gs pos="100000">
              <a:schemeClr val="accent4">
                <a:tint val="100000"/>
                <a:shade val="85000"/>
                <a:lumMod val="80000"/>
              </a:schemeClr>
            </a:gs>
          </a:gsLst>
          <a:lin ang="5400000" scaled="1"/>
        </a:gradFill>
        <a:ln w="12700" cap="rnd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Учитель – логопед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807831" y="196430"/>
        <a:ext cx="1183876" cy="946148"/>
      </dsp:txXfrm>
    </dsp:sp>
    <dsp:sp modelId="{69D33046-3EC3-4063-A626-ADC013E608B7}">
      <dsp:nvSpPr>
        <dsp:cNvPr id="0" name=""/>
        <dsp:cNvSpPr/>
      </dsp:nvSpPr>
      <dsp:spPr>
        <a:xfrm>
          <a:off x="5069029" y="871859"/>
          <a:ext cx="1680034" cy="1338054"/>
        </a:xfrm>
        <a:prstGeom prst="ellipse">
          <a:avLst/>
        </a:prstGeom>
        <a:gradFill rotWithShape="1">
          <a:gsLst>
            <a:gs pos="0">
              <a:schemeClr val="accent3">
                <a:tint val="97000"/>
                <a:satMod val="100000"/>
                <a:lumMod val="110000"/>
              </a:schemeClr>
            </a:gs>
            <a:gs pos="100000">
              <a:schemeClr val="accent3">
                <a:shade val="85000"/>
                <a:lumMod val="80000"/>
              </a:schemeClr>
            </a:gs>
          </a:gsLst>
          <a:lin ang="5400000" scaled="0"/>
        </a:gradFill>
        <a:ln w="12700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Педагог - психолог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315064" y="1067812"/>
        <a:ext cx="1187964" cy="946148"/>
      </dsp:txXfrm>
    </dsp:sp>
    <dsp:sp modelId="{C6320F96-0E75-48E6-A466-D283E320251E}">
      <dsp:nvSpPr>
        <dsp:cNvPr id="0" name=""/>
        <dsp:cNvSpPr/>
      </dsp:nvSpPr>
      <dsp:spPr>
        <a:xfrm>
          <a:off x="5101657" y="2614621"/>
          <a:ext cx="1614778" cy="1338054"/>
        </a:xfrm>
        <a:prstGeom prst="ellipse">
          <a:avLst/>
        </a:prstGeom>
        <a:gradFill rotWithShape="1">
          <a:gsLst>
            <a:gs pos="0">
              <a:schemeClr val="accent5">
                <a:tint val="97000"/>
                <a:satMod val="100000"/>
                <a:lumMod val="110000"/>
              </a:schemeClr>
            </a:gs>
            <a:gs pos="100000">
              <a:schemeClr val="accent5">
                <a:shade val="85000"/>
                <a:lumMod val="80000"/>
              </a:schemeClr>
            </a:gs>
          </a:gsLst>
          <a:lin ang="5400000" scaled="0"/>
        </a:gradFill>
        <a:ln w="12700" cap="rnd" cmpd="sng" algn="ctr">
          <a:solidFill>
            <a:schemeClr val="accent5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Воспитатели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338136" y="2810574"/>
        <a:ext cx="1141820" cy="946148"/>
      </dsp:txXfrm>
    </dsp:sp>
    <dsp:sp modelId="{B584AD81-1612-4152-A879-526B09B33580}">
      <dsp:nvSpPr>
        <dsp:cNvPr id="0" name=""/>
        <dsp:cNvSpPr/>
      </dsp:nvSpPr>
      <dsp:spPr>
        <a:xfrm>
          <a:off x="3470945" y="3486003"/>
          <a:ext cx="1857648" cy="1338054"/>
        </a:xfrm>
        <a:prstGeom prst="ellipse">
          <a:avLst/>
        </a:prstGeom>
        <a:gradFill rotWithShape="1">
          <a:gsLst>
            <a:gs pos="0">
              <a:schemeClr val="accent2">
                <a:tint val="97000"/>
                <a:satMod val="100000"/>
                <a:lumMod val="110000"/>
              </a:schemeClr>
            </a:gs>
            <a:gs pos="100000">
              <a:schemeClr val="accent2">
                <a:shade val="85000"/>
                <a:lumMod val="80000"/>
              </a:schemeClr>
            </a:gs>
          </a:gsLst>
          <a:lin ang="5400000" scaled="0"/>
        </a:gradFill>
        <a:ln w="12700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Инструктор по физ. культуре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742991" y="3681956"/>
        <a:ext cx="1313556" cy="946148"/>
      </dsp:txXfrm>
    </dsp:sp>
    <dsp:sp modelId="{06500A5D-A247-457E-AB7E-78A7C7CB9A24}">
      <dsp:nvSpPr>
        <dsp:cNvPr id="0" name=""/>
        <dsp:cNvSpPr/>
      </dsp:nvSpPr>
      <dsp:spPr>
        <a:xfrm>
          <a:off x="2035910" y="2614621"/>
          <a:ext cx="1709164" cy="1338054"/>
        </a:xfrm>
        <a:prstGeom prst="ellipse">
          <a:avLst/>
        </a:prstGeom>
        <a:solidFill>
          <a:schemeClr val="accent4"/>
        </a:solidFill>
        <a:ln w="19050" cap="rnd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Родители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286211" y="2810574"/>
        <a:ext cx="1208562" cy="946148"/>
      </dsp:txXfrm>
    </dsp:sp>
    <dsp:sp modelId="{E4073746-D2E2-4DA7-817E-1A833D14905E}">
      <dsp:nvSpPr>
        <dsp:cNvPr id="0" name=""/>
        <dsp:cNvSpPr/>
      </dsp:nvSpPr>
      <dsp:spPr>
        <a:xfrm>
          <a:off x="2075289" y="871859"/>
          <a:ext cx="1630406" cy="1338054"/>
        </a:xfrm>
        <a:prstGeom prst="ellipse">
          <a:avLst/>
        </a:prstGeom>
        <a:gradFill rotWithShape="1">
          <a:gsLst>
            <a:gs pos="0">
              <a:schemeClr val="accent2">
                <a:tint val="97000"/>
                <a:satMod val="100000"/>
                <a:lumMod val="110000"/>
              </a:schemeClr>
            </a:gs>
            <a:gs pos="100000">
              <a:schemeClr val="accent2">
                <a:shade val="85000"/>
                <a:lumMod val="8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Музыкальный руководитель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314056" y="1067812"/>
        <a:ext cx="1152872" cy="9461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20880" cy="259228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Тема: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«Взаимодействие с семьей – важное условие коррекционной работы по исправлению речевых нарушений.</a:t>
            </a:r>
            <a:endParaRPr lang="ru-RU" sz="3600" b="1" i="1" dirty="0">
              <a:solidFill>
                <a:srgbClr val="C00000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77380"/>
            <a:ext cx="8424936" cy="1603948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высшей квалификационной категории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Гридасова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Е.Н.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355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Темы мастер – классов: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0" y="1807361"/>
            <a:ext cx="7848872" cy="442995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Мастер-классы </a:t>
            </a:r>
            <a:r>
              <a:rPr lang="ru-RU" sz="2400" dirty="0"/>
              <a:t>по выполнению артикуляционной </a:t>
            </a:r>
            <a:r>
              <a:rPr lang="ru-RU" sz="2400" dirty="0" smtClean="0"/>
              <a:t>гимнастики;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нетрадиционный самомассаж;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игры для формирования воздушной струи;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пальчиковые гимнастики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игры  для развития фонематического </a:t>
            </a:r>
            <a:r>
              <a:rPr lang="ru-RU" sz="2400" dirty="0"/>
              <a:t>слуха, лексико-грамматических компонентов речи и связной речи.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5905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440160"/>
          </a:xfrm>
        </p:spPr>
        <p:txBody>
          <a:bodyPr/>
          <a:lstStyle/>
          <a:p>
            <a:pPr algn="ctr"/>
            <a:r>
              <a:rPr lang="ru-RU" sz="4000" b="1" i="1" u="sng" dirty="0" smtClean="0">
                <a:solidFill>
                  <a:schemeClr val="accent4">
                    <a:lumMod val="75000"/>
                  </a:schemeClr>
                </a:solidFill>
              </a:rPr>
              <a:t>Тренинги для родителей.</a:t>
            </a:r>
            <a:endParaRPr lang="ru-RU" sz="4000" b="1" i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Тренинги с участием родителей можно проводить для развития определенных навыков, где материал не только «начитывается», но и прорабатывается в виде группового занятия, на котором собравшиеся участники заняты решением общей проблемы.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407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Таким образом, благодаря тренингам совместно с родителями </a:t>
            </a:r>
            <a:r>
              <a:rPr lang="ru-RU" sz="4000" dirty="0" smtClean="0"/>
              <a:t>решаются </a:t>
            </a:r>
            <a:r>
              <a:rPr lang="ru-RU" sz="4000" dirty="0"/>
              <a:t>проблемы заучивания стихов наизусть, развития внимания и памяти, автоматизации звуков в речи.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31124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64096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Совместные </a:t>
            </a:r>
            <a:r>
              <a:rPr lang="ru-RU" sz="2400" b="1" i="1" u="sng" dirty="0">
                <a:solidFill>
                  <a:schemeClr val="accent4">
                    <a:lumMod val="75000"/>
                  </a:schemeClr>
                </a:solidFill>
              </a:rPr>
              <a:t>занятия </a:t>
            </a:r>
            <a:r>
              <a:rPr lang="ru-RU" sz="2000" dirty="0"/>
              <a:t>- одна из важных организационных форм, позволяющих </a:t>
            </a:r>
            <a:r>
              <a:rPr lang="ru-RU" sz="2000" dirty="0" smtClean="0"/>
              <a:t>развивать </a:t>
            </a:r>
            <a:r>
              <a:rPr lang="ru-RU" sz="2000" u="sng" dirty="0"/>
              <a:t>у родителей потребность собственного участия в преодолении речевых проблем у детей</a:t>
            </a:r>
            <a:r>
              <a:rPr lang="ru-RU" sz="2000" dirty="0"/>
              <a:t>. На совместном занятии нет посторонних, нет зрителей. Именно на таких занятиях и родители, и дети являются равноправными участниками образовательного процесса, и вникают в приёмы развития всех компонентов речи. Вместе выполняют звуковой анализ и синтез, составляют предложения и рассказы, играют в игры, отгадывают ребусы. С одной стороны </a:t>
            </a:r>
            <a:r>
              <a:rPr lang="ru-RU" sz="2000" dirty="0" smtClean="0"/>
              <a:t>демонстрируются </a:t>
            </a:r>
            <a:r>
              <a:rPr lang="ru-RU" sz="2000" dirty="0"/>
              <a:t>родителям успехи детей, с другой стороны </a:t>
            </a:r>
            <a:r>
              <a:rPr lang="ru-RU" sz="2000" dirty="0" smtClean="0"/>
              <a:t>проходит показ, </a:t>
            </a:r>
            <a:r>
              <a:rPr lang="ru-RU" sz="2000" dirty="0"/>
              <a:t>как можно помочь ребёнку дома в преодолении трудностей развития. 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74503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/>
          <a:lstStyle/>
          <a:p>
            <a:pPr algn="ctr"/>
            <a:r>
              <a:rPr lang="ru-RU" sz="4000" b="1" i="1" u="sng" dirty="0" smtClean="0">
                <a:solidFill>
                  <a:schemeClr val="accent4">
                    <a:lumMod val="75000"/>
                  </a:schemeClr>
                </a:solidFill>
              </a:rPr>
              <a:t>Детско-родительские </a:t>
            </a:r>
            <a:r>
              <a:rPr lang="ru-RU" sz="4000" b="1" i="1" u="sng" dirty="0">
                <a:solidFill>
                  <a:schemeClr val="accent4">
                    <a:lumMod val="75000"/>
                  </a:schemeClr>
                </a:solidFill>
              </a:rPr>
              <a:t>конференции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07361"/>
            <a:ext cx="8568952" cy="47179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   Можно проводить в </a:t>
            </a:r>
            <a:r>
              <a:rPr lang="ru-RU" sz="2400" dirty="0"/>
              <a:t>подготовительной группе с использованием мультимедийных презентаций. К данному мероприятию дети со своими родителями готовятся самостоятельно дома. </a:t>
            </a:r>
            <a:r>
              <a:rPr lang="ru-RU" sz="2400" dirty="0" smtClean="0"/>
              <a:t>Логопед или воспитатель являются </a:t>
            </a:r>
            <a:r>
              <a:rPr lang="ru-RU" sz="2400" u="sng" dirty="0"/>
              <a:t>координатором</a:t>
            </a:r>
            <a:r>
              <a:rPr lang="ru-RU" sz="2400" dirty="0"/>
              <a:t> этой деятельности: </a:t>
            </a:r>
            <a:r>
              <a:rPr lang="ru-RU" sz="2400" dirty="0" smtClean="0"/>
              <a:t>отслеживание, корректировка материалов </a:t>
            </a:r>
            <a:r>
              <a:rPr lang="ru-RU" sz="2400" dirty="0"/>
              <a:t>выступления, </a:t>
            </a:r>
            <a:r>
              <a:rPr lang="ru-RU" sz="2400" dirty="0" smtClean="0"/>
              <a:t>подготовка к ходу </a:t>
            </a:r>
            <a:r>
              <a:rPr lang="ru-RU" sz="2400" dirty="0"/>
              <a:t>конференции. Конференции </a:t>
            </a:r>
            <a:r>
              <a:rPr lang="ru-RU" sz="2400" dirty="0" smtClean="0"/>
              <a:t>можно проводить </a:t>
            </a:r>
            <a:r>
              <a:rPr lang="ru-RU" sz="2400" dirty="0"/>
              <a:t>по </a:t>
            </a:r>
            <a:r>
              <a:rPr lang="ru-RU" sz="2400" dirty="0" smtClean="0"/>
              <a:t>лексическим темам, а также по темам, которые связаны с занятием обучение грамоте (например: «Мир звуков», «Что такое ударение», «Многозначные слова» и т.д.)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79721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125113" cy="924475"/>
          </a:xfrm>
        </p:spPr>
        <p:txBody>
          <a:bodyPr/>
          <a:lstStyle/>
          <a:p>
            <a:pPr algn="ctr"/>
            <a:r>
              <a:rPr lang="ru-RU" sz="4000" b="1" i="1" u="sng" dirty="0" smtClean="0">
                <a:solidFill>
                  <a:schemeClr val="accent4">
                    <a:lumMod val="75000"/>
                  </a:schemeClr>
                </a:solidFill>
              </a:rPr>
              <a:t>Детский </a:t>
            </a:r>
            <a:r>
              <a:rPr lang="ru-RU" sz="4000" b="1" i="1" u="sng" dirty="0">
                <a:solidFill>
                  <a:schemeClr val="accent4">
                    <a:lumMod val="75000"/>
                  </a:schemeClr>
                </a:solidFill>
              </a:rPr>
              <a:t>мастер-класс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1845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/>
              <a:t>Еще одна современная форма непосредственного взаимодействия с родителями – это детский мастер-класс. Ребёнок выступает в роли «мастера» и обучает родителей тому или иному упражнению или игре, сопровождая действия диалогом и монологом. Дети с диагнозом общее недоразвитие речи в рамках различных проектов проводят мастер-классы для родителей по темам «В мяч играем, речь развиваем», «Играем - гимнастику для глаз выполняем», «Как приготовить морс?», «Как посадить </a:t>
            </a:r>
            <a:r>
              <a:rPr lang="ru-RU" sz="2400" dirty="0" smtClean="0"/>
              <a:t>дерево?». </a:t>
            </a:r>
            <a:r>
              <a:rPr lang="ru-RU" sz="2400" dirty="0"/>
              <a:t>Детский мастер-класс хорошо показывает педагогам и родителям не только уровень развития речи, но и степень владения коммуникативными навыками. 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22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675724"/>
            <a:ext cx="8496944" cy="577761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коррекционная работа с ребенком невозможна без определенного специального образования родителей. Вся работа ДОУ должна быть направлена на то, чтобы родители из пассивных наблюдателей стали активными участниками воспитания и обучения своих детей.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22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75724"/>
            <a:ext cx="7992888" cy="924475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работа в ДОУ</a:t>
            </a:r>
            <a:b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 себя:</a:t>
            </a:r>
            <a:endParaRPr lang="ru-RU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речи детей.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речевых нарушений.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с детьми, имеющими нарушения речи.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 с воспитателями, другими педагогическими работниками и семьей.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88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2"/>
            <a:ext cx="7125113" cy="158417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взаимодействия участников образовательного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4005817"/>
              </p:ext>
            </p:extLst>
          </p:nvPr>
        </p:nvGraphicFramePr>
        <p:xfrm>
          <a:off x="179512" y="1772816"/>
          <a:ext cx="8784975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101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125113" cy="1728192"/>
          </a:xfrm>
        </p:spPr>
        <p:txBody>
          <a:bodyPr/>
          <a:lstStyle/>
          <a:p>
            <a:pPr algn="ctr"/>
            <a:r>
              <a:rPr lang="ru-RU" sz="2400" b="1" dirty="0"/>
              <a:t>Родители  самопроизвольно отстраняются от работы по исправлению речевых дефектов у </a:t>
            </a:r>
            <a:r>
              <a:rPr lang="ru-RU" sz="2400" b="1" dirty="0" smtClean="0"/>
              <a:t>детей  по причине: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18457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В случае получения помощи </a:t>
            </a:r>
            <a:r>
              <a:rPr lang="ru-RU" sz="2400" dirty="0"/>
              <a:t>логопеда в </a:t>
            </a:r>
            <a:r>
              <a:rPr lang="ru-RU" sz="2400" dirty="0" smtClean="0"/>
              <a:t>ДОУ.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Недопонимания </a:t>
            </a:r>
            <a:r>
              <a:rPr lang="ru-RU" sz="2400" dirty="0"/>
              <a:t>своей роли в коррекции речевых дефектов </a:t>
            </a:r>
            <a:r>
              <a:rPr lang="ru-RU" sz="2400" dirty="0" smtClean="0"/>
              <a:t>ребёнка.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Недостаточного владения </a:t>
            </a:r>
            <a:r>
              <a:rPr lang="ru-RU" sz="2400" dirty="0"/>
              <a:t>необходимыми педагогическими знаниями и </a:t>
            </a:r>
            <a:r>
              <a:rPr lang="ru-RU" sz="2400" dirty="0" smtClean="0"/>
              <a:t>умениями.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Нежеланием </a:t>
            </a:r>
            <a:r>
              <a:rPr lang="ru-RU" sz="2400" dirty="0"/>
              <a:t>найти свободное время для занятий с ребенком дома. 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44869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9100" y="692696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Самым эффективным и современным направлением взаимодействия с родителями считаю непосредственное вовлечение их в образовательный процесс детского сада так, чтобы родители и другие члены семьи могли внести свой вклад в коррекционную, образовательную и воспитательную работу.</a:t>
            </a:r>
          </a:p>
        </p:txBody>
      </p:sp>
    </p:spTree>
    <p:extLst>
      <p:ext uri="{BB962C8B-B14F-4D97-AF65-F5344CB8AC3E}">
        <p14:creationId xmlns:p14="http://schemas.microsoft.com/office/powerpoint/2010/main" val="317080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семьей: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152236"/>
              </p:ext>
            </p:extLst>
          </p:nvPr>
        </p:nvGraphicFramePr>
        <p:xfrm>
          <a:off x="611560" y="1844823"/>
          <a:ext cx="7920880" cy="437344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61395"/>
                <a:gridCol w="4159485"/>
              </a:tblGrid>
              <a:tr h="57460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Пассивное</a:t>
                      </a:r>
                      <a:r>
                        <a:rPr lang="ru-RU" sz="3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участие семьи</a:t>
                      </a:r>
                      <a:r>
                        <a:rPr lang="ru-RU" sz="3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ru-RU" sz="3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Активное участие семьи</a:t>
                      </a:r>
                      <a:endParaRPr lang="ru-RU" sz="3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737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Информационная среда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Круглый стол</a:t>
                      </a:r>
                      <a:endParaRPr lang="ru-RU" sz="2000" dirty="0"/>
                    </a:p>
                  </a:txBody>
                  <a:tcPr/>
                </a:tc>
              </a:tr>
              <a:tr h="998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Родительское собрание (родители в роли слушателя)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Совместные занятия</a:t>
                      </a:r>
                      <a:endParaRPr lang="ru-RU" sz="2000" dirty="0"/>
                    </a:p>
                  </a:txBody>
                  <a:tcPr/>
                </a:tc>
              </a:tr>
              <a:tr h="57833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Групповые консультации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Мастер - классы</a:t>
                      </a:r>
                      <a:endParaRPr lang="ru-RU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Анкетирование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Тренинги</a:t>
                      </a:r>
                      <a:endParaRPr lang="ru-RU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День открытых дверей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Детско-родительские конференции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827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12241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Активные формы участия семьи формируют: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Активность;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осознанность;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самостоятельность;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компетентность;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понимание </a:t>
            </a:r>
            <a:r>
              <a:rPr lang="ru-RU" sz="2800" dirty="0"/>
              <a:t>собственной роли в коррекционно-образовательном процессе. </a:t>
            </a:r>
          </a:p>
        </p:txBody>
      </p:sp>
    </p:spTree>
    <p:extLst>
      <p:ext uri="{BB962C8B-B14F-4D97-AF65-F5344CB8AC3E}">
        <p14:creationId xmlns:p14="http://schemas.microsoft.com/office/powerpoint/2010/main" val="3679857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accent4">
                    <a:lumMod val="75000"/>
                  </a:schemeClr>
                </a:solidFill>
              </a:rPr>
              <a:t>Проведение мастер – классов для родителей.</a:t>
            </a:r>
            <a:endParaRPr lang="ru-RU" b="1" i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07361"/>
            <a:ext cx="7560840" cy="46459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Проведение мастер-классов для родителей с участием детей позволяет </a:t>
            </a:r>
            <a:r>
              <a:rPr lang="ru-RU" sz="2400" dirty="0" smtClean="0"/>
              <a:t> </a:t>
            </a:r>
            <a:r>
              <a:rPr lang="ru-RU" sz="2400" dirty="0"/>
              <a:t>передавать опыт с помощью демонстрации оригинальных методов и приёмов освоения определённого содержания при активной роли всех участников занятия. </a:t>
            </a:r>
            <a:r>
              <a:rPr lang="ru-RU" sz="2400" dirty="0" smtClean="0"/>
              <a:t>В </a:t>
            </a:r>
            <a:r>
              <a:rPr lang="ru-RU" sz="2400" dirty="0"/>
              <a:t>игровой форме, в разных видах деятельности, </a:t>
            </a:r>
            <a:r>
              <a:rPr lang="ru-RU" sz="2400" dirty="0" smtClean="0"/>
              <a:t>побуждать </a:t>
            </a:r>
            <a:r>
              <a:rPr lang="ru-RU" sz="2400" dirty="0"/>
              <a:t>родителей повторять упражнения, необходимые для работы с детьми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657374864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1135</TotalTime>
  <Words>694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Тема: «Взаимодействие с семьей – важное условие коррекционной работы по исправлению речевых нарушений.</vt:lpstr>
      <vt:lpstr>Успешная коррекционная работа с ребенком невозможна без определенного специального образования родителей. Вся работа ДОУ должна быть направлена на то, чтобы родители из пассивных наблюдателей стали активными участниками воспитания и обучения своих детей.</vt:lpstr>
      <vt:lpstr>Логопедическая работа в ДОУ  включает в себя:</vt:lpstr>
      <vt:lpstr>Интеграция взаимодействия участников образовательного процесса:</vt:lpstr>
      <vt:lpstr>Родители  самопроизвольно отстраняются от работы по исправлению речевых дефектов у детей  по причине:</vt:lpstr>
      <vt:lpstr>Презентация PowerPoint</vt:lpstr>
      <vt:lpstr>Формы работы с семьей:</vt:lpstr>
      <vt:lpstr>Активные формы участия семьи формируют:</vt:lpstr>
      <vt:lpstr>Проведение мастер – классов для родителей.</vt:lpstr>
      <vt:lpstr>Темы мастер – классов:</vt:lpstr>
      <vt:lpstr>Тренинги для родителей.</vt:lpstr>
      <vt:lpstr>Презентация PowerPoint</vt:lpstr>
      <vt:lpstr>Презентация PowerPoint</vt:lpstr>
      <vt:lpstr>Детско-родительские конференции </vt:lpstr>
      <vt:lpstr>Детский мастер-класс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«Взаимодействие с семьей – важное условие коррекционной работы по исправлению речевых нарушений.</dc:title>
  <dc:creator>Пользователь</dc:creator>
  <cp:lastModifiedBy>21</cp:lastModifiedBy>
  <cp:revision>36</cp:revision>
  <dcterms:created xsi:type="dcterms:W3CDTF">2017-10-17T07:17:38Z</dcterms:created>
  <dcterms:modified xsi:type="dcterms:W3CDTF">2019-11-20T01:38:36Z</dcterms:modified>
</cp:coreProperties>
</file>