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7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DDFFD"/>
    <a:srgbClr val="96FAFC"/>
    <a:srgbClr val="EFF98B"/>
    <a:srgbClr val="FEA8F2"/>
    <a:srgbClr val="CBB9FF"/>
    <a:srgbClr val="FC34DF"/>
    <a:srgbClr val="8CA28E"/>
    <a:srgbClr val="990000"/>
    <a:srgbClr val="88A8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EB9-70B7-476C-B573-FDB188AB686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8B8A2-00CE-4F21-A56A-33D0C7E25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037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EB9-70B7-476C-B573-FDB188AB686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8B8A2-00CE-4F21-A56A-33D0C7E25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807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EB9-70B7-476C-B573-FDB188AB686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8B8A2-00CE-4F21-A56A-33D0C7E25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739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EB9-70B7-476C-B573-FDB188AB686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8B8A2-00CE-4F21-A56A-33D0C7E25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19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EB9-70B7-476C-B573-FDB188AB686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8B8A2-00CE-4F21-A56A-33D0C7E25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787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EB9-70B7-476C-B573-FDB188AB686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8B8A2-00CE-4F21-A56A-33D0C7E25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306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EB9-70B7-476C-B573-FDB188AB686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8B8A2-00CE-4F21-A56A-33D0C7E25B9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398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EB9-70B7-476C-B573-FDB188AB686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8B8A2-00CE-4F21-A56A-33D0C7E25B9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075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EB9-70B7-476C-B573-FDB188AB686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8B8A2-00CE-4F21-A56A-33D0C7E25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066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EB9-70B7-476C-B573-FDB188AB686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8B8A2-00CE-4F21-A56A-33D0C7E25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233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EB9-70B7-476C-B573-FDB188AB686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8B8A2-00CE-4F21-A56A-33D0C7E25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98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5A5AEB9-70B7-476C-B573-FDB188AB686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8B8A2-00CE-4F21-A56A-33D0C7E25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95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1164692" flipV="1">
            <a:off x="119233" y="1253981"/>
            <a:ext cx="11704761" cy="3366165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</a:t>
            </a:r>
            <a:b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«Круга друзей».</a:t>
            </a:r>
            <a:b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5216" y="1892808"/>
            <a:ext cx="11527762" cy="188897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https://avatars.mds.yandex.net/get-pdb/1209255/4b10cc77-0615-4678-9023-85deeac06d9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36" y="3476978"/>
            <a:ext cx="3658358" cy="3268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84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023" y="375328"/>
            <a:ext cx="11446933" cy="6482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Игра по теме «</a:t>
            </a:r>
            <a:r>
              <a:rPr lang="ru-RU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Чей хвост? Чья</a:t>
            </a:r>
            <a:r>
              <a:rPr lang="ru-RU" b="1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морда?»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знать части тела животных.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задача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- обучение согласованию существительных 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притяжательными прилагательными;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закрепление умения пользоваться простым распространенным предложением с дополнением, стоящим в родительном падеже.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картинки, на которых изображены хвосты и морды различных домашних животных.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        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поочередно показывает детям картинки и просит назвать чей хвост, чья морда нарисованы на, картинке. Затем предлагает поиграть в игру. Раздает каждому ребенку по картинке с изображением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мордочек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хвостов животных. По сигналу воспитателя дети должны найти пару и назвать «Это хвост собаки - собачий хвост» «Это морда собаки - собачья морда» и т.д.</a:t>
            </a:r>
          </a:p>
          <a:p>
            <a:pPr marL="36000"/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9.Стихотворение </a:t>
            </a:r>
            <a:r>
              <a:rPr lang="ru-RU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недели</a:t>
            </a:r>
            <a:endParaRPr lang="ru-RU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домашним животным мы тех отнесем,</a:t>
            </a:r>
          </a:p>
          <a:p>
            <a:pPr marL="3600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которыми в тесном контакте живем:</a:t>
            </a:r>
          </a:p>
          <a:p>
            <a:pPr marL="3600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Коровы и лошади, овцы и козы,</a:t>
            </a:r>
          </a:p>
          <a:p>
            <a:pPr marL="3600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их укрываем в тепле от мороза.</a:t>
            </a:r>
          </a:p>
          <a:p>
            <a:pPr marL="3600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кормим и поим, коль надо стрижем.</a:t>
            </a:r>
          </a:p>
          <a:p>
            <a:pPr marL="3600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ласково гладим, всегда бережем. (Л. Парамонова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36000"/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еще я вам хочу предложить</a:t>
            </a:r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3600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и необходимо сделать в рамках данной тематической недели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 обратить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детей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»-научиться  нарисовать кошку на окошке, в</a:t>
            </a:r>
            <a:r>
              <a:rPr lang="ru-RU" dirty="0" smtClean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Центре развития речи»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рассказы, составить рассказы по картине.</a:t>
            </a:r>
          </a:p>
          <a:p>
            <a:pPr marL="36000"/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Вечером </a:t>
            </a:r>
            <a:r>
              <a:rPr lang="ru-RU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 вами подведем итоги, у кого и что из задуманного получилось. - Желаю всем хорошего дня и отличного настроения!</a:t>
            </a:r>
          </a:p>
        </p:txBody>
      </p:sp>
    </p:spTree>
    <p:extLst>
      <p:ext uri="{BB962C8B-B14F-4D97-AF65-F5344CB8AC3E}">
        <p14:creationId xmlns:p14="http://schemas.microsoft.com/office/powerpoint/2010/main" val="416731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2920" y="301752"/>
            <a:ext cx="9747504" cy="522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вечернего «Круга друзей»</a:t>
            </a:r>
            <a:endParaRPr lang="ru-RU" sz="28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ятиугольник 2"/>
          <p:cNvSpPr/>
          <p:nvPr/>
        </p:nvSpPr>
        <p:spPr>
          <a:xfrm>
            <a:off x="502920" y="1014984"/>
            <a:ext cx="5248656" cy="1481328"/>
          </a:xfrm>
          <a:prstGeom prst="homePlate">
            <a:avLst/>
          </a:prstGeom>
          <a:solidFill>
            <a:srgbClr val="FEA8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ВВОДНАЯ ЧАСТЬ (</a:t>
            </a: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 игра)</a:t>
            </a:r>
            <a:endParaRPr lang="ru-RU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2423160" y="2734056"/>
            <a:ext cx="5879592" cy="1508760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(итоговая беседа)</a:t>
            </a:r>
            <a:endParaRPr lang="ru-RU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4946904" y="4480560"/>
            <a:ext cx="5641848" cy="1426464"/>
          </a:xfrm>
          <a:prstGeom prst="homePlate">
            <a:avLst/>
          </a:prstGeom>
          <a:solidFill>
            <a:srgbClr val="CBB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ЗАКЛЮЧИТЕЛЬНАЯ ЧАСТЬ </a:t>
            </a: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(пожелания)</a:t>
            </a:r>
            <a:endParaRPr lang="ru-RU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90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0312" y="219457"/>
            <a:ext cx="11430000" cy="4011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Подведение итогов деятельности (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вечерний «Круг друзей»)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solidFill>
                <a:srgbClr val="383838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Обеспечивать </a:t>
            </a:r>
            <a:r>
              <a:rPr lang="ru-RU" sz="3200" dirty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возможность детям на индивидуальное внимание и признание его достижений, успехов за </a:t>
            </a:r>
            <a:r>
              <a:rPr lang="ru-RU" sz="32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день.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Обращать </a:t>
            </a:r>
            <a:r>
              <a:rPr lang="ru-RU" sz="3200" dirty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внимание как на дела, так и на </a:t>
            </a:r>
            <a:r>
              <a:rPr lang="ru-RU" sz="32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Обсуждать </a:t>
            </a:r>
            <a:r>
              <a:rPr lang="ru-RU" sz="3200" dirty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детьми сложности и проблемы дня, продумывать пути решения </a:t>
            </a:r>
            <a:r>
              <a:rPr lang="ru-RU" sz="32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52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5064" y="0"/>
            <a:ext cx="77083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Положительные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моменты «Круга друзей»</a:t>
            </a: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Блок-схема: данные 2"/>
          <p:cNvSpPr/>
          <p:nvPr/>
        </p:nvSpPr>
        <p:spPr>
          <a:xfrm>
            <a:off x="0" y="768096"/>
            <a:ext cx="3694176" cy="6089904"/>
          </a:xfrm>
          <a:prstGeom prst="flowChartInputOutput">
            <a:avLst/>
          </a:prstGeom>
          <a:solidFill>
            <a:srgbClr val="FDDF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слушать друг друга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задать вопрос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обратиться за помощью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высказывать свое мнение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в парах, </a:t>
            </a:r>
            <a:r>
              <a:rPr lang="ru-RU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микрогруппах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договориться (решать проблемы с помощью слов) </a:t>
            </a:r>
          </a:p>
        </p:txBody>
      </p:sp>
      <p:sp>
        <p:nvSpPr>
          <p:cNvPr id="4" name="Блок-схема: данные 3"/>
          <p:cNvSpPr/>
          <p:nvPr/>
        </p:nvSpPr>
        <p:spPr>
          <a:xfrm>
            <a:off x="4133088" y="768096"/>
            <a:ext cx="3959352" cy="6089904"/>
          </a:xfrm>
          <a:prstGeom prst="flowChartInputOutput">
            <a:avLst/>
          </a:prstGeom>
          <a:solidFill>
            <a:srgbClr val="EFF98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речевых навыков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словарного запаса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оценить и использовать уже имеющиеся знания при планировании деятельности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пополнять знания </a:t>
            </a:r>
          </a:p>
        </p:txBody>
      </p:sp>
      <p:sp>
        <p:nvSpPr>
          <p:cNvPr id="5" name="Блок-схема: данные 4"/>
          <p:cNvSpPr/>
          <p:nvPr/>
        </p:nvSpPr>
        <p:spPr>
          <a:xfrm>
            <a:off x="8531352" y="768096"/>
            <a:ext cx="3660648" cy="6089904"/>
          </a:xfrm>
          <a:prstGeom prst="flowChartInputOutput">
            <a:avLst/>
          </a:prstGeom>
          <a:solidFill>
            <a:srgbClr val="96FA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Терпимое отношение к другим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людям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решать творческие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Забота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других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внести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развитию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 выступать перед группой</a:t>
            </a:r>
          </a:p>
        </p:txBody>
      </p:sp>
    </p:spTree>
    <p:extLst>
      <p:ext uri="{BB962C8B-B14F-4D97-AF65-F5344CB8AC3E}">
        <p14:creationId xmlns:p14="http://schemas.microsoft.com/office/powerpoint/2010/main" val="321395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s03.infourok.ru/uploads/ex/0de2/00004879-01494115/img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0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296" y="118872"/>
            <a:ext cx="11960352" cy="6217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Утренний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«Круг друзей» </a:t>
            </a:r>
            <a:r>
              <a:rPr lang="ru-RU" sz="2800" i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часть ежедневного распорядка, проводимая в определенное время, в специально оборудованном месте, когда дети и взрослые обмениваются информацией, обсуждают проблемы, планируют индивидуальную и совместную </a:t>
            </a:r>
            <a:r>
              <a:rPr lang="ru-RU" sz="2800" i="1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0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эмоционального настроя на весь  день - “задать тон”.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условий для  межличностного и 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познавательно-делового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общения детей и взрослых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навыков (ведения коммуникации, планирования собственной деятельности 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т.п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умения “считывать информацию” об эмоциональном состоянии других людей.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умения объяснять словами свое эмоциональное состояние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навыков культурного общения (приветствия, комплименты и т. п.).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Формулирование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умения рассуждать, аргументировать высказывания, отстаивать свою точку зрения.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Формулирование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умения выбирать из личного опыта наиболее значимые, интересные события, рассказывать о них кратко, но последовательно и логично.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Формулирование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умения внимательно слушать, высказывать конструктивные отношения к высказываниям других.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умений договариваться о совместной деятельности, распределять роли и обязанности.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9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4320" y="274320"/>
            <a:ext cx="11073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ПРИМЕРНАЯ СТРУКТУРА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«Круга друзей»:</a:t>
            </a: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99632" y="1348909"/>
            <a:ext cx="5879592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ЧЕМ ПОЗИТИВНЕЕ УТРО, </a:t>
            </a:r>
            <a:endParaRPr lang="ru-RU" sz="2000" b="1" i="1" dirty="0" smtClean="0">
              <a:solidFill>
                <a:srgbClr val="00B0F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 </a:t>
            </a:r>
            <a:r>
              <a:rPr lang="ru-RU" sz="2000" b="1" i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ПРОДУКТИВНЕЕ ПРОЙДЕТ ДЕНЬ</a:t>
            </a:r>
            <a:endParaRPr lang="ru-RU" sz="2000" b="1" i="1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274320" y="1271016"/>
            <a:ext cx="4489704" cy="461772"/>
          </a:xfrm>
          <a:prstGeom prst="homePlat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ПОЗЫВНОЙ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274320" y="1855058"/>
            <a:ext cx="4489704" cy="474315"/>
          </a:xfrm>
          <a:prstGeom prst="homePlat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КРУГА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ятиугольник 6"/>
          <p:cNvSpPr/>
          <p:nvPr/>
        </p:nvSpPr>
        <p:spPr>
          <a:xfrm>
            <a:off x="274320" y="2451642"/>
            <a:ext cx="4489704" cy="455957"/>
          </a:xfrm>
          <a:prstGeom prst="homePlat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ПРИВЕТСТВИЕ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ятиугольник 8"/>
          <p:cNvSpPr/>
          <p:nvPr/>
        </p:nvSpPr>
        <p:spPr>
          <a:xfrm>
            <a:off x="274320" y="3090721"/>
            <a:ext cx="4489704" cy="452796"/>
          </a:xfrm>
          <a:prstGeom prst="homePlat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НОВОСТИ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274320" y="3726639"/>
            <a:ext cx="4489704" cy="459138"/>
          </a:xfrm>
          <a:prstGeom prst="homePlat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ОБМЕН ИНФОРМАЦИЕЙ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ятиугольник 10"/>
          <p:cNvSpPr/>
          <p:nvPr/>
        </p:nvSpPr>
        <p:spPr>
          <a:xfrm>
            <a:off x="274320" y="4368898"/>
            <a:ext cx="4489704" cy="532285"/>
          </a:xfrm>
          <a:prstGeom prst="homePlat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ДИНАМИЧЕСКАЯ ПАУЗА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ятиугольник 11"/>
          <p:cNvSpPr/>
          <p:nvPr/>
        </p:nvSpPr>
        <p:spPr>
          <a:xfrm>
            <a:off x="274320" y="5084304"/>
            <a:ext cx="4489704" cy="612408"/>
          </a:xfrm>
          <a:prstGeom prst="homePlat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ПРОБЛЕМНЫЕ СИТУАЦИИ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274320" y="5824970"/>
            <a:ext cx="4489704" cy="612406"/>
          </a:xfrm>
          <a:prstGeom prst="homePlat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0800000" flipV="1">
            <a:off x="4910328" y="4504275"/>
            <a:ext cx="6757416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Окончание</a:t>
            </a:r>
            <a:r>
              <a:rPr lang="ru-RU" sz="2000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утреннего круга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должно быть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отмечено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общим </a:t>
            </a:r>
            <a:endParaRPr lang="ru-RU" sz="20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стихотворением, песенкой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кратким объявлением о </a:t>
            </a:r>
            <a:endParaRPr lang="ru-RU" sz="20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предстоящих в течение дня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события</a:t>
            </a:r>
            <a:endParaRPr lang="ru-RU" sz="20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1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296" y="118872"/>
            <a:ext cx="117957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Одной из традиций является начало утреннего сбора в форме позывных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37160" y="3443054"/>
            <a:ext cx="2876973" cy="188053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ЛЮБИМАЯ ПЕСНЯ ГРУППЫ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0" y="731519"/>
            <a:ext cx="6355080" cy="2101992"/>
          </a:xfrm>
          <a:prstGeom prst="ellipse">
            <a:avLst/>
          </a:prstGeom>
          <a:solidFill>
            <a:srgbClr val="FDDF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приглашения </a:t>
            </a:r>
            <a:r>
              <a:rPr lang="ru-RU" sz="3200" b="1" i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на групповой сбор </a:t>
            </a:r>
          </a:p>
        </p:txBody>
      </p:sp>
      <p:sp>
        <p:nvSpPr>
          <p:cNvPr id="8" name="Овал 7"/>
          <p:cNvSpPr/>
          <p:nvPr/>
        </p:nvSpPr>
        <p:spPr>
          <a:xfrm>
            <a:off x="5980176" y="1565464"/>
            <a:ext cx="6148145" cy="351836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ЗВУКИ: </a:t>
            </a:r>
            <a:r>
              <a:rPr lang="ru-RU" sz="2000" i="1" dirty="0" smtClean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бубен, деревянные ложки, колокольчик </a:t>
            </a:r>
            <a:r>
              <a:rPr lang="ru-RU" sz="2000" i="1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(этот позывной хорошо подходит для детей старшего возраста, так как приучает их воспринимать школьный звонок как сигнал концентрации внимания на работе</a:t>
            </a:r>
            <a:r>
              <a:rPr lang="ru-RU" sz="2000" i="1" dirty="0" smtClean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i="1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545362" y="4373073"/>
            <a:ext cx="5142371" cy="244746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РЕЧЕВКА </a:t>
            </a:r>
            <a:r>
              <a:rPr lang="ru-RU" sz="2400" i="1" dirty="0" smtClean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(может </a:t>
            </a:r>
            <a:r>
              <a:rPr lang="ru-RU" sz="2400" i="1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сочетаться с движениями; периодически рифмовки нужно обновлять</a:t>
            </a:r>
            <a:r>
              <a:rPr lang="ru-RU" sz="2400" i="1" dirty="0" smtClean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i="1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Шеврон 9"/>
          <p:cNvSpPr/>
          <p:nvPr/>
        </p:nvSpPr>
        <p:spPr>
          <a:xfrm rot="5400000">
            <a:off x="662484" y="2786598"/>
            <a:ext cx="848344" cy="603504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Шеврон 10"/>
          <p:cNvSpPr/>
          <p:nvPr/>
        </p:nvSpPr>
        <p:spPr>
          <a:xfrm rot="5400000">
            <a:off x="3539224" y="3652285"/>
            <a:ext cx="946597" cy="653492"/>
          </a:xfrm>
          <a:prstGeom prst="chevron">
            <a:avLst>
              <a:gd name="adj" fmla="val 54574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Шеврон 11"/>
          <p:cNvSpPr/>
          <p:nvPr/>
        </p:nvSpPr>
        <p:spPr>
          <a:xfrm rot="4043238">
            <a:off x="5049337" y="2846033"/>
            <a:ext cx="1097654" cy="484632"/>
          </a:xfrm>
          <a:prstGeom prst="chevr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67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0312" y="64008"/>
            <a:ext cx="9793224" cy="2134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Приветствие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000" b="1" i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этого этапа – создание комфортной эмоциональной атмосферы для всех детей, создание единой общности детей, в которой каждый ребенок чувствует себя принятым и понятым. Этот блок призван решать задачи преимущественно эмоционального и социального развития. Задача педагога – задать детям «правильный» эмоциональный настрой на весь день. </a:t>
            </a:r>
            <a:endParaRPr lang="ru-RU" sz="2000" b="1" i="1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0312" y="2198118"/>
            <a:ext cx="114208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Приветствие передаётся по кругу и начинается с воспитателя и заканчивается на воспитателе, поскольку он моделирует приветствие, показывает, как это делается. </a:t>
            </a:r>
            <a:endParaRPr lang="ru-RU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Вариантами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приветствия могут быть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ьная выноска 3"/>
          <p:cNvSpPr/>
          <p:nvPr/>
        </p:nvSpPr>
        <p:spPr>
          <a:xfrm>
            <a:off x="406400" y="3046516"/>
            <a:ext cx="2664178" cy="884874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Приветствия </a:t>
            </a:r>
            <a:r>
              <a:rPr lang="ru-RU" sz="20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действиями</a:t>
            </a:r>
            <a:endParaRPr lang="ru-RU" sz="2000" dirty="0">
              <a:solidFill>
                <a:srgbClr val="44444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5216131" y="4332752"/>
            <a:ext cx="3562730" cy="1089221"/>
          </a:xfrm>
          <a:prstGeom prst="wedgeEllipse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Приветствия </a:t>
            </a:r>
            <a:r>
              <a:rPr lang="ru-RU" sz="20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передачей </a:t>
            </a:r>
            <a:r>
              <a:rPr lang="ru-RU" sz="20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</a:t>
            </a:r>
            <a:endParaRPr lang="ru-RU" sz="2000" dirty="0">
              <a:solidFill>
                <a:srgbClr val="44444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3586524" y="3312741"/>
            <a:ext cx="3259215" cy="924752"/>
          </a:xfrm>
          <a:prstGeom prst="wedgeEllipse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Стихотворные приветствия</a:t>
            </a:r>
            <a:endParaRPr lang="ru-RU" sz="2000" dirty="0">
              <a:solidFill>
                <a:srgbClr val="44444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8193644" y="2847160"/>
            <a:ext cx="2214711" cy="1189549"/>
          </a:xfrm>
          <a:prstGeom prst="wedgeEllipseCallou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Песенные приветствия</a:t>
            </a:r>
            <a:endParaRPr lang="ru-RU" dirty="0">
              <a:solidFill>
                <a:srgbClr val="44444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755123" y="4619773"/>
            <a:ext cx="2831401" cy="921502"/>
          </a:xfrm>
          <a:prstGeom prst="wedgeEllipse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ожелания</a:t>
            </a:r>
            <a:endParaRPr lang="ru-RU" sz="2000" dirty="0"/>
          </a:p>
        </p:txBody>
      </p:sp>
      <p:sp>
        <p:nvSpPr>
          <p:cNvPr id="9" name="Овальная выноска 8"/>
          <p:cNvSpPr/>
          <p:nvPr/>
        </p:nvSpPr>
        <p:spPr>
          <a:xfrm>
            <a:off x="9347053" y="4333730"/>
            <a:ext cx="2484346" cy="970572"/>
          </a:xfrm>
          <a:prstGeom prst="wedgeEllipseCallou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Комплименты</a:t>
            </a:r>
            <a:endParaRPr lang="ru-RU" dirty="0">
              <a:solidFill>
                <a:srgbClr val="44444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0896" y="5925311"/>
            <a:ext cx="11881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Важно, на этом этапе установить дружескую, теплую атмосферу, использовать улыбку, спокойный, искренний тон, открытые жесты.</a:t>
            </a:r>
          </a:p>
        </p:txBody>
      </p:sp>
    </p:spTree>
    <p:extLst>
      <p:ext uri="{BB962C8B-B14F-4D97-AF65-F5344CB8AC3E}">
        <p14:creationId xmlns:p14="http://schemas.microsoft.com/office/powerpoint/2010/main" val="305197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728" y="0"/>
            <a:ext cx="12082272" cy="1969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Обмен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новостями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Обмен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информацией (идеями, новостями) – это самый серьезный и важный аспект у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треннего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сбора.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время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бмена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информацией дети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учатся слушать,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выражать свои собственные идеи, мысли, чувства, важные для них.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Здесь ребенку предоставляется возможность рассказать о том, что его заинтересовало, что интересного он узнал, увидел. Ребенок в свободной обстановке, на интересном для него материале учится строить высказывания.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ВАРИАНТЫ КОМПОНЕНТОВ ЕЖЕДНЕВНЫХ НОВОСТЕЙ</a:t>
            </a:r>
            <a:endParaRPr lang="ru-RU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576072" y="2322576"/>
            <a:ext cx="4041648" cy="2139696"/>
          </a:xfrm>
          <a:prstGeom prst="wedgeRoundRectCallout">
            <a:avLst>
              <a:gd name="adj1" fmla="val -20403"/>
              <a:gd name="adj2" fmla="val 62852"/>
              <a:gd name="adj3" fmla="val 16667"/>
            </a:avLst>
          </a:prstGeom>
          <a:solidFill>
            <a:srgbClr val="8CA2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КАЛЕНДАРНЫЕ СОБЫТИЯ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5751576" y="1969322"/>
            <a:ext cx="5705856" cy="1587694"/>
          </a:xfrm>
          <a:prstGeom prst="wedgeRoundRectCallout">
            <a:avLst/>
          </a:prstGeom>
          <a:solidFill>
            <a:srgbClr val="99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СООБЩЕНИЯ О ПРОГРАММНОЙ ТЕМЕ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758952" y="4864608"/>
            <a:ext cx="4572000" cy="1728216"/>
          </a:xfrm>
          <a:prstGeom prst="wedgeRoundRectCallout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ПЛАНЫ ДЕЯТЕЛЬНОСТИ НА ДЕНЬ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6537960" y="3785616"/>
            <a:ext cx="5093208" cy="2807208"/>
          </a:xfrm>
          <a:prstGeom prst="wedgeRoundRectCallou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ОСОБЫЕ ОБЪЯВЛЕНИЯ (ДЕНЬ РОЖДЕНИЯ, ПОСЕЩЕНИЯ ГОСТЕЙ, ДОСТИЖЕНИЯ ГРУППЫ)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70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584" y="73153"/>
            <a:ext cx="12091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выбирают игры из предложенного списка или организуют их самостоятельно.</a:t>
            </a:r>
          </a:p>
        </p:txBody>
      </p:sp>
      <p:sp>
        <p:nvSpPr>
          <p:cNvPr id="6" name="Пятно 1 5"/>
          <p:cNvSpPr/>
          <p:nvPr/>
        </p:nvSpPr>
        <p:spPr>
          <a:xfrm>
            <a:off x="3730752" y="2258567"/>
            <a:ext cx="3849624" cy="2802637"/>
          </a:xfrm>
          <a:prstGeom prst="irregularSeal1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Волна 6"/>
          <p:cNvSpPr/>
          <p:nvPr/>
        </p:nvSpPr>
        <p:spPr>
          <a:xfrm>
            <a:off x="1097280" y="534818"/>
            <a:ext cx="2936748" cy="1554480"/>
          </a:xfrm>
          <a:prstGeom prst="wav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ИГРЫ-ШУТКИ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Волна 7"/>
          <p:cNvSpPr/>
          <p:nvPr/>
        </p:nvSpPr>
        <p:spPr>
          <a:xfrm>
            <a:off x="100584" y="2425499"/>
            <a:ext cx="3236976" cy="1538425"/>
          </a:xfrm>
          <a:prstGeom prst="wav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ИГРЫ-ЦЕПОЧКИ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Волна 8"/>
          <p:cNvSpPr/>
          <p:nvPr/>
        </p:nvSpPr>
        <p:spPr>
          <a:xfrm>
            <a:off x="352806" y="4496720"/>
            <a:ext cx="3304794" cy="1508762"/>
          </a:xfrm>
          <a:prstGeom prst="wave">
            <a:avLst>
              <a:gd name="adj1" fmla="val 12500"/>
              <a:gd name="adj2" fmla="val -827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ФАНТАЗИИ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4039362" y="5230473"/>
            <a:ext cx="3970782" cy="1508762"/>
          </a:xfrm>
          <a:prstGeom prst="wav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Волна 10"/>
          <p:cNvSpPr/>
          <p:nvPr/>
        </p:nvSpPr>
        <p:spPr>
          <a:xfrm>
            <a:off x="5138928" y="704088"/>
            <a:ext cx="2369820" cy="1554479"/>
          </a:xfrm>
          <a:prstGeom prst="wav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Волна 11"/>
          <p:cNvSpPr/>
          <p:nvPr/>
        </p:nvSpPr>
        <p:spPr>
          <a:xfrm>
            <a:off x="8613648" y="777240"/>
            <a:ext cx="3136392" cy="1408176"/>
          </a:xfrm>
          <a:prstGeom prst="wav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СКОРОГОВОРКИ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Волна 12"/>
          <p:cNvSpPr/>
          <p:nvPr/>
        </p:nvSpPr>
        <p:spPr>
          <a:xfrm>
            <a:off x="8357616" y="2816352"/>
            <a:ext cx="2990088" cy="1751180"/>
          </a:xfrm>
          <a:prstGeom prst="wave">
            <a:avLst>
              <a:gd name="adj1" fmla="val 12500"/>
              <a:gd name="adj2" fmla="val 683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Волна 15"/>
          <p:cNvSpPr/>
          <p:nvPr/>
        </p:nvSpPr>
        <p:spPr>
          <a:xfrm>
            <a:off x="8613648" y="4690872"/>
            <a:ext cx="3282696" cy="1811734"/>
          </a:xfrm>
          <a:prstGeom prst="wav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ПО ТЕМЕ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41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124177" y="91571"/>
            <a:ext cx="11977508" cy="6436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ПРИМЕРНЫЙ ПЛАН РАБОТЫ В «КРУГУ ДРУЗЕЙ» ДЛЯ ДЕТЕЙ ПОДГОТОВИТЕЛЬНОЙ К ШКОЛЕ ГРУППЫ ПО ТЕМЕ «ДОМАШНИЕ ЖИВОТНЫЕ»</a:t>
            </a:r>
          </a:p>
          <a:p>
            <a:pPr>
              <a:lnSpc>
                <a:spcPct val="107000"/>
              </a:lnSpc>
            </a:pPr>
            <a:r>
              <a:rPr lang="ru-RU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получение базовой информации о запасе знаний детей по теме недели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«Домашние животные»</a:t>
            </a:r>
          </a:p>
          <a:p>
            <a:pPr>
              <a:lnSpc>
                <a:spcPct val="107000"/>
              </a:lnSpc>
            </a:pPr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Создать эмоциональный настрой на весь день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Создать условия для межличностного и познавательно-делового общения взрослых и детей.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Учить выбирать из личного опыта наиболее значимые интересные события, рассказывать о них кратко, но последовательно и логично, обогащать речь детей новыми словами.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Развивать коммуникативные умения, фантазию и воображение детей.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Совершенствовать умение детей называть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дикого предка домашнего животного</a:t>
            </a:r>
          </a:p>
          <a:p>
            <a:pPr>
              <a:lnSpc>
                <a:spcPct val="107000"/>
              </a:lnSpc>
            </a:pPr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1.Позывные </a:t>
            </a:r>
            <a:r>
              <a:rPr lang="ru-RU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утреннего сбора.</a:t>
            </a:r>
            <a:endParaRPr lang="ru-RU" dirty="0">
              <a:solidFill>
                <a:schemeClr val="accent5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Звон колокольчика</a:t>
            </a:r>
          </a:p>
          <a:p>
            <a:r>
              <a:rPr lang="ru-RU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Организация круга.</a:t>
            </a:r>
            <a:endParaRPr lang="ru-RU" dirty="0">
              <a:solidFill>
                <a:schemeClr val="accent5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садятся на ковре, в центре круга стоят игрушки «домашнее животное» (карточки с изображениями домашних животных)</a:t>
            </a:r>
          </a:p>
          <a:p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3.Приветствие</a:t>
            </a:r>
            <a:r>
              <a:rPr lang="ru-RU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accent5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Нужно представить себя каким-либо животным и рассказать о себе с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помощью игрушки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 карточки. (дети берут из круга понравившуюся им игрушку.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Новости</a:t>
            </a:r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мы с вами не виделись с вечера. Наверняка, у вас есть новости, которыми бы вы хотели поделиться, а может, вы увидели что-то интересное по дороге в детский сад? (дети делятся новостями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  кого из вас есть дома домашнее животное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(ответы детей)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02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1999" cy="5947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Давным-давно жили на Земле человек и много разных животных, и были эти животные дикими. Были животные, которые боялись человека, а были и такие, которых боялся человек. Как вы думаете, какое животное человек приручил первым? Правильно, первым домашним животным стала собака. А зачем она была нужна человеку? Да, верно, она была полезна на охоте, охраняла жилье, а когда домашними стали козы, овцы, коровы - собака помогала человеку пасти, охранять их. Со временем Человек приручил и других животных. У всех домашних животных остались в дикой природе братья и сестры. И первое задание - Я буду называть домашнее животное, а вы назовите его дикого предка (Педагог называет домашнее животное, а дети - дикого предка. Собака - волк, кролик - заяц, свинья - кабан, кошка - рысь и т. д.)</a:t>
            </a:r>
          </a:p>
          <a:p>
            <a:r>
              <a:rPr lang="ru-RU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Обмен информацией</a:t>
            </a:r>
            <a:endParaRPr lang="ru-RU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у нас сейчас время года? Какой сейчас месяц? Какая погода?</a:t>
            </a:r>
          </a:p>
          <a:p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Динамическая пауза. Физкультминутка</a:t>
            </a:r>
            <a:endParaRPr lang="ru-RU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Села кошка под кусточек,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(Приседают).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Мяса скушала кусочек.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(Поглаживают свой животик).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Встала кошка, потянулась,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(Встают, потягиваются).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Ее шерстка развернулась.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(Поглаживают по голове соседа).</a:t>
            </a:r>
          </a:p>
          <a:p>
            <a:pPr>
              <a:lnSpc>
                <a:spcPct val="107000"/>
              </a:lnSpc>
            </a:pPr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Проблемные ситуации.</a:t>
            </a:r>
            <a:endParaRPr lang="ru-RU" dirty="0">
              <a:solidFill>
                <a:schemeClr val="accent5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домашнему животному лучше жить рядом с человеком?  (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нужно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строить себе жилье, самому добывать пищу, защищаться от врагов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55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427</TotalTime>
  <Words>955</Words>
  <Application>Microsoft Office PowerPoint</Application>
  <PresentationFormat>Широкоэкранный</PresentationFormat>
  <Paragraphs>138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</vt:lpstr>
      <vt:lpstr>Wingdings 2</vt:lpstr>
      <vt:lpstr>HDOfficeLightV0</vt:lpstr>
      <vt:lpstr>Организация и проведение  «Круга друзей».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name</dc:creator>
  <cp:lastModifiedBy>name</cp:lastModifiedBy>
  <cp:revision>40</cp:revision>
  <dcterms:created xsi:type="dcterms:W3CDTF">2019-11-02T18:55:52Z</dcterms:created>
  <dcterms:modified xsi:type="dcterms:W3CDTF">2019-11-20T06:35:30Z</dcterms:modified>
</cp:coreProperties>
</file>