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9" r:id="rId3"/>
    <p:sldId id="280" r:id="rId4"/>
    <p:sldId id="281" r:id="rId5"/>
    <p:sldId id="283" r:id="rId6"/>
    <p:sldId id="284" r:id="rId7"/>
    <p:sldId id="291" r:id="rId8"/>
    <p:sldId id="296" r:id="rId9"/>
    <p:sldId id="314" r:id="rId10"/>
    <p:sldId id="294" r:id="rId11"/>
    <p:sldId id="292" r:id="rId12"/>
    <p:sldId id="297" r:id="rId13"/>
    <p:sldId id="298" r:id="rId14"/>
    <p:sldId id="299" r:id="rId15"/>
    <p:sldId id="300" r:id="rId16"/>
    <p:sldId id="310" r:id="rId17"/>
    <p:sldId id="301" r:id="rId18"/>
    <p:sldId id="312" r:id="rId19"/>
    <p:sldId id="313" r:id="rId20"/>
    <p:sldId id="304" r:id="rId21"/>
    <p:sldId id="311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6BA"/>
    <a:srgbClr val="1C86C0"/>
    <a:srgbClr val="000000"/>
    <a:srgbClr val="FFFF00"/>
    <a:srgbClr val="B3D3EA"/>
    <a:srgbClr val="78AD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5571" autoAdjust="0"/>
  </p:normalViewPr>
  <p:slideViewPr>
    <p:cSldViewPr>
      <p:cViewPr>
        <p:scale>
          <a:sx n="100" d="100"/>
          <a:sy n="100" d="100"/>
        </p:scale>
        <p:origin x="-810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531B2-9C99-4A64-AADB-87EC6852AA4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3E4E61-5755-4D0A-84B4-C44CEE3B06C6}">
      <dgm:prSet phldrT="[Текст]"/>
      <dgm:spPr/>
      <dgm:t>
        <a:bodyPr/>
        <a:lstStyle/>
        <a:p>
          <a:r>
            <a:rPr lang="ru-RU" dirty="0" smtClean="0"/>
            <a:t>Витамины и ферменты</a:t>
          </a:r>
          <a:endParaRPr lang="ru-RU" dirty="0"/>
        </a:p>
      </dgm:t>
    </dgm:pt>
    <dgm:pt modelId="{F90B8B67-4E10-4E1C-84B3-EFEA49A6B44C}" type="parTrans" cxnId="{2A1B9344-F302-48B9-BE32-A65E8AAB535F}">
      <dgm:prSet/>
      <dgm:spPr/>
      <dgm:t>
        <a:bodyPr/>
        <a:lstStyle/>
        <a:p>
          <a:endParaRPr lang="ru-RU"/>
        </a:p>
      </dgm:t>
    </dgm:pt>
    <dgm:pt modelId="{E2ED0A88-EF7B-43AD-B5DF-6496153C1239}" type="sibTrans" cxnId="{2A1B9344-F302-48B9-BE32-A65E8AAB535F}">
      <dgm:prSet/>
      <dgm:spPr/>
      <dgm:t>
        <a:bodyPr/>
        <a:lstStyle/>
        <a:p>
          <a:endParaRPr lang="ru-RU"/>
        </a:p>
      </dgm:t>
    </dgm:pt>
    <dgm:pt modelId="{E5894811-5653-4271-AABA-95A1776044FA}">
      <dgm:prSet phldrT="[Текст]"/>
      <dgm:spPr/>
      <dgm:t>
        <a:bodyPr/>
        <a:lstStyle/>
        <a:p>
          <a:r>
            <a:rPr lang="ru-RU" dirty="0" smtClean="0"/>
            <a:t>Клетчатка и эфирные масла</a:t>
          </a:r>
          <a:endParaRPr lang="ru-RU" dirty="0"/>
        </a:p>
      </dgm:t>
    </dgm:pt>
    <dgm:pt modelId="{212B0539-0C8B-4F70-A392-9D4C6C80C459}" type="parTrans" cxnId="{058B43AE-3E73-4B08-A23B-9360C98A01D3}">
      <dgm:prSet/>
      <dgm:spPr/>
      <dgm:t>
        <a:bodyPr/>
        <a:lstStyle/>
        <a:p>
          <a:endParaRPr lang="ru-RU"/>
        </a:p>
      </dgm:t>
    </dgm:pt>
    <dgm:pt modelId="{882A25FC-9118-4713-AB43-4DC88D385BCD}" type="sibTrans" cxnId="{058B43AE-3E73-4B08-A23B-9360C98A01D3}">
      <dgm:prSet/>
      <dgm:spPr/>
      <dgm:t>
        <a:bodyPr/>
        <a:lstStyle/>
        <a:p>
          <a:endParaRPr lang="ru-RU"/>
        </a:p>
      </dgm:t>
    </dgm:pt>
    <dgm:pt modelId="{D3AA8B0C-DDD4-41A9-888D-B5712A187108}">
      <dgm:prSet/>
      <dgm:spPr/>
      <dgm:t>
        <a:bodyPr/>
        <a:lstStyle/>
        <a:p>
          <a:r>
            <a:rPr lang="ru-RU" dirty="0" smtClean="0"/>
            <a:t>Минеральные  вещества и органические кислоты</a:t>
          </a:r>
          <a:endParaRPr lang="ru-RU" dirty="0"/>
        </a:p>
      </dgm:t>
    </dgm:pt>
    <dgm:pt modelId="{1C8C2F66-D16C-462B-B7E0-6F49180680EF}" type="parTrans" cxnId="{26F61E2E-758F-4BD1-9D83-AB7A558AC617}">
      <dgm:prSet/>
      <dgm:spPr/>
      <dgm:t>
        <a:bodyPr/>
        <a:lstStyle/>
        <a:p>
          <a:endParaRPr lang="ru-RU"/>
        </a:p>
      </dgm:t>
    </dgm:pt>
    <dgm:pt modelId="{4800F37D-7AE6-442B-B5FC-F963FA16A834}" type="sibTrans" cxnId="{26F61E2E-758F-4BD1-9D83-AB7A558AC617}">
      <dgm:prSet/>
      <dgm:spPr/>
      <dgm:t>
        <a:bodyPr/>
        <a:lstStyle/>
        <a:p>
          <a:endParaRPr lang="ru-RU"/>
        </a:p>
      </dgm:t>
    </dgm:pt>
    <dgm:pt modelId="{E807D403-B57E-42CF-9141-B0C49C5FF826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32B16506-EF24-4FBE-AE37-203D0496362B}" type="sibTrans" cxnId="{8B127BAB-D84E-4AB4-9397-006AC349FE5E}">
      <dgm:prSet/>
      <dgm:spPr/>
      <dgm:t>
        <a:bodyPr/>
        <a:lstStyle/>
        <a:p>
          <a:endParaRPr lang="ru-RU"/>
        </a:p>
      </dgm:t>
    </dgm:pt>
    <dgm:pt modelId="{52026272-3B19-4F91-B93B-310B22866EEC}" type="parTrans" cxnId="{8B127BAB-D84E-4AB4-9397-006AC349FE5E}">
      <dgm:prSet/>
      <dgm:spPr/>
      <dgm:t>
        <a:bodyPr/>
        <a:lstStyle/>
        <a:p>
          <a:endParaRPr lang="ru-RU"/>
        </a:p>
      </dgm:t>
    </dgm:pt>
    <dgm:pt modelId="{3BD8141D-66D2-4BA2-A361-F9FBBC567E3A}">
      <dgm:prSet phldrT="[Текст]" custScaleX="105611" custScaleY="95165"/>
      <dgm:spPr/>
      <dgm:t>
        <a:bodyPr/>
        <a:lstStyle/>
        <a:p>
          <a:endParaRPr lang="ru-RU"/>
        </a:p>
      </dgm:t>
    </dgm:pt>
    <dgm:pt modelId="{6BAC4C57-18D0-4DBB-9433-5593A78985E5}" type="parTrans" cxnId="{D3A37213-3923-4225-9895-F343B2701BA3}">
      <dgm:prSet/>
      <dgm:spPr/>
      <dgm:t>
        <a:bodyPr/>
        <a:lstStyle/>
        <a:p>
          <a:endParaRPr lang="ru-RU"/>
        </a:p>
      </dgm:t>
    </dgm:pt>
    <dgm:pt modelId="{E4B5E78F-8A4C-473D-A78C-E6ABEB92EB0F}" type="sibTrans" cxnId="{D3A37213-3923-4225-9895-F343B2701BA3}">
      <dgm:prSet/>
      <dgm:spPr/>
      <dgm:t>
        <a:bodyPr/>
        <a:lstStyle/>
        <a:p>
          <a:endParaRPr lang="ru-RU"/>
        </a:p>
      </dgm:t>
    </dgm:pt>
    <dgm:pt modelId="{3219F77B-4732-49A3-8E4C-988EB4730934}" type="pres">
      <dgm:prSet presAssocID="{C3D531B2-9C99-4A64-AADB-87EC6852AA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06C2E3-AEA1-4E75-95A3-54DD2E225418}" type="pres">
      <dgm:prSet presAssocID="{E807D403-B57E-42CF-9141-B0C49C5FF826}" presName="centerShape" presStyleLbl="node0" presStyleIdx="0" presStyleCnt="1" custScaleX="105611" custScaleY="125533" custLinFactNeighborX="0" custLinFactNeighborY="-393"/>
      <dgm:spPr/>
      <dgm:t>
        <a:bodyPr/>
        <a:lstStyle/>
        <a:p>
          <a:endParaRPr lang="ru-RU"/>
        </a:p>
      </dgm:t>
    </dgm:pt>
    <dgm:pt modelId="{276684CB-47AE-497B-A633-FD78D70A5FD6}" type="pres">
      <dgm:prSet presAssocID="{1C8C2F66-D16C-462B-B7E0-6F49180680EF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E1B834B5-3DC2-4B96-AF55-97CCD4C16E9E}" type="pres">
      <dgm:prSet presAssocID="{D3AA8B0C-DDD4-41A9-888D-B5712A1871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DB422-8284-4321-A7E4-72B89E69E102}" type="pres">
      <dgm:prSet presAssocID="{F90B8B67-4E10-4E1C-84B3-EFEA49A6B44C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D7F32A2-0FED-4D5F-9B3D-5131A159993D}" type="pres">
      <dgm:prSet presAssocID="{183E4E61-5755-4D0A-84B4-C44CEE3B06C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51C49-4D5B-4729-AA45-ABD8388DB82D}" type="pres">
      <dgm:prSet presAssocID="{212B0539-0C8B-4F70-A392-9D4C6C80C459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FBE281CB-ECCD-4318-AC9C-2911AFB311ED}" type="pres">
      <dgm:prSet presAssocID="{E5894811-5653-4271-AABA-95A1776044F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1B9344-F302-48B9-BE32-A65E8AAB535F}" srcId="{E807D403-B57E-42CF-9141-B0C49C5FF826}" destId="{183E4E61-5755-4D0A-84B4-C44CEE3B06C6}" srcOrd="1" destOrd="0" parTransId="{F90B8B67-4E10-4E1C-84B3-EFEA49A6B44C}" sibTransId="{E2ED0A88-EF7B-43AD-B5DF-6496153C1239}"/>
    <dgm:cxn modelId="{F73F492E-BA1B-46F2-93AD-4FC421EE8AD4}" type="presOf" srcId="{E5894811-5653-4271-AABA-95A1776044FA}" destId="{FBE281CB-ECCD-4318-AC9C-2911AFB311ED}" srcOrd="0" destOrd="0" presId="urn:microsoft.com/office/officeart/2005/8/layout/radial4"/>
    <dgm:cxn modelId="{5A151426-0834-4311-8C03-C999FCDCB61C}" type="presOf" srcId="{F90B8B67-4E10-4E1C-84B3-EFEA49A6B44C}" destId="{31FDB422-8284-4321-A7E4-72B89E69E102}" srcOrd="0" destOrd="0" presId="urn:microsoft.com/office/officeart/2005/8/layout/radial4"/>
    <dgm:cxn modelId="{EBCBE6CC-DEFD-4DF9-9566-247049269255}" type="presOf" srcId="{C3D531B2-9C99-4A64-AADB-87EC6852AA41}" destId="{3219F77B-4732-49A3-8E4C-988EB4730934}" srcOrd="0" destOrd="0" presId="urn:microsoft.com/office/officeart/2005/8/layout/radial4"/>
    <dgm:cxn modelId="{D3A37213-3923-4225-9895-F343B2701BA3}" srcId="{C3D531B2-9C99-4A64-AADB-87EC6852AA41}" destId="{3BD8141D-66D2-4BA2-A361-F9FBBC567E3A}" srcOrd="1" destOrd="0" parTransId="{6BAC4C57-18D0-4DBB-9433-5593A78985E5}" sibTransId="{E4B5E78F-8A4C-473D-A78C-E6ABEB92EB0F}"/>
    <dgm:cxn modelId="{FFD36714-1CED-463A-B906-38E31581B91B}" type="presOf" srcId="{D3AA8B0C-DDD4-41A9-888D-B5712A187108}" destId="{E1B834B5-3DC2-4B96-AF55-97CCD4C16E9E}" srcOrd="0" destOrd="0" presId="urn:microsoft.com/office/officeart/2005/8/layout/radial4"/>
    <dgm:cxn modelId="{058B43AE-3E73-4B08-A23B-9360C98A01D3}" srcId="{E807D403-B57E-42CF-9141-B0C49C5FF826}" destId="{E5894811-5653-4271-AABA-95A1776044FA}" srcOrd="2" destOrd="0" parTransId="{212B0539-0C8B-4F70-A392-9D4C6C80C459}" sibTransId="{882A25FC-9118-4713-AB43-4DC88D385BCD}"/>
    <dgm:cxn modelId="{3C377F2F-D9A3-4046-9E9A-C4A92ADA5D22}" type="presOf" srcId="{E807D403-B57E-42CF-9141-B0C49C5FF826}" destId="{F706C2E3-AEA1-4E75-95A3-54DD2E225418}" srcOrd="0" destOrd="0" presId="urn:microsoft.com/office/officeart/2005/8/layout/radial4"/>
    <dgm:cxn modelId="{7B19DC57-0923-443B-81E8-AC82C03FDD50}" type="presOf" srcId="{183E4E61-5755-4D0A-84B4-C44CEE3B06C6}" destId="{7D7F32A2-0FED-4D5F-9B3D-5131A159993D}" srcOrd="0" destOrd="0" presId="urn:microsoft.com/office/officeart/2005/8/layout/radial4"/>
    <dgm:cxn modelId="{8B127BAB-D84E-4AB4-9397-006AC349FE5E}" srcId="{C3D531B2-9C99-4A64-AADB-87EC6852AA41}" destId="{E807D403-B57E-42CF-9141-B0C49C5FF826}" srcOrd="0" destOrd="0" parTransId="{52026272-3B19-4F91-B93B-310B22866EEC}" sibTransId="{32B16506-EF24-4FBE-AE37-203D0496362B}"/>
    <dgm:cxn modelId="{26F61E2E-758F-4BD1-9D83-AB7A558AC617}" srcId="{E807D403-B57E-42CF-9141-B0C49C5FF826}" destId="{D3AA8B0C-DDD4-41A9-888D-B5712A187108}" srcOrd="0" destOrd="0" parTransId="{1C8C2F66-D16C-462B-B7E0-6F49180680EF}" sibTransId="{4800F37D-7AE6-442B-B5FC-F963FA16A834}"/>
    <dgm:cxn modelId="{1EA3781C-B22B-4C99-81AE-90F77B119AAA}" type="presOf" srcId="{1C8C2F66-D16C-462B-B7E0-6F49180680EF}" destId="{276684CB-47AE-497B-A633-FD78D70A5FD6}" srcOrd="0" destOrd="0" presId="urn:microsoft.com/office/officeart/2005/8/layout/radial4"/>
    <dgm:cxn modelId="{65D8AF18-7460-48EC-9B70-F0F6956DD746}" type="presOf" srcId="{212B0539-0C8B-4F70-A392-9D4C6C80C459}" destId="{77F51C49-4D5B-4729-AA45-ABD8388DB82D}" srcOrd="0" destOrd="0" presId="urn:microsoft.com/office/officeart/2005/8/layout/radial4"/>
    <dgm:cxn modelId="{ED7390AD-5C9B-4410-9D13-725120ED6487}" type="presParOf" srcId="{3219F77B-4732-49A3-8E4C-988EB4730934}" destId="{F706C2E3-AEA1-4E75-95A3-54DD2E225418}" srcOrd="0" destOrd="0" presId="urn:microsoft.com/office/officeart/2005/8/layout/radial4"/>
    <dgm:cxn modelId="{42B1AFA7-9757-40BC-87C6-9532C15F11F1}" type="presParOf" srcId="{3219F77B-4732-49A3-8E4C-988EB4730934}" destId="{276684CB-47AE-497B-A633-FD78D70A5FD6}" srcOrd="1" destOrd="0" presId="urn:microsoft.com/office/officeart/2005/8/layout/radial4"/>
    <dgm:cxn modelId="{A607EEE4-1F39-403E-927F-14F8E93756CC}" type="presParOf" srcId="{3219F77B-4732-49A3-8E4C-988EB4730934}" destId="{E1B834B5-3DC2-4B96-AF55-97CCD4C16E9E}" srcOrd="2" destOrd="0" presId="urn:microsoft.com/office/officeart/2005/8/layout/radial4"/>
    <dgm:cxn modelId="{ED6A5C33-1E94-4FC0-AFFE-78E9DA189E65}" type="presParOf" srcId="{3219F77B-4732-49A3-8E4C-988EB4730934}" destId="{31FDB422-8284-4321-A7E4-72B89E69E102}" srcOrd="3" destOrd="0" presId="urn:microsoft.com/office/officeart/2005/8/layout/radial4"/>
    <dgm:cxn modelId="{7842F89B-E8E6-4DAE-873D-87273FE635F2}" type="presParOf" srcId="{3219F77B-4732-49A3-8E4C-988EB4730934}" destId="{7D7F32A2-0FED-4D5F-9B3D-5131A159993D}" srcOrd="4" destOrd="0" presId="urn:microsoft.com/office/officeart/2005/8/layout/radial4"/>
    <dgm:cxn modelId="{802A9F73-7A56-4A11-BEBB-4CF2CCAC85A8}" type="presParOf" srcId="{3219F77B-4732-49A3-8E4C-988EB4730934}" destId="{77F51C49-4D5B-4729-AA45-ABD8388DB82D}" srcOrd="5" destOrd="0" presId="urn:microsoft.com/office/officeart/2005/8/layout/radial4"/>
    <dgm:cxn modelId="{57E36474-3920-4E3B-A75F-4E26A3F3E455}" type="presParOf" srcId="{3219F77B-4732-49A3-8E4C-988EB4730934}" destId="{FBE281CB-ECCD-4318-AC9C-2911AFB311E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54A471-C0DC-4BEE-A7D9-37B59BBFF2A9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29416B-754F-4435-BAFE-9C1BAA70ACB9}">
      <dgm:prSet phldrT="[Текст]"/>
      <dgm:spPr/>
      <dgm:t>
        <a:bodyPr/>
        <a:lstStyle/>
        <a:p>
          <a:r>
            <a:rPr lang="ru-RU" dirty="0" smtClean="0"/>
            <a:t>Укрепляет иммунитет человека</a:t>
          </a:r>
          <a:endParaRPr lang="ru-RU" dirty="0"/>
        </a:p>
      </dgm:t>
    </dgm:pt>
    <dgm:pt modelId="{2B31CE4D-5120-42CE-8052-32BF8CC6467A}" type="parTrans" cxnId="{D537945B-C99E-49DB-AE5B-018C57D3B0BA}">
      <dgm:prSet/>
      <dgm:spPr/>
      <dgm:t>
        <a:bodyPr/>
        <a:lstStyle/>
        <a:p>
          <a:endParaRPr lang="ru-RU"/>
        </a:p>
      </dgm:t>
    </dgm:pt>
    <dgm:pt modelId="{A1764F43-552B-416D-90CE-E6A1ABCB5E28}" type="sibTrans" cxnId="{D537945B-C99E-49DB-AE5B-018C57D3B0BA}">
      <dgm:prSet/>
      <dgm:spPr/>
      <dgm:t>
        <a:bodyPr/>
        <a:lstStyle/>
        <a:p>
          <a:endParaRPr lang="ru-RU"/>
        </a:p>
      </dgm:t>
    </dgm:pt>
    <dgm:pt modelId="{E3118475-1748-414E-B92B-58188CE77534}">
      <dgm:prSet phldrT="[Текст]"/>
      <dgm:spPr/>
      <dgm:t>
        <a:bodyPr/>
        <a:lstStyle/>
        <a:p>
          <a:r>
            <a:rPr lang="ru-RU" dirty="0" smtClean="0"/>
            <a:t>Ускоряет заживление ран, ожогов, кровоточащих десен и рубцевание ткани</a:t>
          </a:r>
          <a:endParaRPr lang="ru-RU" dirty="0"/>
        </a:p>
      </dgm:t>
    </dgm:pt>
    <dgm:pt modelId="{E0B2CA29-A511-4A80-84FD-898749C61486}" type="parTrans" cxnId="{77B9FD71-6559-4413-BA7E-A0314162E21C}">
      <dgm:prSet/>
      <dgm:spPr/>
      <dgm:t>
        <a:bodyPr/>
        <a:lstStyle/>
        <a:p>
          <a:endParaRPr lang="ru-RU"/>
        </a:p>
      </dgm:t>
    </dgm:pt>
    <dgm:pt modelId="{D39327F5-B5AB-4ECB-9B68-B868BAC7BCFF}" type="sibTrans" cxnId="{77B9FD71-6559-4413-BA7E-A0314162E21C}">
      <dgm:prSet/>
      <dgm:spPr/>
      <dgm:t>
        <a:bodyPr/>
        <a:lstStyle/>
        <a:p>
          <a:endParaRPr lang="ru-RU"/>
        </a:p>
      </dgm:t>
    </dgm:pt>
    <dgm:pt modelId="{D64EBE64-8973-4530-A231-969E066FD1C2}">
      <dgm:prSet phldrT="[Текст]"/>
      <dgm:spPr/>
      <dgm:t>
        <a:bodyPr/>
        <a:lstStyle/>
        <a:p>
          <a:r>
            <a:rPr lang="ru-RU" dirty="0" smtClean="0"/>
            <a:t>Помогает избежать простудных заболеваний и  ускоряет излечивание</a:t>
          </a:r>
          <a:endParaRPr lang="ru-RU" dirty="0"/>
        </a:p>
      </dgm:t>
    </dgm:pt>
    <dgm:pt modelId="{5CC4B436-23BE-4F35-A278-371700915DF5}" type="parTrans" cxnId="{78CD0CB1-1556-4039-8D5B-F5ADF532718D}">
      <dgm:prSet/>
      <dgm:spPr/>
      <dgm:t>
        <a:bodyPr/>
        <a:lstStyle/>
        <a:p>
          <a:endParaRPr lang="ru-RU"/>
        </a:p>
      </dgm:t>
    </dgm:pt>
    <dgm:pt modelId="{47E66C80-A7B0-47AA-8172-A53E068BF900}" type="sibTrans" cxnId="{78CD0CB1-1556-4039-8D5B-F5ADF532718D}">
      <dgm:prSet/>
      <dgm:spPr/>
      <dgm:t>
        <a:bodyPr/>
        <a:lstStyle/>
        <a:p>
          <a:endParaRPr lang="ru-RU"/>
        </a:p>
      </dgm:t>
    </dgm:pt>
    <dgm:pt modelId="{8CE0E7BC-7AE7-4BCC-9C27-921C5BCBD591}">
      <dgm:prSet phldrT="[Текст]"/>
      <dgm:spPr/>
      <dgm:t>
        <a:bodyPr/>
        <a:lstStyle/>
        <a:p>
          <a:r>
            <a:rPr lang="ru-RU" dirty="0" smtClean="0"/>
            <a:t>Предохраняет организм от многих вирусных инфекций</a:t>
          </a:r>
          <a:endParaRPr lang="ru-RU" dirty="0"/>
        </a:p>
      </dgm:t>
    </dgm:pt>
    <dgm:pt modelId="{B08BFBB0-E479-4483-A2EE-B13F39FA69B0}" type="parTrans" cxnId="{83952F7A-922E-4676-801B-C976FAC8BF7D}">
      <dgm:prSet/>
      <dgm:spPr/>
      <dgm:t>
        <a:bodyPr/>
        <a:lstStyle/>
        <a:p>
          <a:endParaRPr lang="ru-RU"/>
        </a:p>
      </dgm:t>
    </dgm:pt>
    <dgm:pt modelId="{102486AE-E4AA-4BC5-B7F4-E47820C06F91}" type="sibTrans" cxnId="{83952F7A-922E-4676-801B-C976FAC8BF7D}">
      <dgm:prSet/>
      <dgm:spPr/>
      <dgm:t>
        <a:bodyPr/>
        <a:lstStyle/>
        <a:p>
          <a:endParaRPr lang="ru-RU"/>
        </a:p>
      </dgm:t>
    </dgm:pt>
    <dgm:pt modelId="{D8835C13-2455-49F7-B3CB-ED77ADB01D62}" type="pres">
      <dgm:prSet presAssocID="{1154A471-C0DC-4BEE-A7D9-37B59BBFF2A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E1F3F2-72B3-4AB6-8F44-B44F5F425A55}" type="pres">
      <dgm:prSet presAssocID="{5C29416B-754F-4435-BAFE-9C1BAA70ACB9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17031-9BD6-474D-8688-1FE1FC3464B4}" type="pres">
      <dgm:prSet presAssocID="{A1764F43-552B-416D-90CE-E6A1ABCB5E28}" presName="space" presStyleCnt="0"/>
      <dgm:spPr/>
    </dgm:pt>
    <dgm:pt modelId="{2A79DEDA-8AE2-4FA6-BAA4-458A355FF77C}" type="pres">
      <dgm:prSet presAssocID="{E3118475-1748-414E-B92B-58188CE77534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4FA4D4-914B-4EDA-A386-B2B4149FF4BE}" type="pres">
      <dgm:prSet presAssocID="{D39327F5-B5AB-4ECB-9B68-B868BAC7BCFF}" presName="space" presStyleCnt="0"/>
      <dgm:spPr/>
    </dgm:pt>
    <dgm:pt modelId="{58A50280-DF83-4FBD-B001-B1CD59166FD7}" type="pres">
      <dgm:prSet presAssocID="{D64EBE64-8973-4530-A231-969E066FD1C2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F2BBC-DF45-40E7-ADB6-4D2C696D37E1}" type="pres">
      <dgm:prSet presAssocID="{47E66C80-A7B0-47AA-8172-A53E068BF900}" presName="space" presStyleCnt="0"/>
      <dgm:spPr/>
    </dgm:pt>
    <dgm:pt modelId="{63D044BC-D647-4245-BB3B-701011ED2B64}" type="pres">
      <dgm:prSet presAssocID="{8CE0E7BC-7AE7-4BCC-9C27-921C5BCBD591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B9FD71-6559-4413-BA7E-A0314162E21C}" srcId="{1154A471-C0DC-4BEE-A7D9-37B59BBFF2A9}" destId="{E3118475-1748-414E-B92B-58188CE77534}" srcOrd="1" destOrd="0" parTransId="{E0B2CA29-A511-4A80-84FD-898749C61486}" sibTransId="{D39327F5-B5AB-4ECB-9B68-B868BAC7BCFF}"/>
    <dgm:cxn modelId="{62BF5B23-D7D0-402A-9923-75C2378898A3}" type="presOf" srcId="{D64EBE64-8973-4530-A231-969E066FD1C2}" destId="{58A50280-DF83-4FBD-B001-B1CD59166FD7}" srcOrd="0" destOrd="0" presId="urn:microsoft.com/office/officeart/2005/8/layout/venn3"/>
    <dgm:cxn modelId="{78CD0CB1-1556-4039-8D5B-F5ADF532718D}" srcId="{1154A471-C0DC-4BEE-A7D9-37B59BBFF2A9}" destId="{D64EBE64-8973-4530-A231-969E066FD1C2}" srcOrd="2" destOrd="0" parTransId="{5CC4B436-23BE-4F35-A278-371700915DF5}" sibTransId="{47E66C80-A7B0-47AA-8172-A53E068BF900}"/>
    <dgm:cxn modelId="{666689E5-4D1B-4482-A555-379904D6C4E1}" type="presOf" srcId="{1154A471-C0DC-4BEE-A7D9-37B59BBFF2A9}" destId="{D8835C13-2455-49F7-B3CB-ED77ADB01D62}" srcOrd="0" destOrd="0" presId="urn:microsoft.com/office/officeart/2005/8/layout/venn3"/>
    <dgm:cxn modelId="{83952F7A-922E-4676-801B-C976FAC8BF7D}" srcId="{1154A471-C0DC-4BEE-A7D9-37B59BBFF2A9}" destId="{8CE0E7BC-7AE7-4BCC-9C27-921C5BCBD591}" srcOrd="3" destOrd="0" parTransId="{B08BFBB0-E479-4483-A2EE-B13F39FA69B0}" sibTransId="{102486AE-E4AA-4BC5-B7F4-E47820C06F91}"/>
    <dgm:cxn modelId="{C97CCE35-AA10-48D4-B111-E5C6DF1AC305}" type="presOf" srcId="{E3118475-1748-414E-B92B-58188CE77534}" destId="{2A79DEDA-8AE2-4FA6-BAA4-458A355FF77C}" srcOrd="0" destOrd="0" presId="urn:microsoft.com/office/officeart/2005/8/layout/venn3"/>
    <dgm:cxn modelId="{49B3B270-14E1-4C5F-AEAA-2CEE3225BE1A}" type="presOf" srcId="{5C29416B-754F-4435-BAFE-9C1BAA70ACB9}" destId="{88E1F3F2-72B3-4AB6-8F44-B44F5F425A55}" srcOrd="0" destOrd="0" presId="urn:microsoft.com/office/officeart/2005/8/layout/venn3"/>
    <dgm:cxn modelId="{D537945B-C99E-49DB-AE5B-018C57D3B0BA}" srcId="{1154A471-C0DC-4BEE-A7D9-37B59BBFF2A9}" destId="{5C29416B-754F-4435-BAFE-9C1BAA70ACB9}" srcOrd="0" destOrd="0" parTransId="{2B31CE4D-5120-42CE-8052-32BF8CC6467A}" sibTransId="{A1764F43-552B-416D-90CE-E6A1ABCB5E28}"/>
    <dgm:cxn modelId="{30E484BB-BC3E-4BD2-A040-D466E36ED0ED}" type="presOf" srcId="{8CE0E7BC-7AE7-4BCC-9C27-921C5BCBD591}" destId="{63D044BC-D647-4245-BB3B-701011ED2B64}" srcOrd="0" destOrd="0" presId="urn:microsoft.com/office/officeart/2005/8/layout/venn3"/>
    <dgm:cxn modelId="{A3A03881-98E9-473A-ACC8-D5E237975C8A}" type="presParOf" srcId="{D8835C13-2455-49F7-B3CB-ED77ADB01D62}" destId="{88E1F3F2-72B3-4AB6-8F44-B44F5F425A55}" srcOrd="0" destOrd="0" presId="urn:microsoft.com/office/officeart/2005/8/layout/venn3"/>
    <dgm:cxn modelId="{F923BA22-8228-46FE-9F63-EDC7F172B7CB}" type="presParOf" srcId="{D8835C13-2455-49F7-B3CB-ED77ADB01D62}" destId="{72717031-9BD6-474D-8688-1FE1FC3464B4}" srcOrd="1" destOrd="0" presId="urn:microsoft.com/office/officeart/2005/8/layout/venn3"/>
    <dgm:cxn modelId="{C04ADB7F-4546-4861-8E1A-59650FEE856F}" type="presParOf" srcId="{D8835C13-2455-49F7-B3CB-ED77ADB01D62}" destId="{2A79DEDA-8AE2-4FA6-BAA4-458A355FF77C}" srcOrd="2" destOrd="0" presId="urn:microsoft.com/office/officeart/2005/8/layout/venn3"/>
    <dgm:cxn modelId="{B70207FA-09BC-4B09-BEC4-6A47A31788F8}" type="presParOf" srcId="{D8835C13-2455-49F7-B3CB-ED77ADB01D62}" destId="{764FA4D4-914B-4EDA-A386-B2B4149FF4BE}" srcOrd="3" destOrd="0" presId="urn:microsoft.com/office/officeart/2005/8/layout/venn3"/>
    <dgm:cxn modelId="{92FE723F-3F69-48BF-9C1B-99B9C3217F79}" type="presParOf" srcId="{D8835C13-2455-49F7-B3CB-ED77ADB01D62}" destId="{58A50280-DF83-4FBD-B001-B1CD59166FD7}" srcOrd="4" destOrd="0" presId="urn:microsoft.com/office/officeart/2005/8/layout/venn3"/>
    <dgm:cxn modelId="{B099C1EA-B846-4ADA-83F4-36E23B91167B}" type="presParOf" srcId="{D8835C13-2455-49F7-B3CB-ED77ADB01D62}" destId="{D9AF2BBC-DF45-40E7-ADB6-4D2C696D37E1}" srcOrd="5" destOrd="0" presId="urn:microsoft.com/office/officeart/2005/8/layout/venn3"/>
    <dgm:cxn modelId="{CFE30F1D-FE9B-4564-9D1D-21C3DC89C093}" type="presParOf" srcId="{D8835C13-2455-49F7-B3CB-ED77ADB01D62}" destId="{63D044BC-D647-4245-BB3B-701011ED2B64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06C2E3-AEA1-4E75-95A3-54DD2E225418}">
      <dsp:nvSpPr>
        <dsp:cNvPr id="0" name=""/>
        <dsp:cNvSpPr/>
      </dsp:nvSpPr>
      <dsp:spPr>
        <a:xfrm>
          <a:off x="2643200" y="2714651"/>
          <a:ext cx="2643216" cy="314182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/>
          </a:r>
          <a:br>
            <a:rPr lang="ru-RU" sz="6500" kern="1200" dirty="0" smtClean="0"/>
          </a:br>
          <a:endParaRPr lang="ru-RU" sz="6500" kern="1200" dirty="0"/>
        </a:p>
      </dsp:txBody>
      <dsp:txXfrm>
        <a:off x="2643200" y="2714651"/>
        <a:ext cx="2643216" cy="3141821"/>
      </dsp:txXfrm>
    </dsp:sp>
    <dsp:sp modelId="{276684CB-47AE-497B-A633-FD78D70A5FD6}">
      <dsp:nvSpPr>
        <dsp:cNvPr id="0" name=""/>
        <dsp:cNvSpPr/>
      </dsp:nvSpPr>
      <dsp:spPr>
        <a:xfrm rot="12877766">
          <a:off x="1024985" y="2545504"/>
          <a:ext cx="1873313" cy="713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B834B5-3DC2-4B96-AF55-97CCD4C16E9E}">
      <dsp:nvSpPr>
        <dsp:cNvPr id="0" name=""/>
        <dsp:cNvSpPr/>
      </dsp:nvSpPr>
      <dsp:spPr>
        <a:xfrm>
          <a:off x="2096" y="1418821"/>
          <a:ext cx="2377646" cy="19021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Минеральные  вещества и органические кислоты</a:t>
          </a:r>
          <a:endParaRPr lang="ru-RU" sz="2600" kern="1200" dirty="0"/>
        </a:p>
      </dsp:txBody>
      <dsp:txXfrm>
        <a:off x="2096" y="1418821"/>
        <a:ext cx="2377646" cy="1902117"/>
      </dsp:txXfrm>
    </dsp:sp>
    <dsp:sp modelId="{31FDB422-8284-4321-A7E4-72B89E69E102}">
      <dsp:nvSpPr>
        <dsp:cNvPr id="0" name=""/>
        <dsp:cNvSpPr/>
      </dsp:nvSpPr>
      <dsp:spPr>
        <a:xfrm rot="16200000">
          <a:off x="3119616" y="1414430"/>
          <a:ext cx="1690384" cy="713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7F32A2-0FED-4D5F-9B3D-5131A159993D}">
      <dsp:nvSpPr>
        <dsp:cNvPr id="0" name=""/>
        <dsp:cNvSpPr/>
      </dsp:nvSpPr>
      <dsp:spPr>
        <a:xfrm>
          <a:off x="2775985" y="-25173"/>
          <a:ext cx="2377646" cy="19021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Витамины и ферменты</a:t>
          </a:r>
          <a:endParaRPr lang="ru-RU" sz="2600" kern="1200" dirty="0"/>
        </a:p>
      </dsp:txBody>
      <dsp:txXfrm>
        <a:off x="2775985" y="-25173"/>
        <a:ext cx="2377646" cy="1902117"/>
      </dsp:txXfrm>
    </dsp:sp>
    <dsp:sp modelId="{77F51C49-4D5B-4729-AA45-ABD8388DB82D}">
      <dsp:nvSpPr>
        <dsp:cNvPr id="0" name=""/>
        <dsp:cNvSpPr/>
      </dsp:nvSpPr>
      <dsp:spPr>
        <a:xfrm rot="19522234">
          <a:off x="5031318" y="2545504"/>
          <a:ext cx="1873313" cy="713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281CB-ECCD-4318-AC9C-2911AFB311ED}">
      <dsp:nvSpPr>
        <dsp:cNvPr id="0" name=""/>
        <dsp:cNvSpPr/>
      </dsp:nvSpPr>
      <dsp:spPr>
        <a:xfrm>
          <a:off x="5549875" y="1418821"/>
          <a:ext cx="2377646" cy="19021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Клетчатка и эфирные масла</a:t>
          </a:r>
          <a:endParaRPr lang="ru-RU" sz="2600" kern="1200" dirty="0"/>
        </a:p>
      </dsp:txBody>
      <dsp:txXfrm>
        <a:off x="5549875" y="1418821"/>
        <a:ext cx="2377646" cy="19021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E1F3F2-72B3-4AB6-8F44-B44F5F425A55}">
      <dsp:nvSpPr>
        <dsp:cNvPr id="0" name=""/>
        <dsp:cNvSpPr/>
      </dsp:nvSpPr>
      <dsp:spPr>
        <a:xfrm>
          <a:off x="2490" y="572224"/>
          <a:ext cx="2498864" cy="2498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521" tIns="21590" rIns="137521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Укрепляет иммунитет человека</a:t>
          </a:r>
          <a:endParaRPr lang="ru-RU" sz="1700" kern="1200" dirty="0"/>
        </a:p>
      </dsp:txBody>
      <dsp:txXfrm>
        <a:off x="2490" y="572224"/>
        <a:ext cx="2498864" cy="2498864"/>
      </dsp:txXfrm>
    </dsp:sp>
    <dsp:sp modelId="{2A79DEDA-8AE2-4FA6-BAA4-458A355FF77C}">
      <dsp:nvSpPr>
        <dsp:cNvPr id="0" name=""/>
        <dsp:cNvSpPr/>
      </dsp:nvSpPr>
      <dsp:spPr>
        <a:xfrm>
          <a:off x="2001582" y="572224"/>
          <a:ext cx="2498864" cy="2498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521" tIns="21590" rIns="137521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Ускоряет заживление ран, ожогов, кровоточащих десен и рубцевание ткани</a:t>
          </a:r>
          <a:endParaRPr lang="ru-RU" sz="1700" kern="1200" dirty="0"/>
        </a:p>
      </dsp:txBody>
      <dsp:txXfrm>
        <a:off x="2001582" y="572224"/>
        <a:ext cx="2498864" cy="2498864"/>
      </dsp:txXfrm>
    </dsp:sp>
    <dsp:sp modelId="{58A50280-DF83-4FBD-B001-B1CD59166FD7}">
      <dsp:nvSpPr>
        <dsp:cNvPr id="0" name=""/>
        <dsp:cNvSpPr/>
      </dsp:nvSpPr>
      <dsp:spPr>
        <a:xfrm>
          <a:off x="4000674" y="572224"/>
          <a:ext cx="2498864" cy="2498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521" tIns="21590" rIns="137521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Помогает избежать простудных заболеваний и  ускоряет излечивание</a:t>
          </a:r>
          <a:endParaRPr lang="ru-RU" sz="1700" kern="1200" dirty="0"/>
        </a:p>
      </dsp:txBody>
      <dsp:txXfrm>
        <a:off x="4000674" y="572224"/>
        <a:ext cx="2498864" cy="2498864"/>
      </dsp:txXfrm>
    </dsp:sp>
    <dsp:sp modelId="{63D044BC-D647-4245-BB3B-701011ED2B64}">
      <dsp:nvSpPr>
        <dsp:cNvPr id="0" name=""/>
        <dsp:cNvSpPr/>
      </dsp:nvSpPr>
      <dsp:spPr>
        <a:xfrm>
          <a:off x="5999766" y="572224"/>
          <a:ext cx="2498864" cy="24988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521" tIns="21590" rIns="137521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Предохраняет организм от многих вирусных инфекций</a:t>
          </a:r>
          <a:endParaRPr lang="ru-RU" sz="1700" kern="1200" dirty="0"/>
        </a:p>
      </dsp:txBody>
      <dsp:txXfrm>
        <a:off x="5999766" y="572224"/>
        <a:ext cx="2498864" cy="2498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CA4CF666-DF68-49CF-B5D0-6A1309EBC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7886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5E38B-30D2-4314-9FD1-DEFDC5EB3722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D9937A-8F26-4391-9FDA-021859B9D47A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CF666-DF68-49CF-B5D0-6A1309EBC1C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D9937A-8F26-4391-9FDA-021859B9D47A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7772400" cy="704850"/>
          </a:xfrm>
          <a:effectLst>
            <a:outerShdw dist="12700" algn="ctr" rotWithShape="0">
              <a:schemeClr val="bg1"/>
            </a:outerShdw>
          </a:effectLst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95400"/>
            <a:ext cx="7772400" cy="685800"/>
          </a:xfrm>
          <a:effectLst>
            <a:outerShdw dist="12700" algn="ctr" rotWithShape="0">
              <a:schemeClr val="bg1"/>
            </a:outerShdw>
          </a:effec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hlink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1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267450" y="457200"/>
            <a:ext cx="19621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457200"/>
            <a:ext cx="57340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99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782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162868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8405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763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680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4885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0916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55123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572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bio.ekonoom.ru/sekvojya-gigantskaya-i-limonnoe-derevo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Олег\Desktop\Рисунок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1966739" cy="21575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Олег\Desktop\Рисунок1s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11000" cy="8858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357166"/>
            <a:ext cx="6643734" cy="2462210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Calibri" pitchFamily="34" charset="0"/>
                <a:cs typeface="Calibri" pitchFamily="34" charset="0"/>
              </a:rPr>
              <a:t>Волшебные свойства лимона.</a:t>
            </a:r>
            <a:r>
              <a:rPr lang="ru-RU" sz="48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Исследовательская работа</a:t>
            </a:r>
            <a:endParaRPr lang="en-US" sz="4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86314" y="2928934"/>
            <a:ext cx="3357586" cy="3643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Подготовила </a:t>
            </a:r>
            <a:r>
              <a:rPr lang="ru-RU" dirty="0" err="1" smtClean="0">
                <a:latin typeface="Calibri" pitchFamily="34" charset="0"/>
                <a:cs typeface="Calibri" pitchFamily="34" charset="0"/>
              </a:rPr>
              <a:t>Матиевская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Наташа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ученица 4 «а» класса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Рисунок 2" descr="Интересные факты о лимоне (12 фото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143248"/>
            <a:ext cx="378618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571480"/>
          <a:ext cx="7929618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2143116"/>
          <a:ext cx="7775575" cy="4097658"/>
        </p:xfrm>
        <a:graphic>
          <a:graphicData uri="http://schemas.openxmlformats.org/drawingml/2006/table">
            <a:tbl>
              <a:tblPr/>
              <a:tblGrid>
                <a:gridCol w="2590800"/>
                <a:gridCol w="2593975"/>
                <a:gridCol w="2590800"/>
              </a:tblGrid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пищевая ценность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витамины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минералы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86 г воды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40 мг витамина 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40 мг кальция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1,1 г белка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2,9 мг витамина 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 мг фосфора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0,3 г жира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0,04 г витамина В1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 мг магния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 г углеводов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0,02 мг витамина В2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 мг натрия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5,7  г органические кислоты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0,2 мг витамина В5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 мг сера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г пищевые волокна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0,06 мг витамина В6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 мг хлора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 г сахариды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0,2 мг витамина 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376BA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0,04 мг марганец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376BA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7315200" cy="1185850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Химический состав лимона: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785926"/>
            <a:ext cx="7772400" cy="785817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1C86C0"/>
                </a:solidFill>
              </a:rPr>
              <a:t>Положительное влияние витамина С </a:t>
            </a:r>
            <a:br>
              <a:rPr lang="ru-RU" sz="2000" dirty="0" smtClean="0">
                <a:solidFill>
                  <a:srgbClr val="1C86C0"/>
                </a:solidFill>
              </a:rPr>
            </a:br>
            <a:r>
              <a:rPr lang="ru-RU" sz="2000" dirty="0" smtClean="0">
                <a:solidFill>
                  <a:srgbClr val="1C86C0"/>
                </a:solidFill>
              </a:rPr>
              <a:t>на организм человека</a:t>
            </a:r>
            <a:endParaRPr lang="ru-RU" sz="2000" dirty="0">
              <a:solidFill>
                <a:srgbClr val="1C86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57158" y="428604"/>
            <a:ext cx="6286544" cy="121444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1C86C0"/>
                </a:solidFill>
              </a:rPr>
              <a:t>В 100 г лимона содержится 40 мг витамина С</a:t>
            </a:r>
            <a:endParaRPr lang="ru-RU" sz="2800" b="1" dirty="0">
              <a:solidFill>
                <a:srgbClr val="1C86C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2571744"/>
          <a:ext cx="8501122" cy="3643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972452" cy="150019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Опыты с лимоном: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2800" b="1" dirty="0" smtClean="0"/>
              <a:t>Опыт №1</a:t>
            </a:r>
            <a:br>
              <a:rPr lang="ru-RU" sz="2800" b="1" dirty="0" smtClean="0"/>
            </a:br>
            <a:r>
              <a:rPr lang="ru-RU" sz="2800" b="1" dirty="0" smtClean="0"/>
              <a:t>Чай с лимоном</a:t>
            </a:r>
            <a:endParaRPr lang="ru-RU" sz="2800" b="1" dirty="0"/>
          </a:p>
        </p:txBody>
      </p:sp>
      <p:sp>
        <p:nvSpPr>
          <p:cNvPr id="26" name="Текст 25"/>
          <p:cNvSpPr>
            <a:spLocks noGrp="1"/>
          </p:cNvSpPr>
          <p:nvPr>
            <p:ph type="body" idx="1"/>
          </p:nvPr>
        </p:nvSpPr>
        <p:spPr>
          <a:xfrm>
            <a:off x="714348" y="5786454"/>
            <a:ext cx="7215238" cy="711200"/>
          </a:xfrm>
        </p:spPr>
        <p:txBody>
          <a:bodyPr/>
          <a:lstStyle/>
          <a:p>
            <a:endParaRPr lang="ru-RU" sz="1800" dirty="0" smtClean="0">
              <a:solidFill>
                <a:srgbClr val="1376BA"/>
              </a:solidFill>
            </a:endParaRPr>
          </a:p>
          <a:p>
            <a:endParaRPr lang="ru-RU" sz="1800" dirty="0" smtClean="0">
              <a:solidFill>
                <a:srgbClr val="1376BA"/>
              </a:solidFill>
            </a:endParaRPr>
          </a:p>
          <a:p>
            <a:r>
              <a:rPr lang="ru-RU" sz="1800" dirty="0" smtClean="0">
                <a:solidFill>
                  <a:srgbClr val="1376BA"/>
                </a:solidFill>
              </a:rPr>
              <a:t>Вывод: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rgbClr val="1376BA"/>
                </a:solidFill>
              </a:rPr>
              <a:t>лимон обесцветил чайную окраску, тем самым защитил наши зубы от появления желтоватого оттенка.</a:t>
            </a:r>
            <a:endParaRPr lang="ru-RU" sz="1800" dirty="0">
              <a:solidFill>
                <a:srgbClr val="1376BA"/>
              </a:solidFill>
            </a:endParaRPr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3"/>
          </p:nvPr>
        </p:nvSpPr>
        <p:spPr>
          <a:xfrm rot="5400000" flipH="1" flipV="1">
            <a:off x="10447775" y="5947188"/>
            <a:ext cx="571504" cy="1071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омпьютер\Desktop\фото наташа\фото\IMG_20190403_1748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3357585" cy="3929075"/>
          </a:xfrm>
          <a:prstGeom prst="rect">
            <a:avLst/>
          </a:prstGeom>
          <a:noFill/>
        </p:spPr>
      </p:pic>
      <p:pic>
        <p:nvPicPr>
          <p:cNvPr id="1027" name="Picture 3" descr="C:\Users\Компьютер\Desktop\фото наташа\фото\IMG_20190403_1748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321471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7315200" cy="685784"/>
          </a:xfrm>
        </p:spPr>
        <p:txBody>
          <a:bodyPr/>
          <a:lstStyle/>
          <a:p>
            <a:pPr algn="ctr"/>
            <a:r>
              <a:rPr lang="ru-RU" sz="2400" b="1" dirty="0" smtClean="0"/>
              <a:t>ОПЫТ № 2</a:t>
            </a:r>
            <a:br>
              <a:rPr lang="ru-RU" sz="2400" b="1" dirty="0" smtClean="0"/>
            </a:br>
            <a:r>
              <a:rPr lang="ru-RU" sz="3200" b="1" dirty="0" smtClean="0"/>
              <a:t>Лимон-пятновыводитель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28662" y="5214950"/>
            <a:ext cx="7215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 smtClean="0">
                <a:solidFill>
                  <a:srgbClr val="1376BA"/>
                </a:solidFill>
              </a:rPr>
              <a:t>. </a:t>
            </a:r>
            <a:endParaRPr lang="ru-RU" dirty="0">
              <a:solidFill>
                <a:srgbClr val="1376BA"/>
              </a:solidFill>
            </a:endParaRPr>
          </a:p>
        </p:txBody>
      </p:sp>
      <p:pic>
        <p:nvPicPr>
          <p:cNvPr id="2050" name="Picture 2" descr="C:\Users\Компьютер\Desktop\фото наташа\фото\IMG_20190403_1753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3143272" cy="4000528"/>
          </a:xfrm>
          <a:prstGeom prst="rect">
            <a:avLst/>
          </a:prstGeom>
          <a:noFill/>
        </p:spPr>
      </p:pic>
      <p:pic>
        <p:nvPicPr>
          <p:cNvPr id="2051" name="Picture 3" descr="C:\Users\Компьютер\Desktop\фото наташа\фото\IMG_20190403_1753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857364"/>
            <a:ext cx="3071834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28662" y="6143644"/>
            <a:ext cx="7643866" cy="500066"/>
          </a:xfrm>
        </p:spPr>
        <p:txBody>
          <a:bodyPr/>
          <a:lstStyle/>
          <a:p>
            <a:endParaRPr lang="ru-RU" b="0" dirty="0" smtClean="0">
              <a:solidFill>
                <a:srgbClr val="1376BA"/>
              </a:solidFill>
            </a:endParaRP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00035" y="142852"/>
            <a:ext cx="6786610" cy="1143008"/>
          </a:xfrm>
        </p:spPr>
        <p:txBody>
          <a:bodyPr/>
          <a:lstStyle/>
          <a:p>
            <a:r>
              <a:rPr lang="ru-RU" smtClean="0">
                <a:solidFill>
                  <a:srgbClr val="1376BA"/>
                </a:solidFill>
              </a:rPr>
              <a:t>Вывод- лимон может помогать выводить пятна с одежды, без применения химических веществ.</a:t>
            </a:r>
            <a:endParaRPr lang="ru-RU" dirty="0">
              <a:solidFill>
                <a:srgbClr val="1376BA"/>
              </a:solidFill>
            </a:endParaRPr>
          </a:p>
        </p:txBody>
      </p:sp>
      <p:pic>
        <p:nvPicPr>
          <p:cNvPr id="3074" name="Picture 2" descr="C:\Users\Компьютер\Desktop\фото наташа\фото\IMG_20190403_1753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560" y="2174875"/>
            <a:ext cx="3147811" cy="3951288"/>
          </a:xfrm>
          <a:prstGeom prst="rect">
            <a:avLst/>
          </a:prstGeom>
          <a:noFill/>
        </p:spPr>
      </p:pic>
      <p:pic>
        <p:nvPicPr>
          <p:cNvPr id="3075" name="Picture 3" descr="C:\Users\Компьютер\Desktop\фото наташа\фото\IMG_20190403_18003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178" y="2174875"/>
            <a:ext cx="3174035" cy="39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225536"/>
          </a:xfrm>
        </p:spPr>
        <p:txBody>
          <a:bodyPr/>
          <a:lstStyle/>
          <a:p>
            <a:pPr algn="ctr"/>
            <a:r>
              <a:rPr lang="ru-RU" sz="2800" b="1" dirty="0" smtClean="0"/>
              <a:t>Опыт №3</a:t>
            </a:r>
            <a:br>
              <a:rPr lang="ru-RU" sz="2800" b="1" dirty="0" smtClean="0"/>
            </a:br>
            <a:r>
              <a:rPr lang="ru-RU" sz="2800" b="1" dirty="0" smtClean="0"/>
              <a:t>Яблоко и лимон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068" y="6072206"/>
            <a:ext cx="8143932" cy="500066"/>
          </a:xfrm>
        </p:spPr>
        <p:txBody>
          <a:bodyPr/>
          <a:lstStyle/>
          <a:p>
            <a:endParaRPr lang="ru-RU" sz="1800" b="0" dirty="0">
              <a:solidFill>
                <a:srgbClr val="1376BA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5400000">
            <a:off x="5822164" y="2035962"/>
            <a:ext cx="1535125" cy="33940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Компьютер\Desktop\фото наташа\фото\IMG_20190403_1802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561" y="1785927"/>
            <a:ext cx="2963466" cy="4071966"/>
          </a:xfrm>
          <a:prstGeom prst="rect">
            <a:avLst/>
          </a:prstGeom>
          <a:noFill/>
        </p:spPr>
      </p:pic>
      <p:pic>
        <p:nvPicPr>
          <p:cNvPr id="4102" name="Picture 6" descr="C:\Users\Компьютер\Desktop\фото наташа\фото\IMG_20190403_180335 - коп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6174" y="1785927"/>
            <a:ext cx="3089098" cy="407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14290"/>
            <a:ext cx="7315200" cy="1071570"/>
          </a:xfrm>
        </p:spPr>
        <p:txBody>
          <a:bodyPr/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1376BA"/>
                </a:solidFill>
              </a:rPr>
              <a:t>Вывод: </a:t>
            </a:r>
          </a:p>
          <a:p>
            <a:pPr>
              <a:buNone/>
            </a:pPr>
            <a:r>
              <a:rPr lang="ru-RU" dirty="0" smtClean="0">
                <a:solidFill>
                  <a:srgbClr val="1376BA"/>
                </a:solidFill>
              </a:rPr>
              <a:t>лимон сохраняет полезные вещества в яблоке, а значит и в организме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3" name="Picture 3" descr="C:\Users\Компьютер\Desktop\фото наташа\фото\IMG_20190403_182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1981200"/>
            <a:ext cx="3200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/>
          <a:lstStyle/>
          <a:p>
            <a:pPr algn="ctr"/>
            <a:r>
              <a:rPr lang="ru-RU" sz="2800" dirty="0" smtClean="0"/>
              <a:t>Опыт №4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571480"/>
            <a:ext cx="7572428" cy="135732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857224" y="928670"/>
            <a:ext cx="7358114" cy="857256"/>
          </a:xfrm>
        </p:spPr>
        <p:txBody>
          <a:bodyPr/>
          <a:lstStyle/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r>
              <a:rPr lang="ru-RU" sz="2000" dirty="0" smtClean="0">
                <a:solidFill>
                  <a:srgbClr val="1376BA"/>
                </a:solidFill>
              </a:rPr>
              <a:t>Вывод: сок лимона, </a:t>
            </a:r>
            <a:r>
              <a:rPr lang="ru-RU" sz="2000" dirty="0" err="1" smtClean="0">
                <a:solidFill>
                  <a:srgbClr val="1376BA"/>
                </a:solidFill>
              </a:rPr>
              <a:t>пищ</a:t>
            </a:r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r>
              <a:rPr lang="ru-RU" sz="2000" dirty="0" err="1" smtClean="0">
                <a:solidFill>
                  <a:srgbClr val="1376BA"/>
                </a:solidFill>
              </a:rPr>
              <a:t>евая</a:t>
            </a:r>
            <a:r>
              <a:rPr lang="ru-RU" sz="2000" dirty="0" smtClean="0">
                <a:solidFill>
                  <a:srgbClr val="1376BA"/>
                </a:solidFill>
              </a:rPr>
              <a:t> сода и уксус</a:t>
            </a: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b="0" dirty="0">
              <a:solidFill>
                <a:srgbClr val="1376BA"/>
              </a:solidFill>
            </a:endParaRPr>
          </a:p>
        </p:txBody>
      </p:sp>
      <p:pic>
        <p:nvPicPr>
          <p:cNvPr id="6146" name="Picture 2" descr="C:\Users\Компьютер\Desktop\фото наташа\фото\IMG_20190403_1812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ect">
            <a:avLst/>
          </a:prstGeom>
          <a:noFill/>
        </p:spPr>
      </p:pic>
      <p:pic>
        <p:nvPicPr>
          <p:cNvPr id="6147" name="Picture 3" descr="C:\Users\Компьютер\Desktop\фото наташа\фото\IMG_20190403_1813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2910" y="500042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1376BA"/>
                </a:solidFill>
                <a:latin typeface="Times New Roman" pitchFamily="18" charset="0"/>
                <a:cs typeface="Times New Roman" pitchFamily="18" charset="0"/>
              </a:rPr>
              <a:t>Вывод: при взаимодействии соды и кислоты лимона, образуется газ, который</a:t>
            </a:r>
            <a:br>
              <a:rPr lang="ru-RU" sz="3600" dirty="0" smtClean="0">
                <a:solidFill>
                  <a:srgbClr val="1376B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1376BA"/>
                </a:solidFill>
                <a:latin typeface="Times New Roman" pitchFamily="18" charset="0"/>
                <a:cs typeface="Times New Roman" pitchFamily="18" charset="0"/>
              </a:rPr>
              <a:t>надувает шар.</a:t>
            </a:r>
            <a:br>
              <a:rPr lang="ru-RU" sz="3600" dirty="0" smtClean="0">
                <a:solidFill>
                  <a:srgbClr val="1376B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1376B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315200" cy="114298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Полезные советы, которые помогут нам в жизни: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801004" cy="5786478"/>
          </a:xfrm>
        </p:spPr>
        <p:txBody>
          <a:bodyPr/>
          <a:lstStyle/>
          <a:p>
            <a:r>
              <a:rPr lang="ru-RU" sz="1400" dirty="0" smtClean="0">
                <a:solidFill>
                  <a:srgbClr val="1376BA"/>
                </a:solidFill>
              </a:rPr>
              <a:t/>
            </a:r>
            <a:br>
              <a:rPr lang="ru-RU" sz="1400" dirty="0" smtClean="0">
                <a:solidFill>
                  <a:srgbClr val="1376BA"/>
                </a:solidFill>
              </a:rPr>
            </a:br>
            <a:r>
              <a:rPr lang="ru-RU" sz="1400" dirty="0" smtClean="0">
                <a:solidFill>
                  <a:srgbClr val="1376BA"/>
                </a:solidFill>
              </a:rPr>
              <a:t> </a:t>
            </a:r>
            <a:r>
              <a:rPr lang="ru-RU" sz="2400" dirty="0" smtClean="0">
                <a:solidFill>
                  <a:srgbClr val="1376BA"/>
                </a:solidFill>
              </a:rPr>
              <a:t>Соблюдая меры предосторожности и рекомендации врачей, ешьте как</a:t>
            </a:r>
            <a:br>
              <a:rPr lang="ru-RU" sz="2400" dirty="0" smtClean="0">
                <a:solidFill>
                  <a:srgbClr val="1376BA"/>
                </a:solidFill>
              </a:rPr>
            </a:br>
            <a:r>
              <a:rPr lang="ru-RU" sz="2400" dirty="0" smtClean="0">
                <a:solidFill>
                  <a:srgbClr val="1376BA"/>
                </a:solidFill>
              </a:rPr>
              <a:t>можно чаще лимоны. В скором времени вы забудете, что такое усталость и</a:t>
            </a:r>
            <a:br>
              <a:rPr lang="ru-RU" sz="2400" dirty="0" smtClean="0">
                <a:solidFill>
                  <a:srgbClr val="1376BA"/>
                </a:solidFill>
              </a:rPr>
            </a:br>
            <a:r>
              <a:rPr lang="ru-RU" sz="2400" dirty="0" smtClean="0">
                <a:solidFill>
                  <a:srgbClr val="1376BA"/>
                </a:solidFill>
              </a:rPr>
              <a:t>тоскливое настроение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Лимоны используют для лечения ангины, гипертонии. Несколько капель лимонного сока, нанесённые на виски, избавят от головной боли.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 От простуды помогает тёплое питье из лимонного сока и мёда.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Полоскания раствором лимонного сока может значительно облегчить зубную боль.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08" y="428604"/>
            <a:ext cx="611844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9pPr>
          </a:lstStyle>
          <a:p>
            <a:endParaRPr lang="en-US" sz="5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7422" y="457200"/>
            <a:ext cx="6286544" cy="97153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4748226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1C86C0"/>
                </a:solidFill>
              </a:rPr>
              <a:t>Изучить свойства лимона;</a:t>
            </a:r>
          </a:p>
          <a:p>
            <a:pPr lvl="0"/>
            <a:r>
              <a:rPr lang="ru-RU" sz="2800" dirty="0" smtClean="0">
                <a:solidFill>
                  <a:srgbClr val="1C86C0"/>
                </a:solidFill>
              </a:rPr>
              <a:t>выяснить, обладает ли лимон только полезными для организма человека свойствами;</a:t>
            </a:r>
          </a:p>
          <a:p>
            <a:pPr lvl="0"/>
            <a:r>
              <a:rPr lang="ru-RU" sz="2800" dirty="0" smtClean="0">
                <a:solidFill>
                  <a:srgbClr val="1C86C0"/>
                </a:solidFill>
              </a:rPr>
              <a:t>выяснить, обладает ли лимон свойствами, о которых нам неизвестно.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14291"/>
            <a:ext cx="7315200" cy="1428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534044"/>
          </a:xfrm>
        </p:spPr>
        <p:txBody>
          <a:bodyPr/>
          <a:lstStyle/>
          <a:p>
            <a:r>
              <a:rPr lang="ru-RU" sz="2400" dirty="0" smtClean="0">
                <a:solidFill>
                  <a:srgbClr val="1376BA"/>
                </a:solidFill>
              </a:rPr>
              <a:t>Чтобы вернуть блеск металлическим кастрюлям, нужно потереть их кожурой с мякотью лимона, а затем ополоснуть водой.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Если </a:t>
            </a:r>
            <a:r>
              <a:rPr lang="ru-RU" sz="2400" dirty="0" smtClean="0">
                <a:solidFill>
                  <a:srgbClr val="1376BA"/>
                </a:solidFill>
                <a:hlinkClick r:id="rId2"/>
              </a:rPr>
              <a:t>у вас растет лимонное дерево</a:t>
            </a:r>
            <a:r>
              <a:rPr lang="ru-RU" sz="2400" dirty="0" smtClean="0">
                <a:solidFill>
                  <a:srgbClr val="1376BA"/>
                </a:solidFill>
              </a:rPr>
              <a:t>, то дома никогда не будет моли. Моль не любит запах, который издает лимон.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Если в вашем доме завелись муравьи, не паникуйте! Смажьте лимонным соком их «любимые места» и муравьи забудут дорогу в ваш дом.</a:t>
            </a:r>
          </a:p>
          <a:p>
            <a:r>
              <a:rPr lang="ru-RU" sz="2400" dirty="0" smtClean="0">
                <a:solidFill>
                  <a:srgbClr val="1376BA"/>
                </a:solidFill>
              </a:rPr>
              <a:t>Чтобы спасти пересоленное блюдо, необходимо добавить в него немного лимонного сока. И еда становится не только вкусной, но и полезной. А ещё с лимонным соком, цедрой пекут пироги, кексы, делают вкусные кисели.</a:t>
            </a:r>
            <a:endParaRPr lang="ru-RU" sz="2400" dirty="0">
              <a:solidFill>
                <a:srgbClr val="1376B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315200" cy="528641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2" descr="Интересные факты о лимоне (12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571876"/>
            <a:ext cx="328614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57200"/>
            <a:ext cx="6767538" cy="11144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исследования: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7658128" cy="4462474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осуществить поиск материалов по теме исследования в библиотеке, Интернете;</a:t>
            </a:r>
          </a:p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познакомиться   с    историей   использования    лимона    человеком    с  древних времен и по настоящее время;</a:t>
            </a:r>
          </a:p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 собрать и проанализировать информацию  о   свойствах    лимонов;</a:t>
            </a:r>
          </a:p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провести исследования свойств лимона;</a:t>
            </a:r>
          </a:p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познакомить  учащихся начальных классов  с полезными свойствами  лимонов для  активного использования их в пищу;</a:t>
            </a:r>
          </a:p>
          <a:p>
            <a:pPr lvl="0"/>
            <a:r>
              <a:rPr lang="ru-RU" sz="2000" dirty="0" smtClean="0">
                <a:solidFill>
                  <a:srgbClr val="1376BA"/>
                </a:solidFill>
              </a:rPr>
              <a:t>проверить гипотезу.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457200"/>
            <a:ext cx="7358114" cy="161447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Гипотеза: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2571744"/>
            <a:ext cx="7315200" cy="3676656"/>
          </a:xfrm>
        </p:spPr>
        <p:txBody>
          <a:bodyPr/>
          <a:lstStyle/>
          <a:p>
            <a:pPr marL="457200" indent="-457200" algn="ctr">
              <a:buNone/>
            </a:pPr>
            <a:r>
              <a:rPr lang="ru-RU" sz="2800" dirty="0" smtClean="0">
                <a:solidFill>
                  <a:srgbClr val="1376BA"/>
                </a:solidFill>
              </a:rPr>
              <a:t>Предположим,  что лимон кроме лечебных свойств обладает еще рядом интересных и неизвестных нам свойств.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srgbClr val="1376BA"/>
              </a:solidFill>
            </a:endParaRPr>
          </a:p>
          <a:p>
            <a:endParaRPr lang="ru-RU" sz="2000" dirty="0">
              <a:solidFill>
                <a:srgbClr val="1376BA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929618" cy="114300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Методы и приемы исследования: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solidFill>
                  <a:srgbClr val="1376BA"/>
                </a:solidFill>
              </a:rPr>
              <a:t>Теоретические (изучение литературы по теме);</a:t>
            </a:r>
          </a:p>
          <a:p>
            <a:pPr lvl="0"/>
            <a:r>
              <a:rPr lang="ru-RU" sz="2400" dirty="0" smtClean="0">
                <a:solidFill>
                  <a:srgbClr val="1376BA"/>
                </a:solidFill>
              </a:rPr>
              <a:t>Наблюдение (прямое натуральное наблюдение и анализ опытов по определению свойств лимона);</a:t>
            </a:r>
          </a:p>
          <a:p>
            <a:pPr lvl="0"/>
            <a:r>
              <a:rPr lang="ru-RU" sz="2400" dirty="0" smtClean="0">
                <a:solidFill>
                  <a:srgbClr val="1376BA"/>
                </a:solidFill>
              </a:rPr>
              <a:t>Опросно-диагностические (анкетирование учащихся);</a:t>
            </a:r>
          </a:p>
          <a:p>
            <a:pPr lvl="0"/>
            <a:r>
              <a:rPr lang="ru-RU" sz="2400" dirty="0" smtClean="0">
                <a:solidFill>
                  <a:srgbClr val="1376BA"/>
                </a:solidFill>
              </a:rPr>
              <a:t>Практические (беседы с учащимися о значении лимона для здоровья человека).</a:t>
            </a:r>
          </a:p>
          <a:p>
            <a:pPr>
              <a:buClr>
                <a:schemeClr val="bg2">
                  <a:lumMod val="50000"/>
                </a:schemeClr>
              </a:buClr>
              <a:buNone/>
              <a:defRPr/>
            </a:pPr>
            <a:endParaRPr lang="ru-RU" sz="1800" dirty="0" smtClean="0">
              <a:solidFill>
                <a:srgbClr val="1376BA"/>
              </a:solidFill>
            </a:endParaRPr>
          </a:p>
          <a:p>
            <a:endParaRPr lang="ru-RU" sz="3600" dirty="0">
              <a:solidFill>
                <a:srgbClr val="1376B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457200"/>
            <a:ext cx="6767538" cy="71596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Что </a:t>
            </a:r>
            <a:r>
              <a:rPr lang="ru-RU" smtClean="0">
                <a:solidFill>
                  <a:srgbClr val="C00000"/>
                </a:solidFill>
              </a:rPr>
              <a:t>такое лимон?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981200"/>
            <a:ext cx="3929090" cy="4448196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1376BA"/>
                </a:solidFill>
              </a:rPr>
              <a:t>        Лимон - небольшое вечнозеленое дерево высотой 3-5 м семейства рутовых, с раскидистой кроной, с пурпурными молодыми побегами</a:t>
            </a:r>
            <a:r>
              <a:rPr lang="ru-RU" sz="2000" dirty="0" smtClean="0"/>
              <a:t>.  </a:t>
            </a:r>
            <a:r>
              <a:rPr lang="ru-RU" sz="2000" dirty="0" smtClean="0">
                <a:solidFill>
                  <a:srgbClr val="1376BA"/>
                </a:solidFill>
              </a:rPr>
              <a:t>Цветки белые, снаружи пурпурные или красновато-фиолетовые, душистые, с сильным приятным ароматом, одиночные или расположены по 2-3 штуки в пазухах листьев.</a:t>
            </a:r>
            <a:endParaRPr lang="ru-RU" sz="2000" dirty="0">
              <a:solidFill>
                <a:srgbClr val="1376BA"/>
              </a:solidFill>
            </a:endParaRPr>
          </a:p>
        </p:txBody>
      </p:sp>
      <p:pic>
        <p:nvPicPr>
          <p:cNvPr id="7" name="Содержимое 6" descr="Лимо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0790" y="1981200"/>
            <a:ext cx="3436219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186502" cy="1512876"/>
          </a:xfrm>
        </p:spPr>
        <p:txBody>
          <a:bodyPr/>
          <a:lstStyle/>
          <a:p>
            <a:r>
              <a:rPr lang="ru-RU" dirty="0" smtClean="0"/>
              <a:t>Другие  древние упоминания о лимоне принадлежат китайским летописям, написанным более 4000 лет тому назад.  В одной из китайских книг IV века нашей эры даётся рецепт приготовления чая с лимоном.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786346"/>
          </a:xfrm>
        </p:spPr>
        <p:txBody>
          <a:bodyPr/>
          <a:lstStyle/>
          <a:p>
            <a:endParaRPr lang="ru-RU" dirty="0" smtClean="0">
              <a:solidFill>
                <a:srgbClr val="1376BA"/>
              </a:solidFill>
            </a:endParaRPr>
          </a:p>
          <a:p>
            <a:r>
              <a:rPr lang="ru-RU" sz="2200" dirty="0" smtClean="0">
                <a:solidFill>
                  <a:srgbClr val="1376BA"/>
                </a:solidFill>
              </a:rPr>
              <a:t>Употребление лимона против цинги китайская медицина установила за много веков до открытия витамина С. </a:t>
            </a:r>
            <a:r>
              <a:rPr lang="ru-RU" sz="1800" dirty="0" smtClean="0">
                <a:solidFill>
                  <a:srgbClr val="1376BA"/>
                </a:solidFill>
              </a:rPr>
              <a:t> </a:t>
            </a:r>
            <a:endParaRPr lang="ru-RU" sz="1800" dirty="0">
              <a:solidFill>
                <a:srgbClr val="1376BA"/>
              </a:solidFill>
            </a:endParaRPr>
          </a:p>
        </p:txBody>
      </p:sp>
      <p:pic>
        <p:nvPicPr>
          <p:cNvPr id="4099" name="Picture 3" descr="C:\Users\Маша\Desktop\Работа 3 класс\чай с лимоно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071678"/>
            <a:ext cx="511175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08" y="428604"/>
            <a:ext cx="611844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hlink"/>
                </a:solidFill>
                <a:latin typeface="Microsoft Sans Serif" pitchFamily="34" charset="0"/>
              </a:defRPr>
            </a:lvl9pPr>
          </a:lstStyle>
          <a:p>
            <a:endParaRPr lang="en-US" sz="5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571480"/>
            <a:ext cx="4500594" cy="5572164"/>
          </a:xfrm>
        </p:spPr>
        <p:txBody>
          <a:bodyPr/>
          <a:lstStyle/>
          <a:p>
            <a:r>
              <a:rPr lang="ru-RU" sz="2400" dirty="0" smtClean="0"/>
              <a:t>Воины Александра Македонского привезли из Индии лимоны - плоды, которые были в Европе неизвестны. Их так и назвали – индийские яблоки. И жевались они просто так, несмотря на то, что ужасно кислые</a:t>
            </a:r>
            <a:endParaRPr lang="ru-RU" sz="2200" dirty="0"/>
          </a:p>
        </p:txBody>
      </p:sp>
      <p:pic>
        <p:nvPicPr>
          <p:cNvPr id="2050" name="Picture 2" descr="C:\Users\Маша\Desktop\Работа 3 класс\Александр Македон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000108"/>
            <a:ext cx="3398085" cy="5248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8586" cy="5186378"/>
          </a:xfrm>
        </p:spPr>
        <p:txBody>
          <a:bodyPr/>
          <a:lstStyle/>
          <a:p>
            <a:r>
              <a:rPr lang="ru-RU" sz="2800" i="1" u="sng" dirty="0" smtClean="0">
                <a:solidFill>
                  <a:srgbClr val="C00000"/>
                </a:solidFill>
              </a:rPr>
              <a:t>Результаты анкетирования 22  учащихся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Только 4 человека из опрошенных используют лимон в своем рационе питания каждый день.7 человек-1-2 раза в месяц, а 11 человек(это половина опрошенных детей) не любят лимон совсем. 14 человек не знают , что все части лимона целебны. Из всех опрошенных детей только 3 выращивают лимон дома.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 1">
      <a:dk1>
        <a:srgbClr val="4D4D4D"/>
      </a:dk1>
      <a:lt1>
        <a:srgbClr val="FFFFFF"/>
      </a:lt1>
      <a:dk2>
        <a:srgbClr val="4D4D4D"/>
      </a:dk2>
      <a:lt2>
        <a:srgbClr val="80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B92B2B"/>
        </a:lt2>
        <a:accent1>
          <a:srgbClr val="0095B7"/>
        </a:accent1>
        <a:accent2>
          <a:srgbClr val="FAAC8F"/>
        </a:accent2>
        <a:accent3>
          <a:srgbClr val="FFFFFF"/>
        </a:accent3>
        <a:accent4>
          <a:srgbClr val="404040"/>
        </a:accent4>
        <a:accent5>
          <a:srgbClr val="AAC8D8"/>
        </a:accent5>
        <a:accent6>
          <a:srgbClr val="E39B81"/>
        </a:accent6>
        <a:hlink>
          <a:srgbClr val="2D328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5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3BAE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6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992E2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7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B9620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8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813C8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9">
        <a:dk1>
          <a:srgbClr val="4D4D4D"/>
        </a:dk1>
        <a:lt1>
          <a:srgbClr val="FFFFFF"/>
        </a:lt1>
        <a:dk2>
          <a:srgbClr val="4D4D4D"/>
        </a:dk2>
        <a:lt2>
          <a:srgbClr val="6BC4FF"/>
        </a:lt2>
        <a:accent1>
          <a:srgbClr val="F0C91D"/>
        </a:accent1>
        <a:accent2>
          <a:srgbClr val="4CD134"/>
        </a:accent2>
        <a:accent3>
          <a:srgbClr val="FFFFFF"/>
        </a:accent3>
        <a:accent4>
          <a:srgbClr val="404040"/>
        </a:accent4>
        <a:accent5>
          <a:srgbClr val="F6E1AB"/>
        </a:accent5>
        <a:accent6>
          <a:srgbClr val="44BD2E"/>
        </a:accent6>
        <a:hlink>
          <a:srgbClr val="0091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0">
        <a:dk1>
          <a:srgbClr val="4D4D4D"/>
        </a:dk1>
        <a:lt1>
          <a:srgbClr val="FFFFFF"/>
        </a:lt1>
        <a:dk2>
          <a:srgbClr val="4D4D4D"/>
        </a:dk2>
        <a:lt2>
          <a:srgbClr val="6BC4FF"/>
        </a:lt2>
        <a:accent1>
          <a:srgbClr val="F0C91D"/>
        </a:accent1>
        <a:accent2>
          <a:srgbClr val="DDCF15"/>
        </a:accent2>
        <a:accent3>
          <a:srgbClr val="FFFFFF"/>
        </a:accent3>
        <a:accent4>
          <a:srgbClr val="404040"/>
        </a:accent4>
        <a:accent5>
          <a:srgbClr val="F6E1AB"/>
        </a:accent5>
        <a:accent6>
          <a:srgbClr val="C8BB12"/>
        </a:accent6>
        <a:hlink>
          <a:srgbClr val="0091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1">
        <a:dk1>
          <a:srgbClr val="4D4D4D"/>
        </a:dk1>
        <a:lt1>
          <a:srgbClr val="FFFFFF"/>
        </a:lt1>
        <a:dk2>
          <a:srgbClr val="4D4D4D"/>
        </a:dk2>
        <a:lt2>
          <a:srgbClr val="C9CF15"/>
        </a:lt2>
        <a:accent1>
          <a:srgbClr val="6BC4FF"/>
        </a:accent1>
        <a:accent2>
          <a:srgbClr val="DDCF15"/>
        </a:accent2>
        <a:accent3>
          <a:srgbClr val="FFFFFF"/>
        </a:accent3>
        <a:accent4>
          <a:srgbClr val="404040"/>
        </a:accent4>
        <a:accent5>
          <a:srgbClr val="BADEFF"/>
        </a:accent5>
        <a:accent6>
          <a:srgbClr val="C8BB12"/>
        </a:accent6>
        <a:hlink>
          <a:srgbClr val="0091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2">
        <a:dk1>
          <a:srgbClr val="4D4D4D"/>
        </a:dk1>
        <a:lt1>
          <a:srgbClr val="FFFFFF"/>
        </a:lt1>
        <a:dk2>
          <a:srgbClr val="4D4D4D"/>
        </a:dk2>
        <a:lt2>
          <a:srgbClr val="F4EE00"/>
        </a:lt2>
        <a:accent1>
          <a:srgbClr val="6BC4FF"/>
        </a:accent1>
        <a:accent2>
          <a:srgbClr val="DDCF15"/>
        </a:accent2>
        <a:accent3>
          <a:srgbClr val="FFFFFF"/>
        </a:accent3>
        <a:accent4>
          <a:srgbClr val="404040"/>
        </a:accent4>
        <a:accent5>
          <a:srgbClr val="BADEFF"/>
        </a:accent5>
        <a:accent6>
          <a:srgbClr val="C8BB12"/>
        </a:accent6>
        <a:hlink>
          <a:srgbClr val="0091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13">
        <a:dk1>
          <a:srgbClr val="4D4D4D"/>
        </a:dk1>
        <a:lt1>
          <a:srgbClr val="FFFFFF"/>
        </a:lt1>
        <a:dk2>
          <a:srgbClr val="4D4D4D"/>
        </a:dk2>
        <a:lt2>
          <a:srgbClr val="F4EE00"/>
        </a:lt2>
        <a:accent1>
          <a:srgbClr val="6BC4FF"/>
        </a:accent1>
        <a:accent2>
          <a:srgbClr val="DDB72C"/>
        </a:accent2>
        <a:accent3>
          <a:srgbClr val="FFFFFF"/>
        </a:accent3>
        <a:accent4>
          <a:srgbClr val="404040"/>
        </a:accent4>
        <a:accent5>
          <a:srgbClr val="BADEFF"/>
        </a:accent5>
        <a:accent6>
          <a:srgbClr val="C8A627"/>
        </a:accent6>
        <a:hlink>
          <a:srgbClr val="0091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2358</TotalTime>
  <Words>516</Words>
  <Application>Microsoft Office PowerPoint</Application>
  <PresentationFormat>Экран (4:3)</PresentationFormat>
  <Paragraphs>138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powerpoint-template</vt:lpstr>
      <vt:lpstr>Волшебные свойства лимона.       Исследовательская работа</vt:lpstr>
      <vt:lpstr>Цели:</vt:lpstr>
      <vt:lpstr>Задачи исследования:</vt:lpstr>
      <vt:lpstr>Гипотеза:</vt:lpstr>
      <vt:lpstr> Методы и приемы исследования: </vt:lpstr>
      <vt:lpstr>Что такое лимон?</vt:lpstr>
      <vt:lpstr>Другие  древние упоминания о лимоне принадлежат китайским летописям, написанным более 4000 лет тому назад.  В одной из китайских книг IV века нашей эры даётся рецепт приготовления чая с лимоном. </vt:lpstr>
      <vt:lpstr>Воины Александра Македонского привезли из Индии лимоны - плоды, которые были в Европе неизвестны. Их так и назвали – индийские яблоки. И жевались они просто так, несмотря на то, что ужасно кислые</vt:lpstr>
      <vt:lpstr>Результаты анкетирования 22  учащихся  Только 4 человека из опрошенных используют лимон в своем рационе питания каждый день.7 человек-1-2 раза в месяц, а 11 человек(это половина опрошенных детей) не любят лимон совсем. 14 человек не знают , что все части лимона целебны. Из всех опрошенных детей только 3 выращивают лимон дома.</vt:lpstr>
      <vt:lpstr>Слайд 10</vt:lpstr>
      <vt:lpstr>Химический состав лимона:</vt:lpstr>
      <vt:lpstr>Положительное влияние витамина С  на организм человека</vt:lpstr>
      <vt:lpstr>Опыты с лимоном: Опыт №1 Чай с лимоном</vt:lpstr>
      <vt:lpstr>ОПЫТ № 2 Лимон-пятновыводитель</vt:lpstr>
      <vt:lpstr>Слайд 15</vt:lpstr>
      <vt:lpstr>Опыт №3 Яблоко и лимон </vt:lpstr>
      <vt:lpstr> </vt:lpstr>
      <vt:lpstr>Опыт №4 </vt:lpstr>
      <vt:lpstr>Полезные советы, которые помогут нам в жизни:</vt:lpstr>
      <vt:lpstr>Слайд 20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</dc:creator>
  <cp:lastModifiedBy>Компьютер</cp:lastModifiedBy>
  <cp:revision>216</cp:revision>
  <dcterms:created xsi:type="dcterms:W3CDTF">2012-08-03T06:03:45Z</dcterms:created>
  <dcterms:modified xsi:type="dcterms:W3CDTF">2019-11-20T10:18:50Z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266188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