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3" r:id="rId10"/>
    <p:sldId id="272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-84" y="-10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947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2650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049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81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066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512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387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6445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4085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362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21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89FC-6ADA-4AB3-96A7-57D106BC188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C097E-1ACD-4F03-989D-988DF2D5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031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0786" y="280657"/>
            <a:ext cx="9532632" cy="16358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«Немецкие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Австрийские художники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18-го столетия»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6420" y="4634133"/>
            <a:ext cx="5399353" cy="165576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latin typeface="+mj-lt"/>
              </a:rPr>
              <a:t>Подготовил</a:t>
            </a:r>
            <a:r>
              <a:rPr lang="en-US" sz="2000" dirty="0" smtClean="0">
                <a:latin typeface="+mj-lt"/>
              </a:rPr>
              <a:t>: </a:t>
            </a:r>
            <a:r>
              <a:rPr lang="ru-RU" sz="2000" dirty="0" smtClean="0">
                <a:latin typeface="+mj-lt"/>
              </a:rPr>
              <a:t>студент группы 118-Д</a:t>
            </a:r>
          </a:p>
          <a:p>
            <a:pPr algn="r"/>
            <a:r>
              <a:rPr lang="ru-RU" sz="2000" dirty="0" smtClean="0">
                <a:latin typeface="+mj-lt"/>
              </a:rPr>
              <a:t>Муратов Дмитрий</a:t>
            </a:r>
          </a:p>
          <a:p>
            <a:pPr algn="r"/>
            <a:r>
              <a:rPr lang="ru-RU" sz="2000" dirty="0" smtClean="0">
                <a:latin typeface="+mj-lt"/>
              </a:rPr>
              <a:t>Проверил преподаватель</a:t>
            </a:r>
            <a:r>
              <a:rPr lang="en-US" sz="2000" dirty="0" smtClean="0">
                <a:latin typeface="+mj-lt"/>
              </a:rPr>
              <a:t>: </a:t>
            </a:r>
            <a:r>
              <a:rPr lang="ru-RU" sz="2000" dirty="0" smtClean="0">
                <a:latin typeface="+mj-lt"/>
              </a:rPr>
              <a:t>Шустова Л.В.</a:t>
            </a:r>
            <a:endParaRPr lang="ru-RU" sz="2000" dirty="0">
              <a:latin typeface="+mj-lt"/>
            </a:endParaRPr>
          </a:p>
        </p:txBody>
      </p:sp>
      <p:pic>
        <p:nvPicPr>
          <p:cNvPr id="1026" name="Picture 2" descr="ÐÐ°ÑÑÐ¸Ð½ÐºÐ¸ Ð¿Ð¾ Ð·Ð°Ð¿ÑÐ¾ÑÑ ÐÐµÐ¼ÐµÑÐºÐ¸Ðµ Ð¸ Ð°Ð²ÑÑÑÐ¸Ð¹ÑÐºÐ¸Ðµ ÑÑÐ´Ð¾Ð¶Ð½Ð¸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59" y="2298086"/>
            <a:ext cx="5527230" cy="345991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2381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«Каменщик со своим помощником»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7473" y="1325563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 smtClean="0">
              <a:latin typeface="+mj-lt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7473" y="1325563"/>
            <a:ext cx="5728717" cy="36538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latin typeface="+mj-lt"/>
              </a:rPr>
              <a:t>Эскиз находится в </a:t>
            </a:r>
            <a:r>
              <a:rPr lang="ru-RU" sz="2000" dirty="0">
                <a:latin typeface="+mj-lt"/>
              </a:rPr>
              <a:t>выставочном зале </a:t>
            </a:r>
            <a:r>
              <a:rPr lang="ru-RU" sz="2000" dirty="0" err="1" smtClean="0">
                <a:latin typeface="+mj-lt"/>
              </a:rPr>
              <a:t>Карлсруе</a:t>
            </a:r>
            <a:r>
              <a:rPr lang="ru-RU" sz="2000" dirty="0" smtClean="0">
                <a:latin typeface="+mj-lt"/>
              </a:rPr>
              <a:t>. </a:t>
            </a:r>
            <a:r>
              <a:rPr lang="ru-RU" sz="2000" dirty="0">
                <a:latin typeface="+mj-lt"/>
              </a:rPr>
              <a:t>Среди 3 представленных картин Шмидта находилась «Каменщик и подмастерье». На ней изображен человек, который сидит на полусогнутых коленях, с двумя листами, с выбитыми на них титульными виньетками, где к нему на встречу идет мужчина в тюрбане. Он выступает в роли учителя, и объясняет ученику, как правильно работать, т.е. резец должен быть в правой руке, а камень в левой. Данная картина считается незаконченной, а её жанр свободным.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65" y="1325563"/>
            <a:ext cx="5101971" cy="32904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«Иисус и капитан из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Капернаум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7473" y="1325564"/>
            <a:ext cx="5728717" cy="4251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latin typeface="+mj-lt"/>
              </a:rPr>
              <a:t>Картина исполнена при помощи мазков, с использованием карандаша. Она включена в серию «Чудотворная последовательность жизни Христа». Серию опубликовали лишь после смерти </a:t>
            </a:r>
            <a:r>
              <a:rPr lang="ru-RU" sz="2000" dirty="0" err="1" smtClean="0">
                <a:latin typeface="+mj-lt"/>
              </a:rPr>
              <a:t>Райнспергера</a:t>
            </a:r>
            <a:r>
              <a:rPr lang="ru-RU" sz="2000" dirty="0" smtClean="0">
                <a:latin typeface="+mj-lt"/>
              </a:rPr>
              <a:t> в 1770 году, а сам чертеж возник годами ранее. Сцена изображает ландшафтный и архитектурный фон, который напоминает декорацию. Справа на картине изображен Иисус со своими последователями, а слева капитан стоящий на колене со своим мечом. Шмидт продемонстрировал, как эффектно показать сюжет и его смысл. Картина выглядит художественно и наглядно, а растекающиеся краски по всему листу образуют контуры.</a:t>
            </a:r>
            <a:endParaRPr lang="ru-RU" sz="2000" dirty="0">
              <a:latin typeface="+mj-lt"/>
            </a:endParaRPr>
          </a:p>
        </p:txBody>
      </p:sp>
      <p:pic>
        <p:nvPicPr>
          <p:cNvPr id="3074" name="Picture 2" descr="http://auto23652.a.u.pic.centerblog.net/txz4cz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94567" y="1316510"/>
            <a:ext cx="4809192" cy="302915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82333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3776"/>
            <a:ext cx="552304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+mj-lt"/>
              </a:rPr>
              <a:t>Эта </a:t>
            </a:r>
            <a:r>
              <a:rPr lang="ru-RU" sz="2000" dirty="0" smtClean="0">
                <a:latin typeface="+mj-lt"/>
              </a:rPr>
              <a:t>презентация посвящена Немецким </a:t>
            </a:r>
            <a:r>
              <a:rPr lang="ru-RU" sz="2000" dirty="0">
                <a:latin typeface="+mj-lt"/>
              </a:rPr>
              <a:t>и </a:t>
            </a:r>
            <a:r>
              <a:rPr lang="ru-RU" sz="2000" dirty="0" smtClean="0">
                <a:latin typeface="+mj-lt"/>
              </a:rPr>
              <a:t>Австрийским художникам, </a:t>
            </a:r>
            <a:r>
              <a:rPr lang="ru-RU" sz="2000" dirty="0">
                <a:latin typeface="+mj-lt"/>
              </a:rPr>
              <a:t>которые получили мировую известность в 18 столетии, благодаря своим картинам и </a:t>
            </a:r>
            <a:r>
              <a:rPr lang="ru-RU" sz="2000" dirty="0" smtClean="0">
                <a:latin typeface="+mj-lt"/>
              </a:rPr>
              <a:t>эскизам.</a:t>
            </a:r>
            <a:endParaRPr lang="ru-RU" sz="2000" dirty="0">
              <a:latin typeface="+mj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Предисловие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921" y="1173776"/>
            <a:ext cx="4715352" cy="377341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74842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</a:t>
            </a:r>
            <a:r>
              <a:rPr lang="en-US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Michelangelo </a:t>
            </a:r>
            <a:r>
              <a:rPr lang="en-US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Unterberger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595" y="1325563"/>
            <a:ext cx="2743200" cy="3810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838200" y="1325562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7473" y="1325564"/>
            <a:ext cx="5728717" cy="4586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+mj-lt"/>
                <a:cs typeface="Times New Roman" panose="02020603050405020304" pitchFamily="18" charset="0"/>
              </a:rPr>
              <a:t>Микеланджело </a:t>
            </a:r>
            <a:r>
              <a:rPr lang="ru-RU" sz="2000" dirty="0" err="1">
                <a:latin typeface="+mj-lt"/>
                <a:cs typeface="Times New Roman" panose="02020603050405020304" pitchFamily="18" charset="0"/>
              </a:rPr>
              <a:t>Унтербергер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родился </a:t>
            </a:r>
            <a:r>
              <a:rPr lang="ru-RU" sz="2000" dirty="0" err="1" smtClean="0">
                <a:latin typeface="+mj-lt"/>
                <a:cs typeface="Times New Roman" panose="02020603050405020304" pitchFamily="18" charset="0"/>
              </a:rPr>
              <a:t>Кавалезе</a:t>
            </a: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. Он 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был братом Франца </a:t>
            </a:r>
            <a:r>
              <a:rPr lang="ru-RU" sz="2000" dirty="0" err="1">
                <a:latin typeface="+mj-lt"/>
                <a:cs typeface="Times New Roman" panose="02020603050405020304" pitchFamily="18" charset="0"/>
              </a:rPr>
              <a:t>Себальда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+mj-lt"/>
                <a:cs typeface="Times New Roman" panose="02020603050405020304" pitchFamily="18" charset="0"/>
              </a:rPr>
              <a:t>Унтербергера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 и учеником Джузеппе </a:t>
            </a:r>
            <a:r>
              <a:rPr lang="ru-RU" sz="2000" dirty="0" smtClean="0">
                <a:latin typeface="+mj-lt"/>
                <a:cs typeface="Times New Roman" panose="02020603050405020304" pitchFamily="18" charset="0"/>
              </a:rPr>
              <a:t>Альберти. Следующие 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картины получили всемирную известность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:</a:t>
            </a:r>
          </a:p>
          <a:p>
            <a:r>
              <a:rPr lang="de-DE" sz="1800" dirty="0">
                <a:latin typeface="+mj-lt"/>
                <a:cs typeface="Times New Roman" panose="02020603050405020304" pitchFamily="18" charset="0"/>
              </a:rPr>
              <a:t>Die Taufe Christi im nahegelegenen Kloster </a:t>
            </a:r>
            <a:r>
              <a:rPr lang="de-DE" sz="1800" dirty="0" err="1">
                <a:latin typeface="+mj-lt"/>
                <a:cs typeface="Times New Roman" panose="02020603050405020304" pitchFamily="18" charset="0"/>
              </a:rPr>
              <a:t>Vornbach</a:t>
            </a:r>
            <a:endParaRPr lang="ru-RU" sz="1800" dirty="0">
              <a:latin typeface="+mj-lt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+mj-lt"/>
                <a:cs typeface="Times New Roman" panose="02020603050405020304" pitchFamily="18" charset="0"/>
              </a:rPr>
              <a:t>Die Heilige Familie in der Kurhauskapelle bei Schärding</a:t>
            </a:r>
            <a:endParaRPr lang="ru-RU" sz="1800" dirty="0">
              <a:latin typeface="+mj-lt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+mj-lt"/>
                <a:cs typeface="Times New Roman" panose="02020603050405020304" pitchFamily="18" charset="0"/>
              </a:rPr>
              <a:t>Das Martyrium des St. Mauritius</a:t>
            </a:r>
            <a:r>
              <a:rPr lang="ru-RU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1800" dirty="0">
                <a:latin typeface="+mj-lt"/>
                <a:cs typeface="Times New Roman" panose="02020603050405020304" pitchFamily="18" charset="0"/>
              </a:rPr>
              <a:t>in der Pfarrkirche in </a:t>
            </a:r>
            <a:r>
              <a:rPr lang="de-DE" sz="1800" dirty="0" err="1">
                <a:latin typeface="+mj-lt"/>
                <a:cs typeface="Times New Roman" panose="02020603050405020304" pitchFamily="18" charset="0"/>
              </a:rPr>
              <a:t>Aurolzmünster</a:t>
            </a:r>
            <a:endParaRPr lang="ru-RU" sz="1800" dirty="0">
              <a:latin typeface="+mj-lt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+mj-lt"/>
                <a:cs typeface="Times New Roman" panose="02020603050405020304" pitchFamily="18" charset="0"/>
              </a:rPr>
              <a:t>Die Heilige Familie in der Pfarrkirche St. Florian am </a:t>
            </a:r>
            <a:r>
              <a:rPr lang="de-DE" sz="1800" dirty="0" smtClean="0">
                <a:latin typeface="+mj-lt"/>
                <a:cs typeface="Times New Roman" panose="02020603050405020304" pitchFamily="18" charset="0"/>
              </a:rPr>
              <a:t>Inn</a:t>
            </a:r>
            <a:endParaRPr lang="ru-RU" sz="1800" dirty="0">
              <a:latin typeface="+mj-lt"/>
              <a:cs typeface="Times New Roman" panose="02020603050405020304" pitchFamily="18" charset="0"/>
            </a:endParaRPr>
          </a:p>
          <a:p>
            <a:endParaRPr lang="ru-RU" sz="11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0832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«Излияние святого духа»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8200" y="1325562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100" dirty="0">
              <a:latin typeface="+mj-lt"/>
            </a:endParaRPr>
          </a:p>
        </p:txBody>
      </p:sp>
      <p:pic>
        <p:nvPicPr>
          <p:cNvPr id="1026" name="Picture 2" descr="https://images.icon-art.info/main/02600-02699/02649_hi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570" y="999903"/>
            <a:ext cx="2536309" cy="536527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07473" y="1325564"/>
            <a:ext cx="5728717" cy="4115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latin typeface="+mj-lt"/>
              </a:rPr>
              <a:t>Картина </a:t>
            </a:r>
            <a:r>
              <a:rPr lang="ru-RU" sz="2000" dirty="0">
                <a:latin typeface="+mj-lt"/>
              </a:rPr>
              <a:t>находится в галерее Будапешта, впервые появилась там в 1738 году, в качестве эскиза. Последние изменения в картину были внесены в 1742 году, для алтаря. Художник пытался отобразить всю глубину помещения. На четырехугольном полотне, Микеланджело изобразил четырех апостолов, которые обнимают Марию, спускающуюся по </a:t>
            </a:r>
            <a:r>
              <a:rPr lang="ru-RU" sz="2000" dirty="0" smtClean="0">
                <a:latin typeface="+mj-lt"/>
              </a:rPr>
              <a:t>ступеням, а из </a:t>
            </a:r>
            <a:r>
              <a:rPr lang="ru-RU" sz="2000" dirty="0">
                <a:latin typeface="+mj-lt"/>
              </a:rPr>
              <a:t>света сверху спускается Святой Дух на призыв Апостолов.</a:t>
            </a:r>
            <a:endParaRPr lang="ru-RU" sz="11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283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5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«12-ти летний Иисус в </a:t>
            </a:r>
            <a:r>
              <a:rPr lang="ru-RU" sz="35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Темпеле</a:t>
            </a:r>
            <a:r>
              <a:rPr lang="ru-RU" sz="35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325562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100" dirty="0">
              <a:latin typeface="Montserrat Light" panose="00000400000000000000" pitchFamily="2" charset="-52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7473" y="1325563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800" dirty="0">
              <a:latin typeface="+mj-lt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07473" y="1325564"/>
            <a:ext cx="5728717" cy="370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+mj-lt"/>
              </a:rPr>
              <a:t>Картина находится в музее университета Оксфорд, и четко отображает стиль Барокко. В 1751 году была создана картина для Алтаря. На картине изображен 12-ти летний Иисус, который доносит слова Господа-Бога своему окружению. На заднем плане между колонами находится Апсида, небольшое углубление. В последний момент Микеланджело изменил алтарь на картине. Он изобразил Иисуса спускающегося с расправленными крыльями, к своему окружению.</a:t>
            </a:r>
            <a:endParaRPr lang="ru-RU" sz="1800" dirty="0"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136" y="1104899"/>
            <a:ext cx="2864564" cy="52951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="" xmlns:p14="http://schemas.microsoft.com/office/powerpoint/2010/main" val="1361467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«Святой Михаил спускается в ад»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73" y="1325563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800" dirty="0">
              <a:latin typeface="+mj-lt"/>
            </a:endParaRPr>
          </a:p>
        </p:txBody>
      </p:sp>
      <p:pic>
        <p:nvPicPr>
          <p:cNvPr id="2050" name="Picture 2" descr="https://i.pinimg.com/736x/90/64/73/90647382564aebaf700b84fd60fe6dcf--saint-michael-michael-okee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527" y="990216"/>
            <a:ext cx="3020040" cy="550111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07473" y="1325564"/>
            <a:ext cx="5728717" cy="357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+mj-lt"/>
              </a:rPr>
              <a:t>Микеланджело нарисовал эту картину в 1751 году для алтаря, в Венскую церковь Святого Михаила. На картине изображен Святой Михаил, который спускается к проклятым в ад. Впервые картину выставили в 1782 </a:t>
            </a:r>
            <a:r>
              <a:rPr lang="ru-RU" sz="2000" dirty="0" smtClean="0">
                <a:latin typeface="+mj-lt"/>
              </a:rPr>
              <a:t>году. </a:t>
            </a:r>
            <a:r>
              <a:rPr lang="ru-RU" sz="2000" dirty="0">
                <a:latin typeface="+mj-lt"/>
              </a:rPr>
              <a:t>По началу художник изобразил отдельно рисунки и масляные эскизы, по этой причине музей обладает 2 видами полотен. На картине ярко выражены детали фигур, крылья, мускулы, а также красиво выполнена драпировка.</a:t>
            </a:r>
            <a:endParaRPr lang="ru-RU" sz="18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8793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 </a:t>
            </a:r>
            <a:r>
              <a:rPr lang="en-US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Martin Johann Schmidt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Kremser</a:t>
            </a:r>
            <a:r>
              <a:rPr lang="en-US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Schmidt)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aeiou.at/aeiou.encyclop.data.image.s/s27916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814" y="1325563"/>
            <a:ext cx="3087986" cy="409672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838200" y="1325562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>
              <a:latin typeface="+mj-lt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7473" y="1325564"/>
            <a:ext cx="5728717" cy="3843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+mj-lt"/>
              </a:rPr>
              <a:t>Martin Johann Schmidt</a:t>
            </a:r>
            <a:r>
              <a:rPr lang="ru-RU" sz="2000" dirty="0">
                <a:latin typeface="+mj-lt"/>
              </a:rPr>
              <a:t> (</a:t>
            </a:r>
            <a:r>
              <a:rPr lang="en-US" sz="2000" dirty="0" err="1">
                <a:latin typeface="+mj-lt"/>
              </a:rPr>
              <a:t>Kremser</a:t>
            </a:r>
            <a:r>
              <a:rPr lang="en-US" sz="2000" dirty="0">
                <a:latin typeface="+mj-lt"/>
              </a:rPr>
              <a:t> Schmidt) </a:t>
            </a:r>
            <a:r>
              <a:rPr lang="ru-RU" sz="2000" dirty="0">
                <a:latin typeface="+mj-lt"/>
              </a:rPr>
              <a:t>родился </a:t>
            </a:r>
            <a:r>
              <a:rPr lang="ru-RU" sz="2000" dirty="0" smtClean="0">
                <a:latin typeface="+mj-lt"/>
              </a:rPr>
              <a:t>в </a:t>
            </a:r>
            <a:r>
              <a:rPr lang="ru-RU" sz="2000" dirty="0" err="1" smtClean="0">
                <a:latin typeface="+mj-lt"/>
              </a:rPr>
              <a:t>Графенвёрте</a:t>
            </a:r>
            <a:r>
              <a:rPr lang="ru-RU" sz="2000" dirty="0" smtClean="0">
                <a:latin typeface="+mj-lt"/>
              </a:rPr>
              <a:t>. Возможно</a:t>
            </a:r>
            <a:r>
              <a:rPr lang="ru-RU" sz="2000" dirty="0">
                <a:latin typeface="+mj-lt"/>
              </a:rPr>
              <a:t>, он единственный художник в стиле барокко международного формата, родом из Нижней Австрии. Шмидт провел большую часть своей жизни в </a:t>
            </a:r>
            <a:r>
              <a:rPr lang="ru-RU" sz="2000" dirty="0" err="1">
                <a:latin typeface="+mj-lt"/>
              </a:rPr>
              <a:t>Штайне</a:t>
            </a:r>
            <a:r>
              <a:rPr lang="ru-RU" sz="2000" dirty="0">
                <a:latin typeface="+mj-lt"/>
              </a:rPr>
              <a:t>, где он работал </a:t>
            </a:r>
            <a:r>
              <a:rPr lang="ru-RU" sz="2000" dirty="0" smtClean="0">
                <a:latin typeface="+mj-lt"/>
              </a:rPr>
              <a:t>в </a:t>
            </a:r>
            <a:r>
              <a:rPr lang="ru-RU" sz="2000" dirty="0">
                <a:latin typeface="+mj-lt"/>
              </a:rPr>
              <a:t>церквях и монастырях. Его дом в </a:t>
            </a:r>
            <a:r>
              <a:rPr lang="ru-RU" sz="2000" dirty="0" err="1">
                <a:latin typeface="+mj-lt"/>
              </a:rPr>
              <a:t>Штайне</a:t>
            </a:r>
            <a:r>
              <a:rPr lang="ru-RU" sz="2000" dirty="0">
                <a:latin typeface="+mj-lt"/>
              </a:rPr>
              <a:t> сохранился до наших дней. У него множество известных картин, фресок, барокко и портретов.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2787782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Ахасвер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Эстер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07473" y="1325563"/>
            <a:ext cx="6712390" cy="5532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>
              <a:latin typeface="+mj-lt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7473" y="1325564"/>
            <a:ext cx="5728717" cy="3744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latin typeface="+mj-lt"/>
              </a:rPr>
              <a:t>Эта картина была создана в 2 вариантах. Первая картина находится в Вене, а вторая в Будапеште. На первой картине на заднем плане изображен висельник, а на второй с небес спускается Святая Троица и Дева Мария. В данном случае имя </a:t>
            </a:r>
            <a:r>
              <a:rPr lang="ru-RU" sz="2000" dirty="0" err="1">
                <a:latin typeface="+mj-lt"/>
              </a:rPr>
              <a:t>Эстер</a:t>
            </a:r>
            <a:r>
              <a:rPr lang="ru-RU" sz="2000" dirty="0">
                <a:latin typeface="+mj-lt"/>
              </a:rPr>
              <a:t> олицетворяет образ Марии, который схож с образом в </a:t>
            </a:r>
            <a:r>
              <a:rPr lang="ru-RU" sz="2000" dirty="0" smtClean="0">
                <a:latin typeface="+mj-lt"/>
              </a:rPr>
              <a:t>иконописи. </a:t>
            </a:r>
            <a:r>
              <a:rPr lang="ru-RU" sz="2000" dirty="0">
                <a:latin typeface="+mj-lt"/>
              </a:rPr>
              <a:t>Картина в Вене обладает чертами, где ярко выражены свет и тени, гамма и контраст. Картина в Будапеште имеет тревожный характер, выглядит менее лаконично, и не так великодушно, как в Вене.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863" y="1325563"/>
            <a:ext cx="2928951" cy="4845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"/>
          </a:effectLst>
        </p:spPr>
      </p:pic>
    </p:spTree>
    <p:extLst>
      <p:ext uri="{BB962C8B-B14F-4D97-AF65-F5344CB8AC3E}">
        <p14:creationId xmlns="" xmlns:p14="http://schemas.microsoft.com/office/powerpoint/2010/main" val="3465597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806" y="195072"/>
            <a:ext cx="5142011" cy="64556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696</Words>
  <Application>Microsoft Office PowerPoint</Application>
  <PresentationFormat>Произвольный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 «Немецкие и Австрийские художники 18-го столетия»</vt:lpstr>
      <vt:lpstr>Слайд 2</vt:lpstr>
      <vt:lpstr>Биография Michelangelo Unterberger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«Немецкие и Австрийские художники 18-ого столетия»</dc:title>
  <dc:creator>Lewklis</dc:creator>
  <cp:lastModifiedBy>Admin</cp:lastModifiedBy>
  <cp:revision>73</cp:revision>
  <dcterms:created xsi:type="dcterms:W3CDTF">2019-03-17T08:25:10Z</dcterms:created>
  <dcterms:modified xsi:type="dcterms:W3CDTF">2019-04-30T07:36:49Z</dcterms:modified>
</cp:coreProperties>
</file>