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71" r:id="rId8"/>
    <p:sldId id="272" r:id="rId9"/>
    <p:sldId id="274" r:id="rId10"/>
    <p:sldId id="27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26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319578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-34657"/>
            <a:ext cx="9139938" cy="6858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098497" y="692696"/>
            <a:ext cx="749307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МУНИЦИПАЛЬНОЕ БЮДЖЕТНОЕ ОБЩЕОБРАЗОВАТЕЛЬНОЕ УЧРЕЖДЕНИЕ</a:t>
            </a:r>
          </a:p>
          <a:p>
            <a:pPr algn="ctr"/>
            <a:r>
              <a:rPr lang="ru-RU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«ОСНОВНАЯ ОБЩЕОБРАЗОВАТЕЛЬНАЯ ШКОЛА №5»</a:t>
            </a:r>
          </a:p>
          <a:p>
            <a:pPr algn="ctr"/>
            <a:r>
              <a:rPr lang="ru-RU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МУНИЦИПАЛЬНОГО ОБРАЗОВАНИЯ «ГОРОД БУГУРУСЛАН»</a:t>
            </a:r>
            <a:endParaRPr lang="ru-RU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8029" y="1844461"/>
            <a:ext cx="88159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Arial Black" panose="020B0A04020102020204" pitchFamily="34" charset="0"/>
              </a:rPr>
              <a:t>ИССЛЕДОВАТЕЛЬСКИЙ ПРОЕКТ НА ТЕМУ: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113418" y="3556514"/>
            <a:ext cx="3685432" cy="32778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Выполнил: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Учащийся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класса А</a:t>
            </a:r>
          </a:p>
          <a:p>
            <a:pPr>
              <a:lnSpc>
                <a:spcPct val="150000"/>
              </a:lnSpc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МБОУ ООШ №5 </a:t>
            </a:r>
          </a:p>
          <a:p>
            <a:pPr>
              <a:lnSpc>
                <a:spcPct val="150000"/>
              </a:lnSpc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Тимофеев Николай Евгеньевич</a:t>
            </a:r>
          </a:p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Руководитель: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Рябова </a:t>
            </a:r>
          </a:p>
          <a:p>
            <a:pPr>
              <a:lnSpc>
                <a:spcPct val="150000"/>
              </a:lnSpc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Алена Вячеславовна </a:t>
            </a:r>
          </a:p>
          <a:p>
            <a:pPr>
              <a:lnSpc>
                <a:spcPct val="150000"/>
              </a:lnSpc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информатики </a:t>
            </a:r>
          </a:p>
          <a:p>
            <a:pPr>
              <a:lnSpc>
                <a:spcPct val="150000"/>
              </a:lnSpc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МБОУ ООШ №5 </a:t>
            </a:r>
          </a:p>
          <a:p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39552" y="2308722"/>
            <a:ext cx="7918648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Arial Black" panose="020B0A04020102020204" pitchFamily="34" charset="0"/>
              </a:rPr>
              <a:t>«</a:t>
            </a:r>
            <a:r>
              <a:rPr lang="ru-RU" sz="2400" b="1" dirty="0">
                <a:solidFill>
                  <a:srgbClr val="FF0000"/>
                </a:solidFill>
                <a:latin typeface="Arial Black" panose="020B0A04020102020204" pitchFamily="34" charset="0"/>
              </a:rPr>
              <a:t>Перспективы</a:t>
            </a:r>
            <a:endParaRPr lang="ru-RU" sz="2400" dirty="0">
              <a:solidFill>
                <a:srgbClr val="FF0000"/>
              </a:solidFill>
              <a:latin typeface="Arial Black" panose="020B0A04020102020204" pitchFamily="34" charset="0"/>
            </a:endParaRPr>
          </a:p>
          <a:p>
            <a:pPr algn="ctr"/>
            <a:r>
              <a:rPr lang="ru-RU" sz="2400" b="1" dirty="0">
                <a:solidFill>
                  <a:srgbClr val="FF0000"/>
                </a:solidFill>
                <a:latin typeface="Arial Black" panose="020B0A04020102020204" pitchFamily="34" charset="0"/>
              </a:rPr>
              <a:t>использования 3-</a:t>
            </a:r>
            <a:r>
              <a:rPr lang="en-US" sz="2400" b="1" dirty="0">
                <a:solidFill>
                  <a:srgbClr val="FF0000"/>
                </a:solidFill>
                <a:latin typeface="Arial Black" panose="020B0A04020102020204" pitchFamily="34" charset="0"/>
              </a:rPr>
              <a:t>D</a:t>
            </a:r>
            <a:r>
              <a:rPr lang="ru-RU" sz="2400" b="1" dirty="0">
                <a:solidFill>
                  <a:srgbClr val="FF0000"/>
                </a:solidFill>
                <a:latin typeface="Arial Black" panose="020B0A04020102020204" pitchFamily="34" charset="0"/>
              </a:rPr>
              <a:t> принтеров </a:t>
            </a:r>
            <a:r>
              <a:rPr lang="ru-RU" sz="2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Arial Black" panose="020B0A04020102020204" pitchFamily="34" charset="0"/>
              </a:rPr>
              <a:t>»</a:t>
            </a:r>
            <a:endParaRPr lang="ru-RU" sz="2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rgbClr val="FF000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972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319578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-34657"/>
            <a:ext cx="9139938" cy="6858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098497" y="692696"/>
            <a:ext cx="749307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МУНИЦИПАЛЬНОЕ БЮДЖЕТНОЕ ОБЩЕОБРАЗОВАТЕЛЬНОЕ УЧРЕЖДЕНИЕ</a:t>
            </a:r>
          </a:p>
          <a:p>
            <a:pPr algn="ctr"/>
            <a:r>
              <a:rPr lang="ru-RU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«ОСНОВНАЯ ОБЩЕОБРАЗОВАТЕЛЬНАЯ ШКОЛА №5»</a:t>
            </a:r>
          </a:p>
          <a:p>
            <a:pPr algn="ctr"/>
            <a:r>
              <a:rPr lang="ru-RU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МУНИЦИПАЛЬНОГО ОБРАЗОВАНИЯ «ГОРОД БУГУРУСЛАН»</a:t>
            </a:r>
            <a:endParaRPr lang="ru-RU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8029" y="1844461"/>
            <a:ext cx="88159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Arial Black" panose="020B0A04020102020204" pitchFamily="34" charset="0"/>
              </a:rPr>
              <a:t>ИССЛЕДОВАТЕЛЬСКИЙ ПРОЕКТ НА ТЕМУ: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113418" y="3556514"/>
            <a:ext cx="3685432" cy="32778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Выполнил: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Учащийся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класса А</a:t>
            </a:r>
          </a:p>
          <a:p>
            <a:pPr>
              <a:lnSpc>
                <a:spcPct val="150000"/>
              </a:lnSpc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МБОУ ООШ №5 </a:t>
            </a:r>
          </a:p>
          <a:p>
            <a:pPr>
              <a:lnSpc>
                <a:spcPct val="150000"/>
              </a:lnSpc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Тимофеев Николай Евгеньевич</a:t>
            </a:r>
          </a:p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Руководитель: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Рябова </a:t>
            </a:r>
          </a:p>
          <a:p>
            <a:pPr>
              <a:lnSpc>
                <a:spcPct val="150000"/>
              </a:lnSpc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Алена Вячеславовна </a:t>
            </a:r>
          </a:p>
          <a:p>
            <a:pPr>
              <a:lnSpc>
                <a:spcPct val="150000"/>
              </a:lnSpc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информатики </a:t>
            </a:r>
          </a:p>
          <a:p>
            <a:pPr>
              <a:lnSpc>
                <a:spcPct val="150000"/>
              </a:lnSpc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МБОУ ООШ №5 </a:t>
            </a:r>
          </a:p>
          <a:p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39552" y="2308722"/>
            <a:ext cx="7918648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Arial Black" panose="020B0A04020102020204" pitchFamily="34" charset="0"/>
              </a:rPr>
              <a:t>«</a:t>
            </a:r>
            <a:r>
              <a:rPr lang="ru-RU" sz="2400" b="1" dirty="0">
                <a:solidFill>
                  <a:srgbClr val="FF0000"/>
                </a:solidFill>
                <a:latin typeface="Arial Black" panose="020B0A04020102020204" pitchFamily="34" charset="0"/>
              </a:rPr>
              <a:t>Перспективы</a:t>
            </a:r>
            <a:endParaRPr lang="ru-RU" sz="2400" dirty="0">
              <a:solidFill>
                <a:srgbClr val="FF0000"/>
              </a:solidFill>
              <a:latin typeface="Arial Black" panose="020B0A04020102020204" pitchFamily="34" charset="0"/>
            </a:endParaRPr>
          </a:p>
          <a:p>
            <a:pPr algn="ctr"/>
            <a:r>
              <a:rPr lang="ru-RU" sz="2400" b="1" dirty="0">
                <a:solidFill>
                  <a:srgbClr val="FF0000"/>
                </a:solidFill>
                <a:latin typeface="Arial Black" panose="020B0A04020102020204" pitchFamily="34" charset="0"/>
              </a:rPr>
              <a:t>использования 3-</a:t>
            </a:r>
            <a:r>
              <a:rPr lang="en-US" sz="2400" b="1" dirty="0">
                <a:solidFill>
                  <a:srgbClr val="FF0000"/>
                </a:solidFill>
                <a:latin typeface="Arial Black" panose="020B0A04020102020204" pitchFamily="34" charset="0"/>
              </a:rPr>
              <a:t>D</a:t>
            </a:r>
            <a:r>
              <a:rPr lang="ru-RU" sz="2400" b="1" dirty="0">
                <a:solidFill>
                  <a:srgbClr val="FF0000"/>
                </a:solidFill>
                <a:latin typeface="Arial Black" panose="020B0A04020102020204" pitchFamily="34" charset="0"/>
              </a:rPr>
              <a:t> принтеров </a:t>
            </a:r>
            <a:r>
              <a:rPr lang="ru-RU" sz="2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Arial Black" panose="020B0A04020102020204" pitchFamily="34" charset="0"/>
              </a:rPr>
              <a:t>»</a:t>
            </a:r>
            <a:endParaRPr lang="ru-RU" sz="2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rgbClr val="FF000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7449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920"/>
            <a:ext cx="9180512" cy="6942892"/>
          </a:xfrm>
        </p:spPr>
      </p:pic>
      <p:sp>
        <p:nvSpPr>
          <p:cNvPr id="5" name="TextBox 4"/>
          <p:cNvSpPr txBox="1"/>
          <p:nvPr/>
        </p:nvSpPr>
        <p:spPr>
          <a:xfrm>
            <a:off x="323528" y="1700808"/>
            <a:ext cx="8136904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ГИПОТЕЗА:</a:t>
            </a:r>
          </a:p>
          <a:p>
            <a:pPr algn="ctr"/>
            <a:r>
              <a:rPr lang="ru-RU" dirty="0" smtClean="0">
                <a:latin typeface="Arial Black" panose="020B0A04020102020204" pitchFamily="34" charset="0"/>
              </a:rPr>
              <a:t>3D-принтер </a:t>
            </a:r>
            <a:r>
              <a:rPr lang="ru-RU" dirty="0">
                <a:latin typeface="Arial Black" panose="020B0A04020102020204" pitchFamily="34" charset="0"/>
              </a:rPr>
              <a:t>– это устройство, которое имеет множество перспектив не только в производственной деятельности, но и в повседневной жизни человека.</a:t>
            </a:r>
            <a:endParaRPr lang="ru-RU" sz="2000" dirty="0" smtClean="0">
              <a:solidFill>
                <a:srgbClr val="FF0000"/>
              </a:solidFill>
              <a:latin typeface="Arial Black" panose="020B0A04020102020204" pitchFamily="34" charset="0"/>
            </a:endParaRPr>
          </a:p>
          <a:p>
            <a:pPr algn="ctr"/>
            <a:endParaRPr lang="ru-RU" sz="2000" dirty="0" smtClean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2755" y="3471446"/>
            <a:ext cx="3696072" cy="22618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74767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966749" y="1412776"/>
            <a:ext cx="756952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000" dirty="0" smtClean="0">
              <a:solidFill>
                <a:srgbClr val="FF0000"/>
              </a:solidFill>
              <a:latin typeface="Arial Black" panose="020B0A04020102020204" pitchFamily="34" charset="0"/>
            </a:endParaRPr>
          </a:p>
          <a:p>
            <a:pPr algn="ctr"/>
            <a:r>
              <a:rPr lang="ru-RU" sz="20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ЦЕЛЬ: </a:t>
            </a:r>
            <a:endParaRPr lang="ru-RU" sz="2000" dirty="0" smtClean="0">
              <a:solidFill>
                <a:srgbClr val="FF0000"/>
              </a:solidFill>
              <a:latin typeface="Arial Black" panose="020B0A04020102020204" pitchFamily="34" charset="0"/>
            </a:endParaRPr>
          </a:p>
          <a:p>
            <a:pPr algn="ctr"/>
            <a:r>
              <a:rPr lang="ru-RU" sz="2000" dirty="0" smtClean="0">
                <a:latin typeface="Arial Black" panose="020B0A04020102020204" pitchFamily="34" charset="0"/>
              </a:rPr>
              <a:t>выяснить</a:t>
            </a:r>
            <a:r>
              <a:rPr lang="ru-RU" sz="2000" dirty="0">
                <a:latin typeface="Arial Black" panose="020B0A04020102020204" pitchFamily="34" charset="0"/>
              </a:rPr>
              <a:t>, может ли человек использовать 3D- принтер в реальной жизни</a:t>
            </a:r>
            <a:endParaRPr lang="ru-RU" sz="2400" dirty="0" smtClean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3419048"/>
            <a:ext cx="4082468" cy="24012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775706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467544" y="836712"/>
            <a:ext cx="7992889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ЗАДАЧИ:</a:t>
            </a:r>
          </a:p>
          <a:p>
            <a:pPr lvl="0">
              <a:lnSpc>
                <a:spcPct val="150000"/>
              </a:lnSpc>
            </a:pPr>
            <a:r>
              <a:rPr lang="ru-RU" sz="2000" dirty="0" smtClean="0">
                <a:latin typeface="Arial Black" panose="020B0A04020102020204" pitchFamily="34" charset="0"/>
              </a:rPr>
              <a:t>1. Изучить </a:t>
            </a:r>
            <a:r>
              <a:rPr lang="ru-RU" sz="2000" dirty="0">
                <a:latin typeface="Arial Black" panose="020B0A04020102020204" pitchFamily="34" charset="0"/>
              </a:rPr>
              <a:t>устройство и методы печати 3D-принтеров.</a:t>
            </a:r>
          </a:p>
          <a:p>
            <a:pPr lvl="0">
              <a:lnSpc>
                <a:spcPct val="150000"/>
              </a:lnSpc>
            </a:pPr>
            <a:r>
              <a:rPr lang="ru-RU" sz="2000" dirty="0" smtClean="0">
                <a:latin typeface="Arial Black" panose="020B0A04020102020204" pitchFamily="34" charset="0"/>
              </a:rPr>
              <a:t>2. Изучить </a:t>
            </a:r>
            <a:r>
              <a:rPr lang="ru-RU" sz="2000" dirty="0">
                <a:latin typeface="Arial Black" panose="020B0A04020102020204" pitchFamily="34" charset="0"/>
              </a:rPr>
              <a:t>возможности и применение его в реальной жизни.</a:t>
            </a:r>
          </a:p>
          <a:p>
            <a:pPr lvl="0">
              <a:lnSpc>
                <a:spcPct val="150000"/>
              </a:lnSpc>
            </a:pPr>
            <a:r>
              <a:rPr lang="ru-RU" sz="2000" dirty="0" smtClean="0">
                <a:latin typeface="Arial Black" panose="020B0A04020102020204" pitchFamily="34" charset="0"/>
              </a:rPr>
              <a:t>3.Исследовать </a:t>
            </a:r>
            <a:r>
              <a:rPr lang="ru-RU" sz="2000" dirty="0">
                <a:latin typeface="Arial Black" panose="020B0A04020102020204" pitchFamily="34" charset="0"/>
              </a:rPr>
              <a:t>характеристики 3D-принтеров.</a:t>
            </a:r>
          </a:p>
          <a:p>
            <a:pPr lvl="0">
              <a:lnSpc>
                <a:spcPct val="150000"/>
              </a:lnSpc>
            </a:pPr>
            <a:r>
              <a:rPr lang="ru-RU" sz="2000" dirty="0" smtClean="0">
                <a:latin typeface="Arial Black" panose="020B0A04020102020204" pitchFamily="34" charset="0"/>
              </a:rPr>
              <a:t>4.Провести </a:t>
            </a:r>
            <a:r>
              <a:rPr lang="ru-RU" sz="2000" dirty="0">
                <a:latin typeface="Arial Black" panose="020B0A04020102020204" pitchFamily="34" charset="0"/>
              </a:rPr>
              <a:t>сравнительный анализ ценового диапазона на 3D-принтеры.</a:t>
            </a:r>
          </a:p>
          <a:p>
            <a:pPr lvl="0">
              <a:lnSpc>
                <a:spcPct val="150000"/>
              </a:lnSpc>
            </a:pPr>
            <a:r>
              <a:rPr lang="ru-RU" sz="2000" dirty="0" smtClean="0">
                <a:latin typeface="Arial Black" panose="020B0A04020102020204" pitchFamily="34" charset="0"/>
              </a:rPr>
              <a:t>5.Организовать мероприятия по знакомству с 3D-принтерами.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82931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8740"/>
            <a:ext cx="9540552" cy="6858000"/>
          </a:xfrm>
        </p:spPr>
      </p:pic>
      <p:sp>
        <p:nvSpPr>
          <p:cNvPr id="5" name="TextBox 4"/>
          <p:cNvSpPr txBox="1"/>
          <p:nvPr/>
        </p:nvSpPr>
        <p:spPr>
          <a:xfrm>
            <a:off x="683568" y="1772816"/>
            <a:ext cx="77768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ОБЪЕКТ ИССЛЕДОВАНИЯ</a:t>
            </a:r>
            <a:r>
              <a:rPr lang="ru-RU" sz="20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: </a:t>
            </a:r>
            <a:r>
              <a:rPr lang="ru-RU" sz="2000" dirty="0" smtClean="0">
                <a:latin typeface="Arial Black" panose="020B0A04020102020204" pitchFamily="34" charset="0"/>
              </a:rPr>
              <a:t>3 - </a:t>
            </a:r>
            <a:r>
              <a:rPr lang="en-US" sz="2000" dirty="0" smtClean="0">
                <a:latin typeface="Arial Black" panose="020B0A04020102020204" pitchFamily="34" charset="0"/>
              </a:rPr>
              <a:t>D </a:t>
            </a:r>
            <a:r>
              <a:rPr lang="ru-RU" sz="2000" dirty="0" smtClean="0">
                <a:latin typeface="Arial Black" panose="020B0A04020102020204" pitchFamily="34" charset="0"/>
              </a:rPr>
              <a:t>ПРИНТЕРЫ </a:t>
            </a:r>
            <a:r>
              <a:rPr lang="ru-RU" sz="2000" dirty="0" smtClean="0">
                <a:latin typeface="Arial Black" panose="020B0A04020102020204" pitchFamily="34" charset="0"/>
              </a:rPr>
              <a:t> </a:t>
            </a:r>
            <a:endParaRPr lang="ru-RU" sz="2000" dirty="0">
              <a:latin typeface="Arial Black" panose="020B0A0402010202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2996952"/>
            <a:ext cx="3926614" cy="220675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2996951"/>
            <a:ext cx="3312368" cy="220675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81565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-252536" y="1700808"/>
            <a:ext cx="87129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     ПРЕДМЕТ </a:t>
            </a:r>
            <a:r>
              <a:rPr lang="ru-RU" sz="24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ИССЛЕДОВАНИЯ: </a:t>
            </a:r>
          </a:p>
          <a:p>
            <a:pPr algn="ctr">
              <a:lnSpc>
                <a:spcPct val="150000"/>
              </a:lnSpc>
            </a:pPr>
            <a:r>
              <a:rPr lang="ru-RU" sz="2400" dirty="0">
                <a:latin typeface="Arial Black" panose="020B0A04020102020204" pitchFamily="34" charset="0"/>
              </a:rPr>
              <a:t> </a:t>
            </a:r>
            <a:r>
              <a:rPr lang="ru-RU" sz="2400" dirty="0" smtClean="0">
                <a:latin typeface="Arial Black" panose="020B0A04020102020204" pitchFamily="34" charset="0"/>
              </a:rPr>
              <a:t>         </a:t>
            </a:r>
            <a:r>
              <a:rPr lang="ru-RU" sz="2400" dirty="0" smtClean="0">
                <a:latin typeface="Arial Black" panose="020B0A04020102020204" pitchFamily="34" charset="0"/>
              </a:rPr>
              <a:t>ЖИТЕЛИ ГОРОДА БУГУРУСЛАНА</a:t>
            </a:r>
            <a:endParaRPr lang="ru-RU" sz="2400" dirty="0">
              <a:latin typeface="Arial Black" panose="020B0A0402010202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3212976"/>
            <a:ext cx="6156176" cy="312524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001515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0"/>
            <a:ext cx="9180512" cy="6942892"/>
          </a:xfrm>
          <a:prstGeom prst="rect">
            <a:avLst/>
          </a:prstGeom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1" y="2382229"/>
            <a:ext cx="7632848" cy="3567051"/>
          </a:xfrm>
        </p:spPr>
      </p:pic>
      <p:sp>
        <p:nvSpPr>
          <p:cNvPr id="6" name="TextBox 5"/>
          <p:cNvSpPr txBox="1"/>
          <p:nvPr/>
        </p:nvSpPr>
        <p:spPr>
          <a:xfrm>
            <a:off x="827584" y="1052736"/>
            <a:ext cx="6840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Количество участников опроса- 121 человек 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2993213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95739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786210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Многообразие использования </a:t>
            </a:r>
            <a:br>
              <a:rPr lang="ru-RU" sz="4000" b="1" dirty="0" smtClean="0">
                <a:solidFill>
                  <a:srgbClr val="FF0000"/>
                </a:solidFill>
              </a:rPr>
            </a:br>
            <a:r>
              <a:rPr lang="ru-RU" sz="4000" b="1" dirty="0" smtClean="0">
                <a:solidFill>
                  <a:srgbClr val="FF0000"/>
                </a:solidFill>
              </a:rPr>
              <a:t>3</a:t>
            </a:r>
            <a:r>
              <a:rPr lang="en-US" sz="4000" b="1" dirty="0" smtClean="0">
                <a:solidFill>
                  <a:srgbClr val="FF0000"/>
                </a:solidFill>
              </a:rPr>
              <a:t>D </a:t>
            </a:r>
            <a:r>
              <a:rPr lang="ru-RU" sz="4000" b="1" dirty="0" smtClean="0">
                <a:solidFill>
                  <a:srgbClr val="FF0000"/>
                </a:solidFill>
              </a:rPr>
              <a:t>ПРИНТЕРОВ:</a:t>
            </a:r>
            <a:br>
              <a:rPr lang="ru-RU" sz="4000" b="1" dirty="0" smtClean="0">
                <a:solidFill>
                  <a:srgbClr val="FF0000"/>
                </a:solidFill>
              </a:rPr>
            </a:br>
            <a:r>
              <a:rPr lang="ru-RU" sz="4000" b="1" dirty="0" smtClean="0">
                <a:solidFill>
                  <a:srgbClr val="FF0000"/>
                </a:solidFill>
              </a:rPr>
              <a:t> 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1420758"/>
            <a:ext cx="8640960" cy="50321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9994" marR="0" indent="-359994">
              <a:spcBef>
                <a:spcPts val="0"/>
              </a:spcBef>
              <a:spcAft>
                <a:spcPts val="0"/>
              </a:spcAft>
            </a:pPr>
            <a:r>
              <a:rPr lang="ru-RU" sz="2000" kern="1400" dirty="0">
                <a:solidFill>
                  <a:srgbClr val="000000"/>
                </a:solidFill>
                <a:latin typeface="Arial Black" panose="020B0A04020102020204" pitchFamily="34" charset="0"/>
              </a:rPr>
              <a:t>1.</a:t>
            </a:r>
            <a:r>
              <a:rPr lang="ru-RU" kern="1400" dirty="0">
                <a:solidFill>
                  <a:srgbClr val="000000"/>
                </a:solidFill>
                <a:latin typeface="Franklin Gothic Book" panose="020B0503020102020204" pitchFamily="34" charset="0"/>
              </a:rPr>
              <a:t> </a:t>
            </a:r>
            <a:r>
              <a:rPr lang="ru-RU" sz="2000" b="1" kern="1400" dirty="0">
                <a:solidFill>
                  <a:srgbClr val="0070C0"/>
                </a:solidFill>
                <a:latin typeface="Arial Black" panose="020B0A04020102020204" pitchFamily="34" charset="0"/>
              </a:rPr>
              <a:t>С помощью данной технологии уже </a:t>
            </a:r>
            <a:endParaRPr lang="ru-RU" kern="1400" dirty="0">
              <a:solidFill>
                <a:srgbClr val="000000"/>
              </a:solidFill>
              <a:latin typeface="Franklin Gothic Book" panose="020B0503020102020204" pitchFamily="34" charset="0"/>
            </a:endParaRPr>
          </a:p>
          <a:p>
            <a:r>
              <a:rPr lang="ru-RU" sz="2000" b="1" kern="1400" dirty="0">
                <a:solidFill>
                  <a:srgbClr val="0070C0"/>
                </a:solidFill>
                <a:latin typeface="Arial Black" panose="020B0A04020102020204" pitchFamily="34" charset="0"/>
              </a:rPr>
              <a:t>      создаются искусственные органы</a:t>
            </a:r>
            <a:r>
              <a:rPr lang="ru-RU" sz="2000" kern="1400" dirty="0">
                <a:solidFill>
                  <a:srgbClr val="0070C0"/>
                </a:solidFill>
                <a:latin typeface="Arial Black" panose="020B0A04020102020204" pitchFamily="34" charset="0"/>
              </a:rPr>
              <a:t> </a:t>
            </a:r>
            <a:endParaRPr lang="ru-RU" kern="1400" dirty="0">
              <a:solidFill>
                <a:srgbClr val="000000"/>
              </a:solidFill>
              <a:latin typeface="Franklin Gothic Book" panose="020B0503020102020204" pitchFamily="34" charset="0"/>
            </a:endParaRPr>
          </a:p>
          <a:p>
            <a:r>
              <a:rPr lang="ru-RU" kern="1400" dirty="0">
                <a:solidFill>
                  <a:srgbClr val="000000"/>
                </a:solidFill>
                <a:latin typeface="Arial Black" panose="020B0A04020102020204" pitchFamily="34" charset="0"/>
              </a:rPr>
              <a:t>Протезы ушей.</a:t>
            </a:r>
            <a:br>
              <a:rPr lang="ru-RU" kern="1400" dirty="0">
                <a:solidFill>
                  <a:srgbClr val="000000"/>
                </a:solidFill>
                <a:latin typeface="Arial Black" panose="020B0A04020102020204" pitchFamily="34" charset="0"/>
              </a:rPr>
            </a:br>
            <a:r>
              <a:rPr lang="ru-RU" kern="1400" dirty="0">
                <a:solidFill>
                  <a:srgbClr val="000000"/>
                </a:solidFill>
                <a:latin typeface="Arial Black" panose="020B0A04020102020204" pitchFamily="34" charset="0"/>
              </a:rPr>
              <a:t>К примеру, для младенцев, которые из-за генетических дефектов родились без ушей, протезы ушей печатают именно на 3D принтерах</a:t>
            </a:r>
            <a:r>
              <a:rPr lang="ru-RU" kern="1400" dirty="0" smtClean="0">
                <a:solidFill>
                  <a:srgbClr val="000000"/>
                </a:solidFill>
                <a:latin typeface="Arial Black" panose="020B0A04020102020204" pitchFamily="34" charset="0"/>
              </a:rPr>
              <a:t>.</a:t>
            </a:r>
          </a:p>
          <a:p>
            <a:endParaRPr lang="ru-RU" kern="1400" dirty="0" smtClean="0">
              <a:solidFill>
                <a:schemeClr val="accent1"/>
              </a:solidFill>
              <a:latin typeface="Arial Black" panose="020B0A04020102020204" pitchFamily="34" charset="0"/>
            </a:endParaRPr>
          </a:p>
          <a:p>
            <a:r>
              <a:rPr lang="ru-RU" kern="1400" dirty="0" smtClean="0">
                <a:solidFill>
                  <a:schemeClr val="accent1"/>
                </a:solidFill>
                <a:latin typeface="Arial Black" panose="020B0A04020102020204" pitchFamily="34" charset="0"/>
              </a:rPr>
              <a:t>2.</a:t>
            </a:r>
            <a:r>
              <a:rPr lang="ru-RU" dirty="0">
                <a:solidFill>
                  <a:schemeClr val="accent1"/>
                </a:solidFill>
                <a:latin typeface="Arial Black" panose="020B0A04020102020204" pitchFamily="34" charset="0"/>
              </a:rPr>
              <a:t> 3D печать используется для </a:t>
            </a:r>
          </a:p>
          <a:p>
            <a:r>
              <a:rPr lang="ru-RU" dirty="0">
                <a:solidFill>
                  <a:schemeClr val="accent1"/>
                </a:solidFill>
                <a:latin typeface="Arial Black" panose="020B0A04020102020204" pitchFamily="34" charset="0"/>
              </a:rPr>
              <a:t>создания необычного оружия </a:t>
            </a:r>
          </a:p>
          <a:p>
            <a:r>
              <a:rPr lang="ru-RU" b="1" dirty="0">
                <a:latin typeface="Arial Black" panose="020B0A04020102020204" pitchFamily="34" charset="0"/>
              </a:rPr>
              <a:t>Крошечное оружие.</a:t>
            </a:r>
            <a:br>
              <a:rPr lang="ru-RU" b="1" dirty="0">
                <a:latin typeface="Arial Black" panose="020B0A04020102020204" pitchFamily="34" charset="0"/>
              </a:rPr>
            </a:br>
            <a:r>
              <a:rPr lang="ru-RU" b="1" dirty="0">
                <a:latin typeface="Arial Black" panose="020B0A04020102020204" pitchFamily="34" charset="0"/>
              </a:rPr>
              <a:t>Специалисты говорят, что с помощью 3D-принтера можно сделать настолько крошечное оружие, что его будет очень трудно обнаружить </a:t>
            </a:r>
            <a:endParaRPr lang="ru-RU" dirty="0">
              <a:latin typeface="Arial Black" panose="020B0A04020102020204" pitchFamily="34" charset="0"/>
            </a:endParaRPr>
          </a:p>
          <a:p>
            <a:r>
              <a:rPr lang="ru-RU" dirty="0"/>
              <a:t> </a:t>
            </a:r>
          </a:p>
          <a:p>
            <a:pPr algn="ctr">
              <a:lnSpc>
                <a:spcPct val="125000"/>
              </a:lnSpc>
            </a:pPr>
            <a:endParaRPr lang="ru-RU" kern="1400" dirty="0" smtClean="0">
              <a:solidFill>
                <a:srgbClr val="000000"/>
              </a:solidFill>
              <a:latin typeface="Arial Black" panose="020B0A04020102020204" pitchFamily="34" charset="0"/>
            </a:endParaRPr>
          </a:p>
          <a:p>
            <a:pPr algn="ctr">
              <a:lnSpc>
                <a:spcPct val="125000"/>
              </a:lnSpc>
            </a:pPr>
            <a:r>
              <a:rPr lang="ru-RU" kern="1400" dirty="0" smtClean="0">
                <a:solidFill>
                  <a:srgbClr val="000000"/>
                </a:solidFill>
                <a:latin typeface="Arial Black" panose="020B0A04020102020204" pitchFamily="34" charset="0"/>
              </a:rPr>
              <a:t> </a:t>
            </a:r>
            <a:endParaRPr lang="ru-RU" kern="1400" dirty="0">
              <a:solidFill>
                <a:srgbClr val="000000"/>
              </a:solidFill>
              <a:latin typeface="Franklin Gothic Book" panose="020B0503020102020204" pitchFamily="34" charset="0"/>
            </a:endParaRPr>
          </a:p>
          <a:p>
            <a:r>
              <a:rPr lang="ru-RU" sz="2000" kern="1400" dirty="0">
                <a:solidFill>
                  <a:srgbClr val="000000"/>
                </a:solidFill>
                <a:latin typeface="Calibri" panose="020F0502020204030204" pitchFamily="34" charset="0"/>
              </a:rPr>
              <a:t> </a:t>
            </a:r>
            <a:endParaRPr lang="ru-RU" sz="2000" kern="1400" dirty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4340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95739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5400600"/>
          </a:xfrm>
        </p:spPr>
        <p:txBody>
          <a:bodyPr>
            <a:normAutofit fontScale="90000"/>
          </a:bodyPr>
          <a:lstStyle/>
          <a:p>
            <a:pPr lvl="0" algn="l">
              <a:lnSpc>
                <a:spcPct val="150000"/>
              </a:lnSpc>
            </a:pPr>
            <a:r>
              <a:rPr lang="ru-RU" sz="2200" b="1" dirty="0" smtClean="0">
                <a:solidFill>
                  <a:srgbClr val="FF0000"/>
                </a:solidFill>
              </a:rPr>
              <a:t/>
            </a:r>
            <a:br>
              <a:rPr lang="ru-RU" sz="2200" b="1" dirty="0" smtClean="0">
                <a:solidFill>
                  <a:srgbClr val="FF0000"/>
                </a:solidFill>
              </a:rPr>
            </a:br>
            <a:r>
              <a:rPr lang="ru-RU" sz="2200" b="1" dirty="0">
                <a:solidFill>
                  <a:srgbClr val="FF0000"/>
                </a:solidFill>
              </a:rPr>
              <a:t/>
            </a:r>
            <a:br>
              <a:rPr lang="ru-RU" sz="2200" b="1" dirty="0">
                <a:solidFill>
                  <a:srgbClr val="FF0000"/>
                </a:solidFill>
              </a:rPr>
            </a:br>
            <a:r>
              <a:rPr lang="ru-RU" sz="2200" b="1" dirty="0" smtClean="0">
                <a:solidFill>
                  <a:srgbClr val="FF0000"/>
                </a:solidFill>
              </a:rPr>
              <a:t/>
            </a:r>
            <a:br>
              <a:rPr lang="ru-RU" sz="2200" b="1" dirty="0" smtClean="0">
                <a:solidFill>
                  <a:srgbClr val="FF0000"/>
                </a:solidFill>
              </a:rPr>
            </a:br>
            <a:r>
              <a:rPr lang="ru-RU" sz="2200" b="1" dirty="0">
                <a:solidFill>
                  <a:srgbClr val="FF0000"/>
                </a:solidFill>
              </a:rPr>
              <a:t/>
            </a:r>
            <a:br>
              <a:rPr lang="ru-RU" sz="2200" b="1" dirty="0">
                <a:solidFill>
                  <a:srgbClr val="FF0000"/>
                </a:solidFill>
              </a:rPr>
            </a:br>
            <a:r>
              <a:rPr lang="ru-RU" sz="2200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Достоинства  </a:t>
            </a:r>
            <a:r>
              <a:rPr lang="ru-RU" sz="2200" b="1" dirty="0">
                <a:solidFill>
                  <a:srgbClr val="FF0000"/>
                </a:solidFill>
                <a:latin typeface="Arial Black" panose="020B0A04020102020204" pitchFamily="34" charset="0"/>
              </a:rPr>
              <a:t>3</a:t>
            </a:r>
            <a:r>
              <a:rPr lang="en-US" sz="2200" b="1" dirty="0">
                <a:solidFill>
                  <a:srgbClr val="FF0000"/>
                </a:solidFill>
                <a:latin typeface="Arial Black" panose="020B0A04020102020204" pitchFamily="34" charset="0"/>
              </a:rPr>
              <a:t>D </a:t>
            </a:r>
            <a:r>
              <a:rPr lang="ru-RU" sz="2200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ПРИНТЕРОВ</a:t>
            </a:r>
            <a:r>
              <a:rPr lang="ru-RU" sz="2200" b="1" dirty="0" smtClean="0">
                <a:solidFill>
                  <a:srgbClr val="FF0000"/>
                </a:solidFill>
              </a:rPr>
              <a:t>:</a:t>
            </a:r>
            <a:br>
              <a:rPr lang="ru-RU" sz="2200" b="1" dirty="0" smtClean="0">
                <a:solidFill>
                  <a:srgbClr val="FF0000"/>
                </a:solidFill>
              </a:rPr>
            </a:br>
            <a:r>
              <a:rPr lang="ru-RU" sz="1600" b="1" dirty="0" smtClean="0">
                <a:latin typeface="Arial Black" panose="020B0A04020102020204" pitchFamily="34" charset="0"/>
              </a:rPr>
              <a:t>- </a:t>
            </a:r>
            <a:r>
              <a:rPr lang="ru-RU" sz="1600" b="1" dirty="0">
                <a:latin typeface="Arial Black" panose="020B0A04020102020204" pitchFamily="34" charset="0"/>
              </a:rPr>
              <a:t>уменьшение отходов: повторное использование ушедшей в утилизацию пластмассы;</a:t>
            </a:r>
            <a:br>
              <a:rPr lang="ru-RU" sz="1600" b="1" dirty="0">
                <a:latin typeface="Arial Black" panose="020B0A04020102020204" pitchFamily="34" charset="0"/>
              </a:rPr>
            </a:br>
            <a:r>
              <a:rPr lang="ru-RU" sz="1600" b="1" dirty="0" smtClean="0">
                <a:latin typeface="Arial Black" panose="020B0A04020102020204" pitchFamily="34" charset="0"/>
              </a:rPr>
              <a:t>- покупатель </a:t>
            </a:r>
            <a:r>
              <a:rPr lang="ru-RU" sz="1600" b="1" dirty="0">
                <a:latin typeface="Arial Black" panose="020B0A04020102020204" pitchFamily="34" charset="0"/>
              </a:rPr>
              <a:t>участвует в создании товаров;</a:t>
            </a:r>
            <a:br>
              <a:rPr lang="ru-RU" sz="1600" b="1" dirty="0">
                <a:latin typeface="Arial Black" panose="020B0A04020102020204" pitchFamily="34" charset="0"/>
              </a:rPr>
            </a:br>
            <a:r>
              <a:rPr lang="ru-RU" sz="1600" b="1" dirty="0" smtClean="0">
                <a:latin typeface="Arial Black" panose="020B0A04020102020204" pitchFamily="34" charset="0"/>
              </a:rPr>
              <a:t>- все </a:t>
            </a:r>
            <a:r>
              <a:rPr lang="ru-RU" sz="1600" b="1" dirty="0">
                <a:latin typeface="Arial Black" panose="020B0A04020102020204" pitchFamily="34" charset="0"/>
              </a:rPr>
              <a:t>необходимое, кроме картриджей с материалом, можно скачать из интернета;</a:t>
            </a:r>
            <a:br>
              <a:rPr lang="ru-RU" sz="1600" b="1" dirty="0">
                <a:latin typeface="Arial Black" panose="020B0A04020102020204" pitchFamily="34" charset="0"/>
              </a:rPr>
            </a:br>
            <a:r>
              <a:rPr lang="ru-RU" sz="1600" b="1" dirty="0" smtClean="0">
                <a:latin typeface="Arial Black" panose="020B0A04020102020204" pitchFamily="34" charset="0"/>
              </a:rPr>
              <a:t>- для </a:t>
            </a:r>
            <a:r>
              <a:rPr lang="ru-RU" sz="1600" b="1" dirty="0">
                <a:latin typeface="Arial Black" panose="020B0A04020102020204" pitchFamily="34" charset="0"/>
              </a:rPr>
              <a:t>производств – быстрое создание прототипов</a:t>
            </a:r>
            <a:r>
              <a:rPr lang="ru-RU" sz="1600" b="1" dirty="0" smtClean="0">
                <a:latin typeface="Arial Black" panose="020B0A04020102020204" pitchFamily="34" charset="0"/>
              </a:rPr>
              <a:t>.</a:t>
            </a: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sz="2000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НЕДОСТАТКИ  </a:t>
            </a:r>
            <a:r>
              <a:rPr lang="ru-RU" sz="2000" b="1" dirty="0">
                <a:solidFill>
                  <a:srgbClr val="FF0000"/>
                </a:solidFill>
                <a:latin typeface="Arial Black" panose="020B0A04020102020204" pitchFamily="34" charset="0"/>
              </a:rPr>
              <a:t>3</a:t>
            </a:r>
            <a:r>
              <a:rPr lang="en-US" sz="2000" b="1" dirty="0">
                <a:solidFill>
                  <a:srgbClr val="FF0000"/>
                </a:solidFill>
                <a:latin typeface="Arial Black" panose="020B0A04020102020204" pitchFamily="34" charset="0"/>
              </a:rPr>
              <a:t>D </a:t>
            </a:r>
            <a:r>
              <a:rPr lang="ru-RU" sz="2000" b="1" dirty="0">
                <a:solidFill>
                  <a:srgbClr val="FF0000"/>
                </a:solidFill>
                <a:latin typeface="Arial Black" panose="020B0A04020102020204" pitchFamily="34" charset="0"/>
              </a:rPr>
              <a:t>ПРИНТЕРОВ:</a:t>
            </a:r>
            <a:r>
              <a:rPr lang="ru-RU" sz="1600" b="1" dirty="0">
                <a:solidFill>
                  <a:srgbClr val="FF0000"/>
                </a:solidFill>
                <a:latin typeface="Arial Black" panose="020B0A04020102020204" pitchFamily="34" charset="0"/>
              </a:rPr>
              <a:t/>
            </a:r>
            <a:br>
              <a:rPr lang="ru-RU" sz="1600" b="1" dirty="0">
                <a:solidFill>
                  <a:srgbClr val="FF0000"/>
                </a:solidFill>
                <a:latin typeface="Arial Black" panose="020B0A04020102020204" pitchFamily="34" charset="0"/>
              </a:rPr>
            </a:br>
            <a:r>
              <a:rPr lang="ru-RU" sz="1600" b="1" dirty="0" smtClean="0">
                <a:latin typeface="Arial Black" panose="020B0A04020102020204" pitchFamily="34" charset="0"/>
              </a:rPr>
              <a:t>- </a:t>
            </a:r>
            <a:r>
              <a:rPr lang="ru-RU" sz="1800" dirty="0" smtClean="0">
                <a:latin typeface="Arial Black" panose="020B0A04020102020204" pitchFamily="34" charset="0"/>
              </a:rPr>
              <a:t>высокая </a:t>
            </a:r>
            <a:r>
              <a:rPr lang="ru-RU" sz="1800" dirty="0">
                <a:latin typeface="Arial Black" panose="020B0A04020102020204" pitchFamily="34" charset="0"/>
              </a:rPr>
              <a:t>стоимость;</a:t>
            </a:r>
            <a:br>
              <a:rPr lang="ru-RU" sz="1800" dirty="0">
                <a:latin typeface="Arial Black" panose="020B0A04020102020204" pitchFamily="34" charset="0"/>
              </a:rPr>
            </a:br>
            <a:r>
              <a:rPr lang="ru-RU" sz="1800" dirty="0" smtClean="0">
                <a:latin typeface="Arial Black" panose="020B0A04020102020204" pitchFamily="34" charset="0"/>
              </a:rPr>
              <a:t>- печать </a:t>
            </a:r>
            <a:r>
              <a:rPr lang="ru-RU" sz="1800" dirty="0">
                <a:latin typeface="Arial Black" panose="020B0A04020102020204" pitchFamily="34" charset="0"/>
              </a:rPr>
              <a:t>модели может проходить на протяжении нескольких часов;</a:t>
            </a:r>
            <a:br>
              <a:rPr lang="ru-RU" sz="1800" dirty="0">
                <a:latin typeface="Arial Black" panose="020B0A04020102020204" pitchFamily="34" charset="0"/>
              </a:rPr>
            </a:br>
            <a:r>
              <a:rPr lang="ru-RU" sz="1800" dirty="0" smtClean="0">
                <a:latin typeface="Arial Black" panose="020B0A04020102020204" pitchFamily="34" charset="0"/>
              </a:rPr>
              <a:t>- программное </a:t>
            </a:r>
            <a:r>
              <a:rPr lang="ru-RU" sz="1800" dirty="0">
                <a:latin typeface="Arial Black" panose="020B0A04020102020204" pitchFamily="34" charset="0"/>
              </a:rPr>
              <a:t>обеспечение для 3D моделирования стоит недешево.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sz="4000" b="1" dirty="0" smtClean="0">
                <a:solidFill>
                  <a:srgbClr val="FF0000"/>
                </a:solidFill>
              </a:rPr>
              <a:t/>
            </a:r>
            <a:br>
              <a:rPr lang="ru-RU" sz="4000" b="1" dirty="0" smtClean="0">
                <a:solidFill>
                  <a:srgbClr val="FF0000"/>
                </a:solidFill>
              </a:rPr>
            </a:br>
            <a:r>
              <a:rPr lang="ru-RU" sz="4000" b="1" dirty="0" smtClean="0">
                <a:solidFill>
                  <a:srgbClr val="FF0000"/>
                </a:solidFill>
              </a:rPr>
              <a:t> 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0287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</TotalTime>
  <Words>208</Words>
  <Application>Microsoft Office PowerPoint</Application>
  <PresentationFormat>Экран (4:3)</PresentationFormat>
  <Paragraphs>54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Arial Black</vt:lpstr>
      <vt:lpstr>Calibri</vt:lpstr>
      <vt:lpstr>Franklin Gothic Book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Многообразие использования  3D ПРИНТЕРОВ:  </vt:lpstr>
      <vt:lpstr>    Достоинства  3D ПРИНТЕРОВ: - уменьшение отходов: повторное использование ушедшей в утилизацию пластмассы; - покупатель участвует в создании товаров; - все необходимое, кроме картриджей с материалом, можно скачать из интернета; - для производств – быстрое создание прототипов.  НЕДОСТАТКИ  3D ПРИНТЕРОВ: - высокая стоимость; - печать модели может проходить на протяжении нескольких часов; - программное обеспечение для 3D моделирования стоит недешево.   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ученики</dc:creator>
  <cp:lastModifiedBy>Пользователь</cp:lastModifiedBy>
  <cp:revision>17</cp:revision>
  <dcterms:created xsi:type="dcterms:W3CDTF">2017-02-27T09:45:32Z</dcterms:created>
  <dcterms:modified xsi:type="dcterms:W3CDTF">2018-03-11T15:33:02Z</dcterms:modified>
</cp:coreProperties>
</file>