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4" r:id="rId2"/>
    <p:sldId id="288" r:id="rId3"/>
    <p:sldId id="257" r:id="rId4"/>
    <p:sldId id="289" r:id="rId5"/>
    <p:sldId id="274" r:id="rId6"/>
    <p:sldId id="275" r:id="rId7"/>
    <p:sldId id="278" r:id="rId8"/>
    <p:sldId id="290" r:id="rId9"/>
    <p:sldId id="279" r:id="rId10"/>
    <p:sldId id="280" r:id="rId11"/>
    <p:sldId id="281" r:id="rId12"/>
    <p:sldId id="285" r:id="rId13"/>
    <p:sldId id="271" r:id="rId14"/>
    <p:sldId id="283" r:id="rId15"/>
    <p:sldId id="286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1" autoAdjust="0"/>
    <p:restoredTop sz="94707" autoAdjust="0"/>
  </p:normalViewPr>
  <p:slideViewPr>
    <p:cSldViewPr>
      <p:cViewPr varScale="1">
        <p:scale>
          <a:sx n="111" d="100"/>
          <a:sy n="111" d="100"/>
        </p:scale>
        <p:origin x="-1614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11/20/2019</a:t>
            </a:fld>
            <a:endParaRPr lang="en-US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11/20/2019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11/20/2019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11/20/2019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11/20/2019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11/20/2019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11/20/2019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11/20/2019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11/20/2019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11/20/2019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11/20/2019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7C9B81F-C347-4BEF-BFDF-29C42F48304A}" type="datetimeFigureOut">
              <a:rPr lang="en-US" smtClean="0"/>
              <a:pPr/>
              <a:t>11/20/2019</a:t>
            </a:fld>
            <a:endParaRPr lang="en-US" dirty="0">
              <a:solidFill>
                <a:schemeClr val="tx2">
                  <a:shade val="90000"/>
                </a:schemeClr>
              </a:solidFill>
            </a:endParaRPr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 algn="l" eaLnBrk="1" latinLnBrk="0" hangingPunct="1"/>
            <a:endParaRPr kumimoji="0" lang="en-US" dirty="0">
              <a:solidFill>
                <a:schemeClr val="tx2">
                  <a:shade val="90000"/>
                </a:schemeClr>
              </a:solidFill>
            </a:endParaRPr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 dirty="0">
              <a:solidFill>
                <a:schemeClr val="tx2">
                  <a:shade val="90000"/>
                </a:schemeClr>
              </a:solidFill>
            </a:endParaRPr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282" y="500042"/>
            <a:ext cx="828680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Воспитание нравственно-патриотических чувств у детей старшего дошкольного возраста через разные формы работы.</a:t>
            </a:r>
            <a:endParaRPr lang="ru-RU" sz="32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286512" y="4572008"/>
            <a:ext cx="250029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spcBef>
                <a:spcPct val="50000"/>
              </a:spcBef>
            </a:pPr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Воспитатель МБДОУ  </a:t>
            </a:r>
          </a:p>
          <a:p>
            <a:pPr algn="r">
              <a:spcBef>
                <a:spcPct val="50000"/>
              </a:spcBef>
            </a:pPr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«Детский </a:t>
            </a:r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сад  №410»</a:t>
            </a:r>
          </a:p>
          <a:p>
            <a:pPr algn="r">
              <a:spcBef>
                <a:spcPct val="50000"/>
              </a:spcBef>
            </a:pPr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Воронцова Е.В.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571868" y="5929330"/>
            <a:ext cx="221456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Нижний Новгород </a:t>
            </a:r>
          </a:p>
          <a:p>
            <a:pPr algn="ctr"/>
            <a:r>
              <a:rPr lang="ru-RU" dirty="0" smtClean="0">
                <a:solidFill>
                  <a:schemeClr val="bg1"/>
                </a:solidFill>
              </a:rPr>
              <a:t>2016 год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70C0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2" descr="C:\Documents and Settings\Admin\Рабочий стол\P2240707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43504" y="3786190"/>
            <a:ext cx="3824321" cy="2868241"/>
          </a:xfrm>
          <a:prstGeom prst="rect">
            <a:avLst/>
          </a:prstGeom>
          <a:noFill/>
        </p:spPr>
      </p:pic>
      <p:pic>
        <p:nvPicPr>
          <p:cNvPr id="36867" name="Picture 3" descr="C:\Documents and Settings\Admin\Рабочий стол\20160203_092826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282" y="142852"/>
            <a:ext cx="5953167" cy="3571900"/>
          </a:xfrm>
          <a:prstGeom prst="rect">
            <a:avLst/>
          </a:prstGeom>
          <a:noFill/>
        </p:spPr>
      </p:pic>
      <p:pic>
        <p:nvPicPr>
          <p:cNvPr id="36868" name="Picture 4" descr="C:\Documents and Settings\Admin\Рабочий стол\20160203_092909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282" y="3786190"/>
            <a:ext cx="4809988" cy="2885993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6500826" y="1000108"/>
            <a:ext cx="2254301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Роспись глиняных игрушек.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70C0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8596" y="214290"/>
            <a:ext cx="821537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Танец кузнецов.</a:t>
            </a:r>
            <a:endParaRPr lang="ru-RU" sz="28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Documents and Settings\Admin\Рабочий стол\IMG_278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1000108"/>
            <a:ext cx="8007947" cy="533863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70C0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2" descr="D:\Мама\МБДОУ 410\старшая группа 2015-2016\откр занятие\IMG_3896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034" y="1000108"/>
            <a:ext cx="8358246" cy="5572164"/>
          </a:xfrm>
          <a:prstGeom prst="rect">
            <a:avLst/>
          </a:prstGeom>
          <a:noFill/>
        </p:spPr>
      </p:pic>
      <p:sp>
        <p:nvSpPr>
          <p:cNvPr id="38915" name="Rectangle 3"/>
          <p:cNvSpPr>
            <a:spLocks noChangeArrowheads="1"/>
          </p:cNvSpPr>
          <p:nvPr/>
        </p:nvSpPr>
        <p:spPr bwMode="auto">
          <a:xfrm>
            <a:off x="1643042" y="231823"/>
            <a:ext cx="5857916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Мини – музей хлеба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428596" y="5346037"/>
            <a:ext cx="8715404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Любовь к Родине мы можем воспитать в детях  только тогда, когда  сами будем любить  и знать её историю, традиции, обычаи, фольклор, достижения народных мастеров.</a:t>
            </a:r>
            <a:endParaRPr lang="ru-RU" sz="2400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14282" y="4786322"/>
            <a:ext cx="728667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Ты вспоминаешь не страну большую,</a:t>
            </a:r>
            <a:br>
              <a:rPr lang="ru-RU" sz="2400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Какую ты изъездил и узнал,</a:t>
            </a:r>
            <a:br>
              <a:rPr lang="ru-RU" sz="2400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Ты вспоминаешь Родину - такую,</a:t>
            </a:r>
            <a:br>
              <a:rPr lang="ru-RU" sz="2400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Какой ее ты в детстве увидал.</a:t>
            </a:r>
          </a:p>
          <a:p>
            <a:r>
              <a:rPr lang="ru-RU" sz="2400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К. Симонов «Родина»</a:t>
            </a:r>
          </a:p>
          <a:p>
            <a:endParaRPr lang="ru-RU" sz="2400" dirty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70C0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0" name="Picture 2" descr="https://pp.vk.me/c629401/v629401513/1bff9/RHbLZO5f-g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642918"/>
            <a:ext cx="8786842" cy="5016369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428860" y="5857892"/>
            <a:ext cx="454008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http://berezka-book.ru/media/import_files/3e/3e5b8552-9603-11e3-9bd2-902b34ac56db_3e5b8558-9603-11e3-9bd2-902b34ac56db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500042"/>
            <a:ext cx="3571900" cy="35719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4000496" y="1571612"/>
            <a:ext cx="4572000" cy="101566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 содержании ФГОС отмечается острая необходимость активизации процесса воспитания  патриотизма  дошкольника.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2771" name="Rectangle 3"/>
          <p:cNvSpPr>
            <a:spLocks noChangeArrowheads="1"/>
          </p:cNvSpPr>
          <p:nvPr/>
        </p:nvSpPr>
        <p:spPr bwMode="auto">
          <a:xfrm>
            <a:off x="785786" y="4423626"/>
            <a:ext cx="7643866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Воспитать настоящих граждан – патриотов своей Родины невозможно без изучения своей истории. Поэтому в настоящее время приоритетной задачей является изучение родного края,  его истории, традиций, культуры.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00034" y="428604"/>
            <a:ext cx="8286808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Задачами нравственно-патриотического воспитания дошкольников являются:</a:t>
            </a:r>
          </a:p>
          <a:p>
            <a:endParaRPr lang="ru-RU" sz="22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—  Воспитание любви к родному городу, улице, дому, к своей семье;</a:t>
            </a:r>
          </a:p>
          <a:p>
            <a:r>
              <a:rPr lang="ru-RU" sz="2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— формирование бережного отношения к природе и всему живому;</a:t>
            </a:r>
          </a:p>
          <a:p>
            <a:r>
              <a:rPr lang="ru-RU" sz="2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— воспитание уважения к труду;</a:t>
            </a:r>
          </a:p>
          <a:p>
            <a:r>
              <a:rPr lang="ru-RU" sz="2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— развитие интереса к русским традициям и промыслам;</a:t>
            </a:r>
          </a:p>
          <a:p>
            <a:r>
              <a:rPr lang="ru-RU" sz="2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— формирование элементарных знаний о правах человека;</a:t>
            </a:r>
          </a:p>
          <a:p>
            <a:r>
              <a:rPr lang="ru-RU" sz="2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— расширение представлений о городах России;</a:t>
            </a:r>
          </a:p>
          <a:p>
            <a:r>
              <a:rPr lang="ru-RU" sz="2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— знакомство детей с символами государства (герб, флаг, гимн);</a:t>
            </a:r>
          </a:p>
          <a:p>
            <a:r>
              <a:rPr lang="ru-RU" sz="2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— развитие чувства ответственности и гордости за достижения страны;</a:t>
            </a:r>
          </a:p>
          <a:p>
            <a:r>
              <a:rPr lang="ru-RU" sz="2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— формирование толерантности, чувства уважения к другим народам, их традициям.</a:t>
            </a:r>
            <a:endParaRPr lang="ru-RU" sz="22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6386" name="Picture 2" descr="http://phoenix-x.ru/wp-content/uploads/2015/12/img-20150513175811-9062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64251" y="0"/>
            <a:ext cx="1779749" cy="10001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D:\откр занятие\IMG_3885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596" y="928670"/>
            <a:ext cx="8501122" cy="5667415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57158" y="142852"/>
            <a:ext cx="842968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Основная форма работы – образовательная деятельность</a:t>
            </a:r>
            <a:endParaRPr lang="ru-RU" sz="2400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142844" y="142852"/>
          <a:ext cx="6096000" cy="1717548"/>
        </p:xfrm>
        <a:graphic>
          <a:graphicData uri="http://schemas.openxmlformats.org/drawingml/2006/table">
            <a:tbl>
              <a:tblPr/>
              <a:tblGrid>
                <a:gridCol w="6096000"/>
              </a:tblGrid>
              <a:tr h="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Беседы: 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«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Почему мы любим свой город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»,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            </a:t>
                      </a:r>
                      <a:r>
                        <a:rPr lang="ru-RU" sz="1400" baseline="0" dirty="0" smtClean="0">
                          <a:latin typeface="Times New Roman"/>
                          <a:ea typeface="Times New Roman"/>
                          <a:cs typeface="Times New Roman"/>
                        </a:rPr>
                        <a:t>   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«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Какие интересные места  есть в нашем городе»,   </a:t>
                      </a:r>
                      <a:endParaRPr lang="ru-RU" sz="14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               «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Земляки герои», </a:t>
                      </a:r>
                      <a:endParaRPr lang="ru-RU" sz="14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               «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Достопримечательности Нижнего Новгорода», </a:t>
                      </a:r>
                      <a:endParaRPr lang="ru-RU" sz="14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               «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Чкаловская лестница», </a:t>
                      </a:r>
                      <a:endParaRPr lang="ru-RU" sz="14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               «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Путешествие в прошлое и настоящее родного города », </a:t>
                      </a:r>
                      <a:endParaRPr lang="ru-RU" sz="14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         «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Где мы любим гулять в нашем городе»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14300" marR="11430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142844" y="1928802"/>
            <a:ext cx="5143536" cy="332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ОД         «Чем славится край родной – Нижний Новгород»,</a:t>
            </a:r>
          </a:p>
          <a:p>
            <a:r>
              <a:rPr lang="ru-RU" sz="1400" dirty="0" smtClean="0"/>
              <a:t>              «Наш город», </a:t>
            </a:r>
          </a:p>
          <a:p>
            <a:r>
              <a:rPr lang="ru-RU" sz="1400" dirty="0" smtClean="0"/>
              <a:t>              «Транспорт Нижнего Новгорода»,</a:t>
            </a:r>
          </a:p>
          <a:p>
            <a:r>
              <a:rPr lang="ru-RU" sz="1400" dirty="0" smtClean="0"/>
              <a:t>              «Мой город – моя гордость»</a:t>
            </a:r>
          </a:p>
          <a:p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Викторина        «Мой Нижний Новгород» </a:t>
            </a:r>
          </a:p>
          <a:p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dirty="0" smtClean="0"/>
              <a:t>Словесная игра «Расскажи про город, а мы угадаем»</a:t>
            </a:r>
          </a:p>
          <a:p>
            <a:endParaRPr lang="ru-RU" sz="1400" dirty="0" smtClean="0"/>
          </a:p>
          <a:p>
            <a:endParaRPr lang="ru-RU" sz="1400" dirty="0" smtClean="0"/>
          </a:p>
          <a:p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42844" y="3786190"/>
            <a:ext cx="464343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Рассматривание иллюстраций  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с видами Нижнего Новгорода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285720" y="142852"/>
          <a:ext cx="8572560" cy="1034034"/>
        </p:xfrm>
        <a:graphic>
          <a:graphicData uri="http://schemas.openxmlformats.org/drawingml/2006/table">
            <a:tbl>
              <a:tblPr/>
              <a:tblGrid>
                <a:gridCol w="8572560"/>
              </a:tblGrid>
              <a:tr h="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u="none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Х-Э Р (Рисование )</a:t>
                      </a:r>
                      <a:r>
                        <a:rPr lang="ru-RU" sz="1600" u="none" baseline="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 </a:t>
                      </a:r>
                      <a:r>
                        <a:rPr lang="ru-RU" sz="16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«</a:t>
                      </a:r>
                      <a:r>
                        <a:rPr lang="ru-RU" sz="16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Вот эта улица»,  «Волга-красавица»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u="none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                      Х-Э Р (Аппликация)</a:t>
                      </a:r>
                      <a:r>
                        <a:rPr lang="ru-RU" sz="1600" u="none" baseline="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 </a:t>
                      </a:r>
                      <a:r>
                        <a:rPr lang="ru-RU" sz="16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  <a:r>
                        <a:rPr lang="ru-RU" sz="16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«Мой город»,  «Весёлый клоун в Нижегородском цирке»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ru-RU" sz="16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                                                                                         </a:t>
                      </a:r>
                      <a:r>
                        <a:rPr kumimoji="0" lang="ru-RU" sz="16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Выставка рисунков </a:t>
                      </a:r>
                      <a:r>
                        <a:rPr kumimoji="0" lang="ru-RU" sz="16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«Мой Город» </a:t>
                      </a:r>
                      <a:endParaRPr lang="ru-RU" sz="1600" dirty="0" smtClean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14300" marR="11430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70C0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142976" y="142852"/>
            <a:ext cx="781361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Конкурс чтецов к Дню народного единства.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 descr="D:\Мама\МБДОУ 410\старшая группа 2015-2016\IMG_3059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282" y="785794"/>
            <a:ext cx="8643998" cy="576266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70C0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C:\Documents and Settings\Admin\Рабочий стол\P224071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785794"/>
            <a:ext cx="7929618" cy="5947214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142976" y="142852"/>
            <a:ext cx="727199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Выставка «История  быта родного края»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70C0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 descr="C:\Documents and Settings\Admin\Рабочий стол\P224071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785794"/>
            <a:ext cx="7858180" cy="5893636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285720" y="214290"/>
            <a:ext cx="850112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Знакомство с  народными  промыслами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Default Theme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</Template>
  <TotalTime>457</TotalTime>
  <Words>382</Words>
  <Application>Microsoft Office PowerPoint</Application>
  <PresentationFormat>Экран (4:3)</PresentationFormat>
  <Paragraphs>56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Default Theme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Reanimator Extreme Edition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Воспитание нравственно-патриотических чувств у детей старшего дошкольного возраста через разные формы работы.</dc:title>
  <dc:creator>Serg</dc:creator>
  <cp:lastModifiedBy>Аленка</cp:lastModifiedBy>
  <cp:revision>52</cp:revision>
  <dcterms:created xsi:type="dcterms:W3CDTF">2016-02-18T17:34:41Z</dcterms:created>
  <dcterms:modified xsi:type="dcterms:W3CDTF">2019-11-20T19:44:15Z</dcterms:modified>
</cp:coreProperties>
</file>