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97" r:id="rId2"/>
    <p:sldId id="300" r:id="rId3"/>
    <p:sldId id="301" r:id="rId4"/>
    <p:sldId id="302" r:id="rId5"/>
    <p:sldId id="303" r:id="rId6"/>
    <p:sldId id="327" r:id="rId7"/>
    <p:sldId id="331" r:id="rId8"/>
    <p:sldId id="325" r:id="rId9"/>
    <p:sldId id="323" r:id="rId10"/>
    <p:sldId id="29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0E399"/>
    <a:srgbClr val="CBA9E5"/>
    <a:srgbClr val="04C7FC"/>
    <a:srgbClr val="437D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6242B6-F9C8-4AF8-A04A-0BD7D4463C75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CA4E075-679C-491E-94E1-8E6FC3F8544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4127" y="3284984"/>
            <a:ext cx="8458200" cy="1887957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n>
                  <a:solidFill>
                    <a:srgbClr val="C00000"/>
                  </a:solidFill>
                </a:ln>
              </a:rPr>
              <a:t>Пособие для учащихся 6 класса, </a:t>
            </a:r>
            <a:r>
              <a:rPr lang="ru-RU" sz="2700" b="1" dirty="0" smtClean="0">
                <a:ln>
                  <a:solidFill>
                    <a:srgbClr val="C00000"/>
                  </a:solidFill>
                </a:ln>
              </a:rPr>
              <a:t>занимающихся </a:t>
            </a:r>
            <a:r>
              <a:rPr lang="ru-RU" sz="2700" b="1" dirty="0">
                <a:ln>
                  <a:solidFill>
                    <a:srgbClr val="C00000"/>
                  </a:solidFill>
                </a:ln>
              </a:rPr>
              <a:t>по адаптированной основной общеобразовательной программе образования обучающихся с умеренной, тяжёлой и глубокой умственной отсталостью (интеллектуальными нарушениями)</a:t>
            </a:r>
            <a:r>
              <a:rPr lang="ru-RU" sz="2700" b="1" dirty="0"/>
              <a:t/>
            </a:r>
            <a:br>
              <a:rPr lang="ru-RU" sz="2700" b="1" dirty="0"/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229200"/>
            <a:ext cx="8458200" cy="1515616"/>
          </a:xfrm>
        </p:spPr>
        <p:txBody>
          <a:bodyPr>
            <a:normAutofit/>
          </a:bodyPr>
          <a:lstStyle/>
          <a:p>
            <a:r>
              <a:rPr lang="ru-RU" dirty="0" smtClean="0"/>
              <a:t>    				</a:t>
            </a:r>
            <a:r>
              <a:rPr lang="ru-RU" b="1" dirty="0" smtClean="0"/>
              <a:t>Н.Н. Никифорова, </a:t>
            </a:r>
            <a:r>
              <a:rPr lang="ru-RU" sz="2000" dirty="0" smtClean="0"/>
              <a:t>учитель математики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МБОУ «</a:t>
            </a:r>
            <a:r>
              <a:rPr lang="ru-RU" sz="2000" dirty="0" err="1" smtClean="0"/>
              <a:t>Кузедеевская</a:t>
            </a:r>
            <a:r>
              <a:rPr lang="ru-RU" sz="2000" dirty="0" smtClean="0"/>
              <a:t> школа – интернат»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                 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60648"/>
            <a:ext cx="3894902" cy="3024336"/>
          </a:xfrm>
          <a:prstGeom prst="rect">
            <a:avLst/>
          </a:prstGeom>
          <a:gradFill flip="none" rotWithShape="1">
            <a:gsLst>
              <a:gs pos="0">
                <a:srgbClr val="C0E399">
                  <a:tint val="66000"/>
                  <a:satMod val="160000"/>
                </a:srgbClr>
              </a:gs>
              <a:gs pos="50000">
                <a:srgbClr val="C0E399">
                  <a:tint val="44500"/>
                  <a:satMod val="160000"/>
                </a:srgbClr>
              </a:gs>
              <a:gs pos="100000">
                <a:srgbClr val="C0E399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МАТЕМАТИКА</a:t>
            </a:r>
          </a:p>
          <a:p>
            <a:pPr algn="ctr"/>
            <a:r>
              <a:rPr lang="ru-RU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 класс</a:t>
            </a:r>
          </a:p>
          <a:p>
            <a:pPr algn="ctr"/>
            <a:endParaRPr lang="ru-RU" b="1" dirty="0" smtClean="0">
              <a:ln w="180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Рабочая тетрадь</a:t>
            </a:r>
            <a:endParaRPr lang="ru-RU" b="1" dirty="0">
              <a:ln w="180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Рисунок 72" descr="https://2.bp.blogspot.com/-Kg5TMKOyLfU/WA4ywgpbB6I/AAAAAAAAAQI/qVTXPSRCCTM-FdOIeRDH3rKzktKWraVdQCLcB/s1600/vopros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202" y="2492896"/>
            <a:ext cx="55759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3916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      </a:t>
            </a:r>
          </a:p>
        </p:txBody>
      </p:sp>
    </p:spTree>
    <p:extLst>
      <p:ext uri="{BB962C8B-B14F-4D97-AF65-F5344CB8AC3E}">
        <p14:creationId xmlns:p14="http://schemas.microsoft.com/office/powerpoint/2010/main" val="8382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B050"/>
                </a:solidFill>
              </a:rPr>
              <a:t>Благодарю за внимание!</a:t>
            </a:r>
            <a:endParaRPr lang="ru-RU" sz="4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82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83970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Цели и Задачи: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028343"/>
            <a:ext cx="74168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 - реализовать современные подходы к формированию у обучающихся математических знаний и умений, в основе которых лежит принцип коррекционно-развивающей направленности </a:t>
            </a:r>
            <a:r>
              <a:rPr lang="ru-RU" sz="2400" b="1" dirty="0" smtClean="0"/>
              <a:t>обучения</a:t>
            </a:r>
            <a:r>
              <a:rPr lang="ru-RU" sz="2400" b="1" dirty="0"/>
              <a:t>;</a:t>
            </a:r>
          </a:p>
          <a:p>
            <a:pPr algn="just"/>
            <a:r>
              <a:rPr lang="ru-RU" sz="2400" b="1" dirty="0"/>
              <a:t> - обеспечить </a:t>
            </a:r>
            <a:r>
              <a:rPr lang="ru-RU" sz="2400" b="1" dirty="0" smtClean="0"/>
              <a:t>учащимся </a:t>
            </a:r>
            <a:r>
              <a:rPr lang="ru-RU" sz="2400" b="1" dirty="0"/>
              <a:t>овладение счётом систематически, последовательно и наглядно представляя изучаемый </a:t>
            </a:r>
            <a:r>
              <a:rPr lang="ru-RU" sz="2400" b="1" dirty="0" smtClean="0"/>
              <a:t>материал;</a:t>
            </a:r>
            <a:endParaRPr lang="ru-RU" sz="2400" b="1" dirty="0"/>
          </a:p>
          <a:p>
            <a:pPr algn="just"/>
            <a:r>
              <a:rPr lang="ru-RU" sz="2400" b="1" dirty="0"/>
              <a:t>- обеспечить повышение познавательного интереса в изучении математики, предлагая материал, эмоционально воздействующий на ребёнка;</a:t>
            </a:r>
          </a:p>
          <a:p>
            <a:pPr algn="just"/>
            <a:r>
              <a:rPr lang="ru-RU" sz="2400" b="1" dirty="0"/>
              <a:t> - максимально учесть закономерности овладения новым материалом глубоко умственно отсталых детей (особенности и возможности их обучения, чувственный опыт, сюжеты и ассоциации).</a:t>
            </a:r>
          </a:p>
        </p:txBody>
      </p:sp>
    </p:spTree>
    <p:extLst>
      <p:ext uri="{BB962C8B-B14F-4D97-AF65-F5344CB8AC3E}">
        <p14:creationId xmlns:p14="http://schemas.microsoft.com/office/powerpoint/2010/main" val="69902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8356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  <a:effectLst/>
              </a:rPr>
              <a:t> </a:t>
            </a:r>
            <a:r>
              <a:rPr lang="ru-RU" b="1" dirty="0" smtClean="0">
                <a:solidFill>
                  <a:srgbClr val="C00000"/>
                </a:solidFill>
                <a:effectLst/>
              </a:rPr>
              <a:t>функции рабочей тетради:</a:t>
            </a:r>
            <a:endParaRPr lang="ru-RU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700808"/>
            <a:ext cx="74888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•	</a:t>
            </a:r>
            <a:r>
              <a:rPr lang="ru-RU" sz="3600" dirty="0" smtClean="0"/>
              <a:t>обучающая;</a:t>
            </a:r>
            <a:endParaRPr lang="ru-RU" sz="3600" dirty="0"/>
          </a:p>
          <a:p>
            <a:r>
              <a:rPr lang="ru-RU" sz="3600" dirty="0"/>
              <a:t>•	</a:t>
            </a:r>
            <a:r>
              <a:rPr lang="ru-RU" sz="3600" dirty="0" smtClean="0"/>
              <a:t>коррекционно-развивающая;</a:t>
            </a:r>
            <a:endParaRPr lang="ru-RU" sz="3600" dirty="0"/>
          </a:p>
          <a:p>
            <a:r>
              <a:rPr lang="ru-RU" sz="3600" dirty="0"/>
              <a:t>•	</a:t>
            </a:r>
            <a:r>
              <a:rPr lang="ru-RU" sz="3600" dirty="0" smtClean="0"/>
              <a:t>воспитывающая;</a:t>
            </a:r>
            <a:endParaRPr lang="ru-RU" sz="3600" dirty="0"/>
          </a:p>
          <a:p>
            <a:r>
              <a:rPr lang="ru-RU" sz="3600" dirty="0"/>
              <a:t>•	</a:t>
            </a:r>
            <a:r>
              <a:rPr lang="ru-RU" sz="3600" dirty="0" smtClean="0"/>
              <a:t>формирующая;</a:t>
            </a:r>
            <a:endParaRPr lang="ru-RU" sz="3600" dirty="0"/>
          </a:p>
          <a:p>
            <a:r>
              <a:rPr lang="ru-RU" sz="3600" dirty="0"/>
              <a:t>•	</a:t>
            </a:r>
            <a:r>
              <a:rPr lang="ru-RU" sz="3600" dirty="0" smtClean="0"/>
              <a:t>контролирующая.</a:t>
            </a:r>
            <a:endParaRPr lang="ru-RU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356992"/>
            <a:ext cx="1278263" cy="2684016"/>
          </a:xfrm>
          <a:prstGeom prst="rect">
            <a:avLst/>
          </a:prstGeom>
          <a:noFill/>
          <a:ln w="9525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29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100811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Разделы рабочей тетради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9086" y="1412776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I.</a:t>
            </a:r>
            <a:r>
              <a:rPr lang="ru-RU" sz="2400" b="1" dirty="0" smtClean="0"/>
              <a:t> Повторение</a:t>
            </a:r>
            <a:r>
              <a:rPr lang="ru-RU" sz="2400" b="1" dirty="0"/>
              <a:t>. Десяток.</a:t>
            </a:r>
          </a:p>
          <a:p>
            <a:r>
              <a:rPr lang="en-US" sz="2400" b="1" dirty="0" smtClean="0"/>
              <a:t>II</a:t>
            </a:r>
            <a:r>
              <a:rPr lang="ru-RU" sz="2400" b="1" dirty="0" smtClean="0"/>
              <a:t>. Устная </a:t>
            </a:r>
            <a:r>
              <a:rPr lang="ru-RU" sz="2400" b="1" dirty="0"/>
              <a:t>и письменная нумерация в пределах 20.</a:t>
            </a:r>
          </a:p>
          <a:p>
            <a:r>
              <a:rPr lang="en-US" sz="2400" b="1" dirty="0" smtClean="0"/>
              <a:t>III</a:t>
            </a:r>
            <a:r>
              <a:rPr lang="ru-RU" sz="2400" b="1" dirty="0" smtClean="0"/>
              <a:t>. Сложение </a:t>
            </a:r>
            <a:r>
              <a:rPr lang="ru-RU" sz="2400" b="1" dirty="0"/>
              <a:t>и вычитание в пределах 20 с переходом через разряд.</a:t>
            </a:r>
          </a:p>
          <a:p>
            <a:r>
              <a:rPr lang="en-US" sz="2400" b="1" dirty="0" smtClean="0"/>
              <a:t>IV</a:t>
            </a:r>
            <a:r>
              <a:rPr lang="ru-RU" sz="2400" b="1" dirty="0" smtClean="0"/>
              <a:t>. </a:t>
            </a:r>
            <a:r>
              <a:rPr lang="ru-RU" sz="2400" b="1" dirty="0"/>
              <a:t>Сложение и вычитание в пределах 20 с переходом через разряд (все </a:t>
            </a:r>
            <a:r>
              <a:rPr lang="ru-RU" sz="2400" b="1" dirty="0" smtClean="0"/>
              <a:t> случаи</a:t>
            </a:r>
            <a:r>
              <a:rPr lang="ru-RU" sz="2400" b="1" dirty="0"/>
              <a:t>). Решение задач, содержащих понятия </a:t>
            </a:r>
            <a:r>
              <a:rPr lang="ru-RU" sz="2400" b="1" dirty="0" smtClean="0"/>
              <a:t>«на </a:t>
            </a:r>
            <a:r>
              <a:rPr lang="ru-RU" sz="2400" b="1" dirty="0"/>
              <a:t>несколько больше», «на несколько меньше», «дороже - дешевле», решение задач на нахождение суммы и остатка.</a:t>
            </a:r>
          </a:p>
          <a:p>
            <a:r>
              <a:rPr lang="en-US" sz="2400" b="1" dirty="0"/>
              <a:t>V</a:t>
            </a:r>
            <a:r>
              <a:rPr lang="ru-RU" sz="2400" b="1" dirty="0" smtClean="0"/>
              <a:t>. </a:t>
            </a:r>
            <a:r>
              <a:rPr lang="ru-RU" sz="2400" b="1" dirty="0"/>
              <a:t>Меры ёмкости. Литр.</a:t>
            </a:r>
          </a:p>
          <a:p>
            <a:r>
              <a:rPr lang="en-US" sz="2400" b="1" dirty="0" smtClean="0"/>
              <a:t>VI</a:t>
            </a:r>
            <a:r>
              <a:rPr lang="ru-RU" sz="2400" b="1" dirty="0" smtClean="0"/>
              <a:t>. </a:t>
            </a:r>
            <a:r>
              <a:rPr lang="ru-RU" sz="2400" b="1" dirty="0"/>
              <a:t>Меры стоимости. Работа с монетами по 20 копеек.</a:t>
            </a:r>
          </a:p>
          <a:p>
            <a:r>
              <a:rPr lang="en-US" sz="2400" b="1" dirty="0" smtClean="0"/>
              <a:t>VII</a:t>
            </a:r>
            <a:r>
              <a:rPr lang="ru-RU" sz="2400" b="1" dirty="0" smtClean="0"/>
              <a:t>. </a:t>
            </a:r>
            <a:r>
              <a:rPr lang="ru-RU" sz="2400" b="1" dirty="0"/>
              <a:t>Меры времени. Определение времени по часам с точностью до часа.</a:t>
            </a:r>
          </a:p>
          <a:p>
            <a:r>
              <a:rPr lang="en-US" sz="2400" b="1" dirty="0" smtClean="0"/>
              <a:t>VIII</a:t>
            </a:r>
            <a:r>
              <a:rPr lang="ru-RU" sz="2400" b="1" dirty="0" smtClean="0"/>
              <a:t>. </a:t>
            </a:r>
            <a:r>
              <a:rPr lang="ru-RU" sz="2400" b="1" dirty="0"/>
              <a:t>Геометрический материал.  (Повторение тем: «Квадрат», «Прямоугольник». Изучение темы: «Треугольник».) </a:t>
            </a:r>
          </a:p>
        </p:txBody>
      </p:sp>
    </p:spTree>
    <p:extLst>
      <p:ext uri="{BB962C8B-B14F-4D97-AF65-F5344CB8AC3E}">
        <p14:creationId xmlns:p14="http://schemas.microsoft.com/office/powerpoint/2010/main" val="102507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72008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Виды заданий и упражнений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6439" y="1052736"/>
            <a:ext cx="69847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•</a:t>
            </a:r>
            <a:r>
              <a:rPr lang="ru-RU" sz="2000" b="1" dirty="0" smtClean="0"/>
              <a:t>занимательные </a:t>
            </a:r>
            <a:r>
              <a:rPr lang="ru-RU" sz="2000" b="1" dirty="0"/>
              <a:t>упражнения с конкретными примерами, </a:t>
            </a:r>
          </a:p>
          <a:p>
            <a:r>
              <a:rPr lang="ru-RU" sz="2000" b="1" dirty="0" smtClean="0"/>
              <a:t>•создание </a:t>
            </a:r>
            <a:r>
              <a:rPr lang="ru-RU" sz="2000" b="1" dirty="0"/>
              <a:t>проблемной ситуации, </a:t>
            </a:r>
          </a:p>
          <a:p>
            <a:r>
              <a:rPr lang="ru-RU" sz="2000" b="1" dirty="0" smtClean="0"/>
              <a:t>•поиск  </a:t>
            </a:r>
            <a:r>
              <a:rPr lang="ru-RU" sz="2000" b="1" dirty="0"/>
              <a:t>правильного  ответа, </a:t>
            </a:r>
          </a:p>
          <a:p>
            <a:r>
              <a:rPr lang="ru-RU" sz="2000" b="1" dirty="0" smtClean="0"/>
              <a:t>•выбор </a:t>
            </a:r>
            <a:r>
              <a:rPr lang="ru-RU" sz="2000" b="1" dirty="0"/>
              <a:t>ответа из предложенных вариантов,</a:t>
            </a:r>
          </a:p>
          <a:p>
            <a:pPr algn="just"/>
            <a:r>
              <a:rPr lang="ru-RU" sz="2000" b="1" dirty="0" smtClean="0"/>
              <a:t>•упражнения</a:t>
            </a:r>
            <a:r>
              <a:rPr lang="ru-RU" sz="2000" b="1" dirty="0"/>
              <a:t>, которые способствуют развитию зрительного </a:t>
            </a:r>
            <a:r>
              <a:rPr lang="ru-RU" sz="2000" b="1" dirty="0" smtClean="0"/>
              <a:t>  восприятия  и запоминания </a:t>
            </a:r>
            <a:r>
              <a:rPr lang="ru-RU" sz="2000" b="1" dirty="0"/>
              <a:t>материала, </a:t>
            </a:r>
          </a:p>
          <a:p>
            <a:r>
              <a:rPr lang="ru-RU" sz="2000" b="1" dirty="0" smtClean="0"/>
              <a:t>•упражнения</a:t>
            </a:r>
            <a:r>
              <a:rPr lang="ru-RU" sz="2000" b="1" dirty="0"/>
              <a:t>, способствующие коррекции памяти, внимания, </a:t>
            </a:r>
            <a:r>
              <a:rPr lang="ru-RU" sz="2000" b="1" dirty="0" smtClean="0"/>
              <a:t>мышления</a:t>
            </a:r>
            <a:r>
              <a:rPr lang="ru-RU" sz="2000" b="1" dirty="0"/>
              <a:t>, </a:t>
            </a:r>
          </a:p>
          <a:p>
            <a:r>
              <a:rPr lang="ru-RU" sz="2000" b="1" dirty="0" smtClean="0"/>
              <a:t>•задания </a:t>
            </a:r>
            <a:r>
              <a:rPr lang="ru-RU" sz="2000" b="1" dirty="0"/>
              <a:t>с опорой на несколько анализаторов (задания следует </a:t>
            </a:r>
            <a:r>
              <a:rPr lang="ru-RU" sz="2000" b="1" dirty="0" smtClean="0"/>
              <a:t>	сначала </a:t>
            </a:r>
            <a:r>
              <a:rPr lang="ru-RU" sz="2000" b="1" dirty="0"/>
              <a:t>прочитать учителю, дать время детям подумать, ответить </a:t>
            </a:r>
            <a:r>
              <a:rPr lang="ru-RU" sz="2000" b="1" dirty="0" smtClean="0"/>
              <a:t>	устно</a:t>
            </a:r>
            <a:r>
              <a:rPr lang="ru-RU" sz="2000" b="1" dirty="0"/>
              <a:t>, а затем записать правильный ответ в тетрадь),</a:t>
            </a:r>
          </a:p>
          <a:p>
            <a:r>
              <a:rPr lang="ru-RU" sz="2000" b="1" dirty="0" smtClean="0"/>
              <a:t>•задания</a:t>
            </a:r>
            <a:r>
              <a:rPr lang="ru-RU" sz="2000" b="1" dirty="0"/>
              <a:t>, предполагающие перенос только что полученных знаний </a:t>
            </a:r>
            <a:r>
              <a:rPr lang="ru-RU" sz="2000" b="1" dirty="0" smtClean="0"/>
              <a:t>на </a:t>
            </a:r>
            <a:r>
              <a:rPr lang="ru-RU" sz="2000" b="1" dirty="0"/>
              <a:t>своё индивидуальное задание, </a:t>
            </a:r>
          </a:p>
          <a:p>
            <a:r>
              <a:rPr lang="ru-RU" sz="2000" b="1" dirty="0" smtClean="0"/>
              <a:t>•задания</a:t>
            </a:r>
            <a:r>
              <a:rPr lang="ru-RU" sz="2000" b="1" dirty="0"/>
              <a:t>, предполагающие использование цвета, рисование и </a:t>
            </a:r>
            <a:r>
              <a:rPr lang="ru-RU" sz="2000" b="1" dirty="0" smtClean="0"/>
              <a:t>раскрашивание</a:t>
            </a:r>
            <a:r>
              <a:rPr lang="ru-RU" sz="2000" b="1" dirty="0"/>
              <a:t>,</a:t>
            </a:r>
          </a:p>
          <a:p>
            <a:r>
              <a:rPr lang="ru-RU" sz="2000" b="1" dirty="0" smtClean="0"/>
              <a:t>•задания</a:t>
            </a:r>
            <a:r>
              <a:rPr lang="ru-RU" sz="2000" b="1" dirty="0"/>
              <a:t>, содержащие просьбу помочь: «Помогите решить…» и т.д.</a:t>
            </a:r>
          </a:p>
        </p:txBody>
      </p:sp>
    </p:spTree>
    <p:extLst>
      <p:ext uri="{BB962C8B-B14F-4D97-AF65-F5344CB8AC3E}">
        <p14:creationId xmlns:p14="http://schemas.microsoft.com/office/powerpoint/2010/main" val="147425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95557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Сложение и вычитание в пределах 20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 с переходом через разряд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628800"/>
            <a:ext cx="26941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/>
              <a:t>Впиши пропущенные числа.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173" y="2348880"/>
            <a:ext cx="5904656" cy="3564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вал 7"/>
          <p:cNvSpPr/>
          <p:nvPr/>
        </p:nvSpPr>
        <p:spPr>
          <a:xfrm>
            <a:off x="3347863" y="2348880"/>
            <a:ext cx="1872807" cy="50405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>
                <a:effectLst/>
                <a:latin typeface="Times New Roman"/>
                <a:ea typeface="Calibri"/>
                <a:cs typeface="Times New Roman"/>
              </a:rPr>
              <a:t>Какого числа не хватает???</a:t>
            </a:r>
            <a:endParaRPr lang="ru-RU" sz="110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5679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0648"/>
            <a:ext cx="5400600" cy="6420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716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236707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7724"/>
            <a:ext cx="4219264" cy="657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99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58" y="332655"/>
            <a:ext cx="3909795" cy="6120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010" y="315582"/>
            <a:ext cx="4154470" cy="6065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416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1617</TotalTime>
  <Words>329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Пособие для учащихся 6 класса, занимающихся по адаптированной основной общеобразовательной программе образования обучающихся с умеренной, тяжёлой и глубокой умственной отсталостью (интеллектуальными нарушениями) </vt:lpstr>
      <vt:lpstr>Цели и Задачи:</vt:lpstr>
      <vt:lpstr> функции рабочей тетради:</vt:lpstr>
      <vt:lpstr>Разделы рабочей тетради</vt:lpstr>
      <vt:lpstr>Виды заданий и упражнений</vt:lpstr>
      <vt:lpstr>Сложение и вычитание в пределах 20  с переходом через разряд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</dc:creator>
  <cp:lastModifiedBy>Макс</cp:lastModifiedBy>
  <cp:revision>171</cp:revision>
  <dcterms:created xsi:type="dcterms:W3CDTF">2017-01-04T11:35:53Z</dcterms:created>
  <dcterms:modified xsi:type="dcterms:W3CDTF">2019-11-20T12:40:12Z</dcterms:modified>
</cp:coreProperties>
</file>