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8" r:id="rId4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1021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fade/>
  </p:transition>
  <p:timing>
    <p:tnLst>
      <p:par>
        <p:cTn id="1" dur="indefinite" restart="never" nodeType="tmRoot"/>
      </p:par>
    </p:tnLst>
  </p:timing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5.xml"/><Relationship Id="rId13" Type="http://schemas.openxmlformats.org/officeDocument/2006/relationships/slide" Target="slide25.xml"/><Relationship Id="rId18" Type="http://schemas.openxmlformats.org/officeDocument/2006/relationships/slide" Target="slide35.xml"/><Relationship Id="rId3" Type="http://schemas.openxmlformats.org/officeDocument/2006/relationships/slide" Target="slide5.xml"/><Relationship Id="rId7" Type="http://schemas.openxmlformats.org/officeDocument/2006/relationships/slide" Target="slide13.xml"/><Relationship Id="rId12" Type="http://schemas.openxmlformats.org/officeDocument/2006/relationships/slide" Target="slide23.xml"/><Relationship Id="rId17" Type="http://schemas.openxmlformats.org/officeDocument/2006/relationships/slide" Target="slide33.xml"/><Relationship Id="rId2" Type="http://schemas.openxmlformats.org/officeDocument/2006/relationships/slide" Target="slide3.xml"/><Relationship Id="rId16" Type="http://schemas.openxmlformats.org/officeDocument/2006/relationships/slide" Target="slide3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11" Type="http://schemas.openxmlformats.org/officeDocument/2006/relationships/slide" Target="slide21.xml"/><Relationship Id="rId5" Type="http://schemas.openxmlformats.org/officeDocument/2006/relationships/slide" Target="slide9.xml"/><Relationship Id="rId15" Type="http://schemas.openxmlformats.org/officeDocument/2006/relationships/slide" Target="slide29.xml"/><Relationship Id="rId10" Type="http://schemas.openxmlformats.org/officeDocument/2006/relationships/slide" Target="slide19.xml"/><Relationship Id="rId19" Type="http://schemas.openxmlformats.org/officeDocument/2006/relationships/slide" Target="slide37.xml"/><Relationship Id="rId4" Type="http://schemas.openxmlformats.org/officeDocument/2006/relationships/slide" Target="slide7.xml"/><Relationship Id="rId9" Type="http://schemas.openxmlformats.org/officeDocument/2006/relationships/slide" Target="slide17.xml"/><Relationship Id="rId14" Type="http://schemas.openxmlformats.org/officeDocument/2006/relationships/slide" Target="slide2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jpe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4.jpe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142976" y="785794"/>
            <a:ext cx="678661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Викторина</a:t>
            </a:r>
            <a:endParaRPr lang="ru-RU" sz="28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7200" b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7200" b="1" i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Зеленая</a:t>
            </a:r>
          </a:p>
          <a:p>
            <a:pPr algn="ctr"/>
            <a:r>
              <a:rPr lang="ru-RU" sz="7200" b="1" i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  аптека»</a:t>
            </a:r>
            <a:endParaRPr lang="ru-RU" sz="7200" b="1" dirty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7754010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214422"/>
            <a:ext cx="8229600" cy="4645172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5400" i="1" dirty="0" smtClean="0"/>
              <a:t>Отвар из цветков и листьев мать-и-мачехи — хорошее средство от кашля.</a:t>
            </a:r>
            <a:r>
              <a:rPr lang="ru-RU" sz="5400" dirty="0" smtClean="0"/>
              <a:t/>
            </a:r>
            <a:br>
              <a:rPr lang="ru-RU" sz="5400" dirty="0" smtClean="0"/>
            </a:b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7929586" y="5715016"/>
            <a:ext cx="792088" cy="836712"/>
          </a:xfrm>
          <a:prstGeom prst="actionButtonHom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9848002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0666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lvl="0" algn="ctr"/>
            <a:r>
              <a:rPr lang="ru-RU" b="1" i="1" dirty="0" smtClean="0"/>
              <a:t>5. Это растение, с шипами и красивыми цветами, придает человеку силы и снабжает организм витаминами.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Ответ: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Управляющая кнопка: далее 2">
            <a:hlinkClick r:id="" action="ppaction://hlinkshowjump?jump=nextslide" highlightClick="1"/>
          </p:cNvPr>
          <p:cNvSpPr/>
          <p:nvPr/>
        </p:nvSpPr>
        <p:spPr>
          <a:xfrm>
            <a:off x="5643570" y="5357826"/>
            <a:ext cx="936104" cy="72008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2947598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57166"/>
            <a:ext cx="8229600" cy="939548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Шиповник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7858148" y="5572140"/>
            <a:ext cx="805979" cy="805491"/>
          </a:xfrm>
          <a:prstGeom prst="actionButtonHom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2" descr="C:\Users\Петр\Downloads\lek_shipovni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984" y="1500174"/>
            <a:ext cx="4229907" cy="491301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5924377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340768"/>
            <a:ext cx="8136904" cy="477053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sz="44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ru-RU" sz="4400" b="1" i="1" dirty="0" smtClean="0">
                <a:solidFill>
                  <a:schemeClr val="accent1">
                    <a:lumMod val="50000"/>
                  </a:schemeClr>
                </a:solidFill>
              </a:rPr>
              <a:t>Название этого растения говорит само за себя – оно лечит многие кожные заболевания. </a:t>
            </a:r>
            <a:endParaRPr lang="ru-RU" sz="44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sz="4400" b="1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4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Ответ:</a:t>
            </a:r>
            <a:endParaRPr lang="ru-RU" sz="40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Управляющая кнопка: далее 2">
            <a:hlinkClick r:id="" action="ppaction://hlinkshowjump?jump=nextslide" highlightClick="1"/>
          </p:cNvPr>
          <p:cNvSpPr/>
          <p:nvPr/>
        </p:nvSpPr>
        <p:spPr>
          <a:xfrm>
            <a:off x="5786446" y="5286388"/>
            <a:ext cx="864096" cy="648072"/>
          </a:xfrm>
          <a:prstGeom prst="actionButtonForwardNex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5950616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Чистотел. </a:t>
            </a:r>
            <a:endParaRPr lang="ru-RU" sz="6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7786710" y="5429264"/>
            <a:ext cx="864096" cy="100811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2" descr="C:\Users\Петр\Downloads\chistote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1643050"/>
            <a:ext cx="3384376" cy="4823007"/>
          </a:xfrm>
          <a:prstGeom prst="rect">
            <a:avLst/>
          </a:prstGeom>
          <a:noFill/>
        </p:spPr>
      </p:pic>
      <p:pic>
        <p:nvPicPr>
          <p:cNvPr id="6" name="Picture 3" descr="C:\Users\Петр\Downloads\enc_022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9124" y="1714488"/>
            <a:ext cx="4291385" cy="34290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02988214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142984"/>
            <a:ext cx="8229600" cy="4891984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</a:t>
            </a:r>
            <a:r>
              <a:rPr lang="ru-RU" sz="6000" b="1" i="1" dirty="0" smtClean="0"/>
              <a:t> Какое растение  поможет укрепить волосы?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Ответ: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Управляющая кнопка: далее 2">
            <a:hlinkClick r:id="" action="ppaction://hlinkshowjump?jump=nextslide" highlightClick="1"/>
          </p:cNvPr>
          <p:cNvSpPr/>
          <p:nvPr/>
        </p:nvSpPr>
        <p:spPr>
          <a:xfrm>
            <a:off x="5500694" y="5357826"/>
            <a:ext cx="936104" cy="64807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6516486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7929586" y="5715016"/>
            <a:ext cx="792088" cy="76470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Лопух большой, крапива двудомная</a:t>
            </a:r>
            <a:endParaRPr lang="ru-RU" b="1" dirty="0"/>
          </a:p>
        </p:txBody>
      </p:sp>
      <p:pic>
        <p:nvPicPr>
          <p:cNvPr id="9" name="Picture 2" descr="C:\Users\Петр\Downloads\medherb09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571612"/>
            <a:ext cx="3635546" cy="4799174"/>
          </a:xfrm>
          <a:prstGeom prst="rect">
            <a:avLst/>
          </a:prstGeom>
          <a:noFill/>
        </p:spPr>
      </p:pic>
      <p:pic>
        <p:nvPicPr>
          <p:cNvPr id="10" name="Picture 3" descr="C:\Users\Петр\Downloads\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48" y="1571612"/>
            <a:ext cx="4286280" cy="36433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25952697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285860"/>
            <a:ext cx="8229600" cy="5072098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3600" b="1" i="1" dirty="0" smtClean="0"/>
              <a:t>8. О каком растении в народе говорят: «Оно одно семерых врачей заменит». Его используют в качестве кровоостанавливающего средства, как ранозаживляющее. Оно помогает  при лечении авитаминозов,  малокровия.  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Ответ: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Управляющая кнопка: далее 2">
            <a:hlinkClick r:id="" action="ppaction://hlinkshowjump?jump=nextslide" highlightClick="1"/>
          </p:cNvPr>
          <p:cNvSpPr/>
          <p:nvPr/>
        </p:nvSpPr>
        <p:spPr>
          <a:xfrm>
            <a:off x="5857884" y="5643578"/>
            <a:ext cx="864096" cy="720080"/>
          </a:xfrm>
          <a:prstGeom prst="actionButtonForwardNex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765489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5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Крапива двудомная</a:t>
            </a:r>
            <a:endParaRPr lang="ru-RU" sz="5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7572396" y="5715016"/>
            <a:ext cx="1008112" cy="83671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2" descr="C:\Users\Петр\Downloads\загруженное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571612"/>
            <a:ext cx="3429024" cy="4786346"/>
          </a:xfrm>
          <a:prstGeom prst="rect">
            <a:avLst/>
          </a:prstGeom>
          <a:noFill/>
        </p:spPr>
      </p:pic>
      <p:pic>
        <p:nvPicPr>
          <p:cNvPr id="6" name="Picture 3" descr="C:\Users\Петр\Downloads\загруженное (2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4810" y="1643050"/>
            <a:ext cx="4500594" cy="37147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88953542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500174"/>
            <a:ext cx="8229600" cy="4214842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6000" b="1" i="1" dirty="0" smtClean="0">
                <a:latin typeface="Times New Roman" pitchFamily="18" charset="0"/>
                <a:cs typeface="Times New Roman" pitchFamily="18" charset="0"/>
              </a:rPr>
              <a:t>9. Почему крапива жжется?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Ответ: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Управляющая кнопка: далее 2">
            <a:hlinkClick r:id="" action="ppaction://hlinkshowjump?jump=nextslide" highlightClick="1"/>
          </p:cNvPr>
          <p:cNvSpPr/>
          <p:nvPr/>
        </p:nvSpPr>
        <p:spPr>
          <a:xfrm>
            <a:off x="5580112" y="5013176"/>
            <a:ext cx="864096" cy="648072"/>
          </a:xfrm>
          <a:prstGeom prst="actionButtonForwardNex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8610524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Багетная рамка 7"/>
          <p:cNvSpPr/>
          <p:nvPr/>
        </p:nvSpPr>
        <p:spPr>
          <a:xfrm>
            <a:off x="7452320" y="368489"/>
            <a:ext cx="1584176" cy="1488829"/>
          </a:xfrm>
          <a:prstGeom prst="bevel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агетная рамка 8"/>
          <p:cNvSpPr/>
          <p:nvPr/>
        </p:nvSpPr>
        <p:spPr>
          <a:xfrm>
            <a:off x="5652120" y="374337"/>
            <a:ext cx="1584176" cy="1488829"/>
          </a:xfrm>
          <a:prstGeom prst="bevel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агетная рамка 9"/>
          <p:cNvSpPr/>
          <p:nvPr/>
        </p:nvSpPr>
        <p:spPr>
          <a:xfrm>
            <a:off x="3851920" y="374337"/>
            <a:ext cx="1584176" cy="1488829"/>
          </a:xfrm>
          <a:prstGeom prst="bevel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агетная рамка 10"/>
          <p:cNvSpPr/>
          <p:nvPr/>
        </p:nvSpPr>
        <p:spPr>
          <a:xfrm>
            <a:off x="2051720" y="368491"/>
            <a:ext cx="1584176" cy="1488829"/>
          </a:xfrm>
          <a:prstGeom prst="bevel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агетная рамка 11"/>
          <p:cNvSpPr/>
          <p:nvPr/>
        </p:nvSpPr>
        <p:spPr>
          <a:xfrm>
            <a:off x="251520" y="374337"/>
            <a:ext cx="1584176" cy="1488829"/>
          </a:xfrm>
          <a:prstGeom prst="bevel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агетная рамка 12"/>
          <p:cNvSpPr/>
          <p:nvPr/>
        </p:nvSpPr>
        <p:spPr>
          <a:xfrm>
            <a:off x="2000232" y="5214950"/>
            <a:ext cx="1584176" cy="1488829"/>
          </a:xfrm>
          <a:prstGeom prst="bevel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агетная рамка 13"/>
          <p:cNvSpPr/>
          <p:nvPr/>
        </p:nvSpPr>
        <p:spPr>
          <a:xfrm>
            <a:off x="251580" y="3573016"/>
            <a:ext cx="1584176" cy="1488829"/>
          </a:xfrm>
          <a:prstGeom prst="beve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агетная рамка 14"/>
          <p:cNvSpPr/>
          <p:nvPr/>
        </p:nvSpPr>
        <p:spPr>
          <a:xfrm>
            <a:off x="251580" y="1926146"/>
            <a:ext cx="1584176" cy="1488829"/>
          </a:xfrm>
          <a:prstGeom prst="beve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агетная рамка 15"/>
          <p:cNvSpPr/>
          <p:nvPr/>
        </p:nvSpPr>
        <p:spPr>
          <a:xfrm>
            <a:off x="3851920" y="1981153"/>
            <a:ext cx="1584176" cy="1488829"/>
          </a:xfrm>
          <a:prstGeom prst="bevel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агетная рамка 16"/>
          <p:cNvSpPr/>
          <p:nvPr/>
        </p:nvSpPr>
        <p:spPr>
          <a:xfrm>
            <a:off x="3929058" y="5214950"/>
            <a:ext cx="1584176" cy="1488829"/>
          </a:xfrm>
          <a:prstGeom prst="bevel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Багетная рамка 17"/>
          <p:cNvSpPr/>
          <p:nvPr/>
        </p:nvSpPr>
        <p:spPr>
          <a:xfrm>
            <a:off x="2051720" y="3573015"/>
            <a:ext cx="1584176" cy="1488829"/>
          </a:xfrm>
          <a:prstGeom prst="bevel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Багетная рамка 18"/>
          <p:cNvSpPr/>
          <p:nvPr/>
        </p:nvSpPr>
        <p:spPr>
          <a:xfrm>
            <a:off x="2051720" y="1926146"/>
            <a:ext cx="1584176" cy="1488829"/>
          </a:xfrm>
          <a:prstGeom prst="bevel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Багетная рамка 19"/>
          <p:cNvSpPr/>
          <p:nvPr/>
        </p:nvSpPr>
        <p:spPr>
          <a:xfrm>
            <a:off x="5652120" y="1981152"/>
            <a:ext cx="1584176" cy="1488829"/>
          </a:xfrm>
          <a:prstGeom prst="bevel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Багетная рамка 20"/>
          <p:cNvSpPr/>
          <p:nvPr/>
        </p:nvSpPr>
        <p:spPr>
          <a:xfrm>
            <a:off x="5786446" y="5214950"/>
            <a:ext cx="1584176" cy="1488829"/>
          </a:xfrm>
          <a:prstGeom prst="bevel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Багетная рамка 21"/>
          <p:cNvSpPr/>
          <p:nvPr/>
        </p:nvSpPr>
        <p:spPr>
          <a:xfrm>
            <a:off x="3851920" y="3579790"/>
            <a:ext cx="1584176" cy="1488829"/>
          </a:xfrm>
          <a:prstGeom prst="bevel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Багетная рамка 22"/>
          <p:cNvSpPr/>
          <p:nvPr/>
        </p:nvSpPr>
        <p:spPr>
          <a:xfrm>
            <a:off x="7452320" y="1981151"/>
            <a:ext cx="1584176" cy="1488829"/>
          </a:xfrm>
          <a:prstGeom prst="bevel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Багетная рамка 24"/>
          <p:cNvSpPr/>
          <p:nvPr/>
        </p:nvSpPr>
        <p:spPr>
          <a:xfrm>
            <a:off x="5652120" y="3579790"/>
            <a:ext cx="1584176" cy="1488829"/>
          </a:xfrm>
          <a:prstGeom prst="bevel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Багетная рамка 26"/>
          <p:cNvSpPr/>
          <p:nvPr/>
        </p:nvSpPr>
        <p:spPr>
          <a:xfrm>
            <a:off x="7452320" y="3620049"/>
            <a:ext cx="1584176" cy="1488829"/>
          </a:xfrm>
          <a:prstGeom prst="bevel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TextBox 27">
            <a:hlinkClick r:id="rId2" action="ppaction://hlinksldjump"/>
          </p:cNvPr>
          <p:cNvSpPr txBox="1"/>
          <p:nvPr/>
        </p:nvSpPr>
        <p:spPr>
          <a:xfrm>
            <a:off x="467544" y="548680"/>
            <a:ext cx="11521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1</a:t>
            </a:r>
            <a:endParaRPr lang="ru-RU" sz="7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267744" y="548679"/>
            <a:ext cx="11521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2</a:t>
            </a:r>
            <a:endParaRPr lang="ru-RU" sz="7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067944" y="548678"/>
            <a:ext cx="11521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sldjump"/>
              </a:rPr>
              <a:t>3</a:t>
            </a:r>
            <a:endParaRPr lang="ru-RU" sz="7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848825" y="548680"/>
            <a:ext cx="11521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 action="ppaction://hlinksldjump"/>
              </a:rPr>
              <a:t>4</a:t>
            </a:r>
            <a:endParaRPr lang="ru-RU" sz="7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662325" y="548680"/>
            <a:ext cx="11521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6" action="ppaction://hlinksldjump"/>
              </a:rPr>
              <a:t>5</a:t>
            </a:r>
            <a:endParaRPr lang="ru-RU" sz="7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68361" y="2125402"/>
            <a:ext cx="11521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7" action="ppaction://hlinksldjump"/>
              </a:rPr>
              <a:t>6</a:t>
            </a:r>
            <a:endParaRPr lang="ru-RU" sz="7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267744" y="2070395"/>
            <a:ext cx="11521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8" action="ppaction://hlinksldjump"/>
              </a:rPr>
              <a:t>7</a:t>
            </a:r>
            <a:endParaRPr lang="ru-RU" sz="7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TextBox 36">
            <a:hlinkClick r:id="rId9" action="ppaction://hlinksldjump"/>
          </p:cNvPr>
          <p:cNvSpPr txBox="1"/>
          <p:nvPr/>
        </p:nvSpPr>
        <p:spPr>
          <a:xfrm>
            <a:off x="4067944" y="2125402"/>
            <a:ext cx="11521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9" action="ppaction://hlinksldjump"/>
              </a:rPr>
              <a:t>8</a:t>
            </a:r>
            <a:endParaRPr lang="ru-RU" sz="7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848825" y="2173033"/>
            <a:ext cx="11521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10" action="ppaction://hlinksldjump"/>
              </a:rPr>
              <a:t>9</a:t>
            </a:r>
            <a:endParaRPr lang="ru-RU" sz="7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662325" y="2173032"/>
            <a:ext cx="11521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11" action="ppaction://hlinksldjump"/>
              </a:rPr>
              <a:t>10</a:t>
            </a:r>
            <a:endParaRPr lang="ru-RU" sz="7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67544" y="3724039"/>
            <a:ext cx="11521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12" action="ppaction://hlinksldjump"/>
              </a:rPr>
              <a:t>11</a:t>
            </a:r>
            <a:endParaRPr lang="ru-RU" sz="7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221665" y="3764298"/>
            <a:ext cx="11521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13" action="ppaction://hlinksldjump"/>
              </a:rPr>
              <a:t>12</a:t>
            </a:r>
            <a:endParaRPr lang="ru-RU" sz="7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067944" y="3771670"/>
            <a:ext cx="11521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14" action="ppaction://hlinksldjump"/>
              </a:rPr>
              <a:t>13</a:t>
            </a:r>
            <a:endParaRPr lang="ru-RU" sz="7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848825" y="3724039"/>
            <a:ext cx="11521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15" action="ppaction://hlinksldjump"/>
              </a:rPr>
              <a:t>14</a:t>
            </a:r>
            <a:endParaRPr lang="ru-RU" sz="7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601498" y="3793192"/>
            <a:ext cx="11521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16" action="ppaction://hlinksldjump"/>
              </a:rPr>
              <a:t>15</a:t>
            </a:r>
            <a:endParaRPr lang="ru-RU" sz="7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214546" y="5357826"/>
            <a:ext cx="11521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17" action="ppaction://hlinksldjump"/>
              </a:rPr>
              <a:t>16</a:t>
            </a:r>
            <a:endParaRPr lang="ru-RU" sz="7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143372" y="5357826"/>
            <a:ext cx="11521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18" action="ppaction://hlinksldjump"/>
              </a:rPr>
              <a:t>17</a:t>
            </a:r>
            <a:endParaRPr lang="ru-RU" sz="7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072198" y="5357826"/>
            <a:ext cx="11521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19" action="ppaction://hlinksldjump"/>
              </a:rPr>
              <a:t>18</a:t>
            </a:r>
            <a:endParaRPr lang="ru-RU" sz="7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1768638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500174"/>
            <a:ext cx="8229600" cy="3643338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3600" b="1" i="1" dirty="0" smtClean="0"/>
              <a:t> В острых волосках на листьях крапивы есть муравьиная кислота. При прикосновении к коже кончик волоска ломается, стенки волосков делают ранку на коже, жидкость выливается в ранку и вызывает жжение.</a:t>
            </a:r>
            <a:br>
              <a:rPr lang="ru-RU" sz="3600" b="1" i="1" dirty="0" smtClean="0"/>
            </a:br>
            <a:endParaRPr lang="ru-RU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7858148" y="5643578"/>
            <a:ext cx="648072" cy="69269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8045475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14422"/>
            <a:ext cx="8229600" cy="466285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3100" b="1" i="1" dirty="0" smtClean="0"/>
              <a:t>10. Нарядные платьица, желтые брошки,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b="1" i="1" dirty="0" smtClean="0"/>
              <a:t>          Ни пятнышка нет на красивой одежке,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b="1" i="1" dirty="0" smtClean="0"/>
              <a:t>          Если случится  тебе  простудиться: 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b="1" i="1" dirty="0" smtClean="0"/>
              <a:t>         Привяжется кашель, поднимется жар -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b="1" i="1" dirty="0" smtClean="0"/>
              <a:t>         Подвинь к себе кружку,  в которой дымится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b="1" i="1" dirty="0" smtClean="0"/>
              <a:t>         Слегка горьковатый, душистый отвар.</a:t>
            </a:r>
            <a:r>
              <a:rPr lang="ru-RU" sz="3600" b="1" i="1" dirty="0" smtClean="0"/>
              <a:t/>
            </a:r>
            <a:br>
              <a:rPr lang="ru-RU" sz="3600" b="1" i="1" dirty="0" smtClean="0"/>
            </a:br>
            <a:r>
              <a:rPr lang="ru-RU" sz="3600" b="1" i="1" dirty="0" smtClean="0"/>
              <a:t> </a:t>
            </a:r>
            <a:r>
              <a:rPr lang="ru-RU" sz="36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Ответ:</a:t>
            </a:r>
            <a:endParaRPr lang="ru-RU" sz="36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Управляющая кнопка: далее 2">
            <a:hlinkClick r:id="" action="ppaction://hlinkshowjump?jump=nextslide" highlightClick="1"/>
          </p:cNvPr>
          <p:cNvSpPr/>
          <p:nvPr/>
        </p:nvSpPr>
        <p:spPr>
          <a:xfrm>
            <a:off x="5429256" y="5214950"/>
            <a:ext cx="792088" cy="648072"/>
          </a:xfrm>
          <a:prstGeom prst="actionButtonForwardNex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9557578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114300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i="1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Нивяник обыкновенный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8001024" y="5643578"/>
            <a:ext cx="720080" cy="79208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2" descr="C:\Users\Петр\Downloads\images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1643050"/>
            <a:ext cx="2592288" cy="4687850"/>
          </a:xfrm>
          <a:prstGeom prst="rect">
            <a:avLst/>
          </a:prstGeom>
          <a:noFill/>
        </p:spPr>
      </p:pic>
      <p:pic>
        <p:nvPicPr>
          <p:cNvPr id="6" name="Picture 4" descr="C:\Users\Петр\Downloads\images (3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43306" y="1714488"/>
            <a:ext cx="4786346" cy="38576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85894792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268760"/>
            <a:ext cx="8229600" cy="4464496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/>
              <a:t> </a:t>
            </a:r>
            <a:r>
              <a:rPr lang="ru-RU" sz="4000" b="1" i="1" dirty="0" smtClean="0"/>
              <a:t>Это  растение  в медицине применяется как гигроскопический и перевязочный материал, который в экстренных случаях можно использовать без стерилизации.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Ответ: 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Управляющая кнопка: далее 2">
            <a:hlinkClick r:id="" action="ppaction://hlinkshowjump?jump=nextslide" highlightClick="1"/>
          </p:cNvPr>
          <p:cNvSpPr/>
          <p:nvPr/>
        </p:nvSpPr>
        <p:spPr>
          <a:xfrm>
            <a:off x="5715008" y="5143512"/>
            <a:ext cx="792088" cy="5040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5057591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Сфагнум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7929586" y="5857892"/>
            <a:ext cx="756592" cy="83671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2" descr="C:\Users\Петр\Downloads\180px-Сфагнум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714488"/>
            <a:ext cx="3071834" cy="4214842"/>
          </a:xfrm>
          <a:prstGeom prst="rect">
            <a:avLst/>
          </a:prstGeom>
          <a:noFill/>
        </p:spPr>
      </p:pic>
      <p:pic>
        <p:nvPicPr>
          <p:cNvPr id="6" name="Picture 4" descr="C:\Users\Петр\Downloads\c4d31d54502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9058" y="1714488"/>
            <a:ext cx="4786346" cy="40005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90398791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5857892"/>
            <a:ext cx="8229600" cy="258316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12. </a:t>
            </a:r>
            <a:r>
              <a:rPr lang="ru-RU" b="1" i="1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 Целебное растение из Южной Африки</a:t>
            </a:r>
            <a:r>
              <a:rPr lang="ru-RU" b="1" i="1" dirty="0" smtClean="0"/>
              <a:t>. Мякоть листа заживляет ранки и ожоги.  Сок   растения закапывают в нос при насморке.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/>
              <a:t>Другое его название столетник.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Ответ: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0000"/>
                </a:solidFill>
                <a:latin typeface="Helvetica Neue"/>
              </a:rPr>
              <a:t/>
            </a:r>
            <a:br>
              <a:rPr lang="ru-RU" b="1" dirty="0" smtClean="0">
                <a:solidFill>
                  <a:srgbClr val="000000"/>
                </a:solidFill>
                <a:latin typeface="Helvetica Neue"/>
              </a:rPr>
            </a:br>
            <a:r>
              <a:rPr lang="ru-RU" b="1" dirty="0">
                <a:solidFill>
                  <a:srgbClr val="000000"/>
                </a:solidFill>
                <a:latin typeface="Helvetica Neue"/>
              </a:rPr>
              <a:t/>
            </a:r>
            <a:br>
              <a:rPr lang="ru-RU" b="1" dirty="0">
                <a:solidFill>
                  <a:srgbClr val="000000"/>
                </a:solidFill>
                <a:latin typeface="Helvetica Neue"/>
              </a:rPr>
            </a:br>
            <a:endParaRPr lang="ru-RU" dirty="0"/>
          </a:p>
        </p:txBody>
      </p:sp>
      <p:sp>
        <p:nvSpPr>
          <p:cNvPr id="3" name="Управляющая кнопка: далее 2">
            <a:hlinkClick r:id="" action="ppaction://hlinkshowjump?jump=nextslide" highlightClick="1"/>
          </p:cNvPr>
          <p:cNvSpPr/>
          <p:nvPr/>
        </p:nvSpPr>
        <p:spPr>
          <a:xfrm>
            <a:off x="5929322" y="5857892"/>
            <a:ext cx="792088" cy="72008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3397228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229600" cy="114300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60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Алоэ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8286776" y="5786454"/>
            <a:ext cx="648072" cy="692696"/>
          </a:xfrm>
          <a:prstGeom prst="actionButtonHom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2" descr="C:\Users\Петр\Downloads\загруженное (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714488"/>
            <a:ext cx="3456384" cy="4786322"/>
          </a:xfrm>
          <a:prstGeom prst="rect">
            <a:avLst/>
          </a:prstGeom>
          <a:noFill/>
        </p:spPr>
      </p:pic>
      <p:pic>
        <p:nvPicPr>
          <p:cNvPr id="6" name="Picture 3" descr="C:\Users\Петр\Downloads\загруженное (4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2" y="1714488"/>
            <a:ext cx="3731088" cy="478634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87286753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736"/>
            <a:ext cx="8229600" cy="4286280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13. </a:t>
            </a:r>
            <a:r>
              <a:rPr lang="ru-RU" sz="6000" b="1" i="1" dirty="0" smtClean="0"/>
              <a:t>Быстро убивают вредные бактерии.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Ответ: 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Управляющая кнопка: далее 2">
            <a:hlinkClick r:id="" action="ppaction://hlinkshowjump?jump=nextslide" highlightClick="1"/>
          </p:cNvPr>
          <p:cNvSpPr/>
          <p:nvPr/>
        </p:nvSpPr>
        <p:spPr>
          <a:xfrm>
            <a:off x="5580112" y="4941168"/>
            <a:ext cx="720080" cy="648072"/>
          </a:xfrm>
          <a:prstGeom prst="actionButtonForwardNex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295180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60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Чеснок и лук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7858148" y="5786454"/>
            <a:ext cx="936104" cy="792088"/>
          </a:xfrm>
          <a:prstGeom prst="actionButtonHom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2" descr="C:\Users\Петр\Downloads\images (4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714488"/>
            <a:ext cx="3364704" cy="2520280"/>
          </a:xfrm>
          <a:prstGeom prst="rect">
            <a:avLst/>
          </a:prstGeom>
          <a:noFill/>
        </p:spPr>
      </p:pic>
      <p:pic>
        <p:nvPicPr>
          <p:cNvPr id="6" name="Picture 4" descr="C:\Users\Петр\Downloads\images (6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4678" y="4429132"/>
            <a:ext cx="2857520" cy="2018123"/>
          </a:xfrm>
          <a:prstGeom prst="rect">
            <a:avLst/>
          </a:prstGeom>
          <a:noFill/>
        </p:spPr>
      </p:pic>
      <p:pic>
        <p:nvPicPr>
          <p:cNvPr id="7" name="Picture 3" descr="C:\Users\Петр\Downloads\images (5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2066" y="1500174"/>
            <a:ext cx="2571768" cy="278608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82570673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642918"/>
            <a:ext cx="8229600" cy="5786478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14. </a:t>
            </a:r>
            <a:r>
              <a:rPr lang="ru-RU" b="1" i="1" dirty="0" smtClean="0"/>
              <a:t>Эти резные листочки   лечат сердечко и почки.</a:t>
            </a:r>
            <a:br>
              <a:rPr lang="ru-RU" b="1" i="1" dirty="0" smtClean="0"/>
            </a:br>
            <a:r>
              <a:rPr lang="ru-RU" b="1" i="1" dirty="0" smtClean="0"/>
              <a:t>           Улучшают аппетит,  боль прогонят, где болит.</a:t>
            </a:r>
            <a:br>
              <a:rPr lang="ru-RU" b="1" i="1" dirty="0" smtClean="0"/>
            </a:br>
            <a:r>
              <a:rPr lang="ru-RU" b="1" i="1" dirty="0" smtClean="0"/>
              <a:t>           Быстро смывают веснушки, и  лысины нет на макушке. 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Ответ: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Управляющая кнопка: далее 2">
            <a:hlinkClick r:id="" action="ppaction://hlinkshowjump?jump=nextslide" highlightClick="1"/>
          </p:cNvPr>
          <p:cNvSpPr/>
          <p:nvPr/>
        </p:nvSpPr>
        <p:spPr>
          <a:xfrm>
            <a:off x="5715008" y="5643578"/>
            <a:ext cx="792088" cy="648072"/>
          </a:xfrm>
          <a:prstGeom prst="actionButtonForwardNex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4162641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857232"/>
            <a:ext cx="8229600" cy="5472608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3600" b="1" i="1" dirty="0" smtClean="0"/>
              <a:t>Это лекарственное растение растет у дорог, его листья заживляют раны. Если  ты натер ногу в пути, оно  поможет облегчить боль.</a:t>
            </a:r>
            <a:br>
              <a:rPr lang="ru-RU" sz="3600" b="1" i="1" dirty="0" smtClean="0"/>
            </a:br>
            <a:r>
              <a:rPr lang="ru-RU" sz="3600" b="1" i="1" dirty="0" smtClean="0"/>
              <a:t/>
            </a:r>
            <a:br>
              <a:rPr lang="ru-RU" sz="3600" b="1" i="1" dirty="0" smtClean="0"/>
            </a:br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Ответ:</a:t>
            </a: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5643570" y="4929198"/>
            <a:ext cx="1008112" cy="648072"/>
          </a:xfrm>
          <a:prstGeom prst="actionButtonForwardNex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2238546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07156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Петрушка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8143900" y="5786454"/>
            <a:ext cx="678226" cy="79208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2" descr="C:\Users\Петр\Downloads\607173361_tonnel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643050"/>
            <a:ext cx="3929090" cy="3286148"/>
          </a:xfrm>
          <a:prstGeom prst="rect">
            <a:avLst/>
          </a:prstGeom>
          <a:noFill/>
        </p:spPr>
      </p:pic>
      <p:pic>
        <p:nvPicPr>
          <p:cNvPr id="6" name="Picture 3" descr="C:\Users\Петр\Downloads\petrushka-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1643050"/>
            <a:ext cx="4230638" cy="39290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2417887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736"/>
            <a:ext cx="8229600" cy="5929354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15. </a:t>
            </a:r>
            <a:r>
              <a:rPr lang="ru-RU" sz="3200" b="1" i="1" dirty="0" smtClean="0"/>
              <a:t>Масло этого  комнатного  растения  хорошо помогает справиться с инфекциями  органов дыхания. Им успешно лечатся от гриппа,  кашля и других заболеваний, если, конечно, нет аллергии на это растение. Растение  помогает  лечить сердечно- сосудистую  систему.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Ответ: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Управляющая кнопка: далее 2">
            <a:hlinkClick r:id="" action="ppaction://hlinkshowjump?jump=nextslide" highlightClick="1"/>
          </p:cNvPr>
          <p:cNvSpPr/>
          <p:nvPr/>
        </p:nvSpPr>
        <p:spPr>
          <a:xfrm>
            <a:off x="5429256" y="5357826"/>
            <a:ext cx="936104" cy="576064"/>
          </a:xfrm>
          <a:prstGeom prst="actionButtonForwardNex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6769099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Герань</a:t>
            </a:r>
            <a:endParaRPr lang="ru-RU" sz="6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8286776" y="5857892"/>
            <a:ext cx="648072" cy="76470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3" descr="C:\Users\Петр\Downloads\gera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571612"/>
            <a:ext cx="5265891" cy="3096344"/>
          </a:xfrm>
          <a:prstGeom prst="rect">
            <a:avLst/>
          </a:prstGeom>
          <a:noFill/>
        </p:spPr>
      </p:pic>
      <p:pic>
        <p:nvPicPr>
          <p:cNvPr id="6" name="Picture 2" descr="C:\Users\Петр\Downloads\3451_1_max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8" y="3000372"/>
            <a:ext cx="3180828" cy="272370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98840766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285860"/>
            <a:ext cx="8229600" cy="50451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i="1" dirty="0" smtClean="0"/>
              <a:t>16. Сок  этого  комнатного  растения применяют для лечения долго не заживающих ран, язв, при воспалении десен  и слизистой оболочки полости рта (стоматитах). Хорошо помогает он  при лечении ангины,  гнойного воспаления среднего уха, при ожогах и травмах глаз. </a:t>
            </a:r>
            <a:r>
              <a:rPr lang="ru-RU" dirty="0" smtClean="0">
                <a:solidFill>
                  <a:srgbClr val="000000"/>
                </a:solidFill>
                <a:latin typeface="Helvetica Neue"/>
              </a:rPr>
              <a:t/>
            </a:r>
            <a:br>
              <a:rPr lang="ru-RU" dirty="0" smtClean="0">
                <a:solidFill>
                  <a:srgbClr val="000000"/>
                </a:solidFill>
                <a:latin typeface="Helvetica Neue"/>
              </a:rPr>
            </a:b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Ответ: </a:t>
            </a:r>
            <a:endParaRPr lang="ru-RU" sz="40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Управляющая кнопка: далее 2">
            <a:hlinkClick r:id="" action="ppaction://hlinkshowjump?jump=nextslide" highlightClick="1"/>
          </p:cNvPr>
          <p:cNvSpPr/>
          <p:nvPr/>
        </p:nvSpPr>
        <p:spPr>
          <a:xfrm>
            <a:off x="5572132" y="5786454"/>
            <a:ext cx="720080" cy="57606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5981943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922114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60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Каланхоэ</a:t>
            </a:r>
            <a:r>
              <a:rPr lang="ru-RU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перистое</a:t>
            </a:r>
            <a:endParaRPr lang="ru-RU" sz="6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8072462" y="5643578"/>
            <a:ext cx="648072" cy="692696"/>
          </a:xfrm>
          <a:prstGeom prst="actionButtonHom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2" descr="C:\Users\Петр\Downloads\kalanchoe_pinnat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772816"/>
            <a:ext cx="3184554" cy="4392488"/>
          </a:xfrm>
          <a:prstGeom prst="rect">
            <a:avLst/>
          </a:prstGeom>
          <a:noFill/>
        </p:spPr>
      </p:pic>
      <p:pic>
        <p:nvPicPr>
          <p:cNvPr id="6" name="Picture 3" descr="C:\Users\Петр\Downloads\1308750882_kalanxoye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43372" y="1785926"/>
            <a:ext cx="4429156" cy="37147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15423908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857232"/>
            <a:ext cx="8229600" cy="5674642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4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17. </a:t>
            </a:r>
            <a:r>
              <a:rPr lang="ru-RU" sz="4900" b="1" i="1" dirty="0" smtClean="0"/>
              <a:t>С этим растением каждый день встречается тот, кто любит чистить зубы. Оно придает приятный запах и свежесть зубной пасте. </a:t>
            </a:r>
            <a:br>
              <a:rPr lang="ru-RU" sz="4900" b="1" i="1" dirty="0" smtClean="0"/>
            </a:br>
            <a:r>
              <a:rPr lang="ru-RU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Ответ: 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Управляющая кнопка: далее 2">
            <a:hlinkClick r:id="" action="ppaction://hlinkshowjump?jump=nextslide" highlightClick="1"/>
          </p:cNvPr>
          <p:cNvSpPr/>
          <p:nvPr/>
        </p:nvSpPr>
        <p:spPr>
          <a:xfrm>
            <a:off x="5429256" y="5715016"/>
            <a:ext cx="864096" cy="720080"/>
          </a:xfrm>
          <a:prstGeom prst="actionButtonForwardNex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8986210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940966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5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Мята</a:t>
            </a:r>
            <a:endParaRPr lang="ru-RU" sz="5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8001024" y="5715016"/>
            <a:ext cx="720080" cy="746448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2" descr="C:\Users\Петр\Downloads\mentha_piperit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428736"/>
            <a:ext cx="3528392" cy="4834355"/>
          </a:xfrm>
          <a:prstGeom prst="rect">
            <a:avLst/>
          </a:prstGeom>
          <a:noFill/>
        </p:spPr>
      </p:pic>
      <p:pic>
        <p:nvPicPr>
          <p:cNvPr id="6" name="Picture 4" descr="C:\Users\Петр\Downloads\images (7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7686" y="1643050"/>
            <a:ext cx="4357718" cy="40005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34865352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000372"/>
            <a:ext cx="8229600" cy="3232380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/>
              <a:t>Вроде сосен,  вроде  елок,  а  зимою  без  иголок.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i="1" dirty="0" smtClean="0"/>
              <a:t>Хвоя  этого  дерева  содержит множество витаминов.  Дерево выделяет фитонциды – летучие вещества, которые  очищают  воздух   от  вредных микробов. При попадании в дыхательные пути человека фитонциды предотвращают простудные и вирусные заболевания.</a:t>
            </a:r>
            <a:br>
              <a:rPr lang="ru-RU" sz="2800" b="1" i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Ответ: 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Управляющая кнопка: далее 2">
            <a:hlinkClick r:id="" action="ppaction://hlinkshowjump?jump=nextslide" highlightClick="1"/>
          </p:cNvPr>
          <p:cNvSpPr/>
          <p:nvPr/>
        </p:nvSpPr>
        <p:spPr>
          <a:xfrm>
            <a:off x="5715008" y="5572140"/>
            <a:ext cx="792088" cy="64807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5780760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Лиственница 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8143900" y="5715016"/>
            <a:ext cx="792088" cy="86409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2" descr="C:\Users\Петр\Downloads\1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2071678"/>
            <a:ext cx="3024336" cy="4066334"/>
          </a:xfrm>
          <a:prstGeom prst="rect">
            <a:avLst/>
          </a:prstGeom>
          <a:noFill/>
        </p:spPr>
      </p:pic>
      <p:pic>
        <p:nvPicPr>
          <p:cNvPr id="5" name="Picture 3" descr="C:\Users\Петр\Downloads\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4810" y="1643050"/>
            <a:ext cx="3810000" cy="457993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97873738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57562"/>
            <a:ext cx="8229600" cy="1143000"/>
          </a:xfrm>
        </p:spPr>
        <p:txBody>
          <a:bodyPr>
            <a:noAutofit/>
          </a:bodyPr>
          <a:lstStyle/>
          <a:p>
            <a:r>
              <a:rPr lang="ru-RU" sz="9600" b="1" dirty="0" smtClean="0"/>
              <a:t>Спасибо за внимание!</a:t>
            </a:r>
            <a:endParaRPr lang="ru-RU" sz="9600" b="1" dirty="0"/>
          </a:p>
        </p:txBody>
      </p:sp>
    </p:spTree>
    <p:extLst>
      <p:ext uri="{BB962C8B-B14F-4D97-AF65-F5344CB8AC3E}">
        <p14:creationId xmlns="" xmlns:p14="http://schemas.microsoft.com/office/powerpoint/2010/main" val="199960746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070992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Подорожник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7572396" y="5500702"/>
            <a:ext cx="936104" cy="908720"/>
          </a:xfrm>
          <a:prstGeom prst="actionButtonHom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2" descr="C:\Users\Петр\Downloads\podorogni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1857364"/>
            <a:ext cx="2857520" cy="4138962"/>
          </a:xfrm>
          <a:prstGeom prst="rect">
            <a:avLst/>
          </a:prstGeom>
          <a:noFill/>
        </p:spPr>
      </p:pic>
      <p:pic>
        <p:nvPicPr>
          <p:cNvPr id="6" name="Picture 3" descr="C:\Users\Петр\Downloads\images 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48" y="1857363"/>
            <a:ext cx="4357718" cy="328614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64551196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357298"/>
            <a:ext cx="8229600" cy="5072098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lvl="0" algn="ctr"/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ru-RU" sz="4800" b="1" i="1" dirty="0" smtClean="0"/>
              <a:t> Какое растение получило название «</a:t>
            </a:r>
            <a:r>
              <a:rPr lang="ru-RU" sz="4800" b="1" i="1" dirty="0" err="1" smtClean="0"/>
              <a:t>мяун-трава</a:t>
            </a:r>
            <a:r>
              <a:rPr lang="ru-RU" sz="4800" b="1" i="1" dirty="0" smtClean="0"/>
              <a:t>»? </a:t>
            </a: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b="1" i="1" dirty="0" smtClean="0"/>
              <a:t>Какое лекарство из него изготавливают?  </a:t>
            </a: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Ответ:</a:t>
            </a: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Управляющая кнопка: далее 2">
            <a:hlinkClick r:id="" action="ppaction://hlinkshowjump?jump=nextslide" highlightClick="1"/>
          </p:cNvPr>
          <p:cNvSpPr/>
          <p:nvPr/>
        </p:nvSpPr>
        <p:spPr>
          <a:xfrm>
            <a:off x="5429256" y="5000636"/>
            <a:ext cx="1152128" cy="720080"/>
          </a:xfrm>
          <a:prstGeom prst="actionButtonForwardNex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2057557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428604"/>
            <a:ext cx="8229600" cy="1714504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5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Валериана. Сердечные капли.</a:t>
            </a:r>
            <a:endParaRPr lang="ru-RU" sz="5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7643834" y="5500702"/>
            <a:ext cx="1042416" cy="1042416"/>
          </a:xfrm>
          <a:prstGeom prst="actionButtonHom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2" descr="C:\Users\Петр\Downloads\загруженное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2214554"/>
            <a:ext cx="3357586" cy="4257593"/>
          </a:xfrm>
          <a:prstGeom prst="rect">
            <a:avLst/>
          </a:prstGeom>
          <a:noFill/>
        </p:spPr>
      </p:pic>
      <p:pic>
        <p:nvPicPr>
          <p:cNvPr id="5" name="Picture 3" descr="C:\Users\Петр\Downloads\1271481082_valerian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71934" y="2285992"/>
            <a:ext cx="4643470" cy="342215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85800388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285860"/>
            <a:ext cx="8229600" cy="4857784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lvl="0" algn="ctr"/>
            <a:r>
              <a:rPr lang="ru-RU" sz="6600" b="1" i="1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6600" b="1" i="1" dirty="0" smtClean="0">
                <a:solidFill>
                  <a:schemeClr val="tx2">
                    <a:lumMod val="90000"/>
                  </a:schemeClr>
                </a:solidFill>
              </a:rPr>
              <a:t> </a:t>
            </a:r>
            <a:r>
              <a:rPr lang="ru-RU" sz="6600" b="1" i="1" dirty="0" smtClean="0"/>
              <a:t>Какая ягода заменит лимон?</a:t>
            </a: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Ответ:</a:t>
            </a:r>
            <a:endParaRPr lang="ru-RU" sz="54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Управляющая кнопка: далее 2">
            <a:hlinkClick r:id="" action="ppaction://hlinkshowjump?jump=nextslide" highlightClick="1"/>
          </p:cNvPr>
          <p:cNvSpPr/>
          <p:nvPr/>
        </p:nvSpPr>
        <p:spPr>
          <a:xfrm>
            <a:off x="5715008" y="5286388"/>
            <a:ext cx="936104" cy="72008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5484195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Клюква. 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7929586" y="5715016"/>
            <a:ext cx="792088" cy="764704"/>
          </a:xfrm>
          <a:prstGeom prst="actionButtonHom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2" descr="C:\Users\Петр\Downloads\medherb07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714488"/>
            <a:ext cx="3385139" cy="4656298"/>
          </a:xfrm>
          <a:prstGeom prst="rect">
            <a:avLst/>
          </a:prstGeom>
          <a:noFill/>
        </p:spPr>
      </p:pic>
      <p:pic>
        <p:nvPicPr>
          <p:cNvPr id="5" name="Picture 3" descr="C:\Users\Петр\Downloads\images (2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43372" y="1714488"/>
            <a:ext cx="4786346" cy="37147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55239758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96752"/>
            <a:ext cx="8229600" cy="4732578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lvl="0" algn="ctr"/>
            <a:r>
              <a:rPr lang="ru-RU" sz="6000" b="1" i="1" dirty="0" smtClean="0"/>
              <a:t>4. Какими лечебными свойствами обладает мать-и-мачеха?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Ответ:</a:t>
            </a:r>
            <a:endParaRPr lang="ru-RU" sz="40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Управляющая кнопка: далее 2">
            <a:hlinkClick r:id="" action="ppaction://hlinkshowjump?jump=nextslide" highlightClick="1"/>
          </p:cNvPr>
          <p:cNvSpPr/>
          <p:nvPr/>
        </p:nvSpPr>
        <p:spPr>
          <a:xfrm>
            <a:off x="5572132" y="5143512"/>
            <a:ext cx="1008112" cy="720080"/>
          </a:xfrm>
          <a:prstGeom prst="actionButtonForwardNex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7590858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247</TotalTime>
  <Words>393</Words>
  <Application>Microsoft Office PowerPoint</Application>
  <PresentationFormat>Экран (4:3)</PresentationFormat>
  <Paragraphs>62</Paragraphs>
  <Slides>39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0" baseType="lpstr">
      <vt:lpstr>Литейная</vt:lpstr>
      <vt:lpstr>Слайд 1</vt:lpstr>
      <vt:lpstr>Слайд 2</vt:lpstr>
      <vt:lpstr>1. Это лекарственное растение растет у дорог, его листья заживляют раны. Если  ты натер ногу в пути, оно  поможет облегчить боль.  Ответ: </vt:lpstr>
      <vt:lpstr>Подорожник</vt:lpstr>
      <vt:lpstr>      2. Какое растение получило название «мяун-трава»?  Какое лекарство из него изготавливают?   Ответ: </vt:lpstr>
      <vt:lpstr>Валериана. Сердечные капли.</vt:lpstr>
      <vt:lpstr>3.  Какая ягода заменит лимон?   Ответ:</vt:lpstr>
      <vt:lpstr>Клюква. </vt:lpstr>
      <vt:lpstr>4. Какими лечебными свойствами обладает мать-и-мачеха?   Ответ:</vt:lpstr>
      <vt:lpstr>Отвар из цветков и листьев мать-и-мачехи — хорошее средство от кашля. </vt:lpstr>
      <vt:lpstr>5. Это растение, с шипами и красивыми цветами, придает человеку силы и снабжает организм витаминами.   Ответ:</vt:lpstr>
      <vt:lpstr>Шиповник</vt:lpstr>
      <vt:lpstr>Слайд 13</vt:lpstr>
      <vt:lpstr>Чистотел. </vt:lpstr>
      <vt:lpstr>7. Какое растение  поможет укрепить волосы?    Ответ:</vt:lpstr>
      <vt:lpstr>Лопух большой, крапива двудомная</vt:lpstr>
      <vt:lpstr>8. О каком растении в народе говорят: «Оно одно семерых врачей заменит». Его используют в качестве кровоостанавливающего средства, как ранозаживляющее. Оно помогает  при лечении авитаминозов,  малокровия.   Ответ:</vt:lpstr>
      <vt:lpstr>Крапива двудомная</vt:lpstr>
      <vt:lpstr>9. Почему крапива жжется?    Ответ:</vt:lpstr>
      <vt:lpstr> В острых волосках на листьях крапивы есть муравьиная кислота. При прикосновении к коже кончик волоска ломается, стенки волосков делают ранку на коже, жидкость выливается в ранку и вызывает жжение. </vt:lpstr>
      <vt:lpstr>10. Нарядные платьица, желтые брошки,           Ни пятнышка нет на красивой одежке,           Если случится  тебе  простудиться:           Привяжется кашель, поднимется жар -          Подвинь к себе кружку,  в которой дымится          Слегка горьковатый, душистый отвар.    Ответ:</vt:lpstr>
      <vt:lpstr>.   Нивяник обыкновенный</vt:lpstr>
      <vt:lpstr>    Это  растение  в медицине применяется как гигроскопический и перевязочный материал, который в экстренных случаях можно использовать без стерилизации. Ответ: </vt:lpstr>
      <vt:lpstr>Сфагнум</vt:lpstr>
      <vt:lpstr>12.  Целебное растение из Южной Африки. Мякоть листа заживляет ранки и ожоги.  Сок   растения закапывают в нос при насморке.  Другое его название столетник.  Ответ:   </vt:lpstr>
      <vt:lpstr>Алоэ</vt:lpstr>
      <vt:lpstr> 13. Быстро убивают вредные бактерии.   Ответ: </vt:lpstr>
      <vt:lpstr>Чеснок и лук</vt:lpstr>
      <vt:lpstr>14. Эти резные листочки   лечат сердечко и почки.            Улучшают аппетит,  боль прогонят, где болит.            Быстро смывают веснушки, и  лысины нет на макушке.  Ответ:</vt:lpstr>
      <vt:lpstr>Петрушка </vt:lpstr>
      <vt:lpstr>15. Масло этого  комнатного  растения  хорошо помогает справиться с инфекциями  органов дыхания. Им успешно лечатся от гриппа,  кашля и других заболеваний, если, конечно, нет аллергии на это растение. Растение  помогает  лечить сердечно- сосудистую  систему. Ответ:  </vt:lpstr>
      <vt:lpstr>Герань</vt:lpstr>
      <vt:lpstr>16. Сок  этого  комнатного  растения применяют для лечения долго не заживающих ран, язв, при воспалении десен  и слизистой оболочки полости рта (стоматитах). Хорошо помогает он  при лечении ангины,  гнойного воспаления среднего уха, при ожогах и травмах глаз.  Ответ: </vt:lpstr>
      <vt:lpstr>Каланхоэ перистое</vt:lpstr>
      <vt:lpstr>17. С этим растением каждый день встречается тот, кто любит чистить зубы. Оно придает приятный запах и свежесть зубной пасте.   Ответ: </vt:lpstr>
      <vt:lpstr>Мята</vt:lpstr>
      <vt:lpstr>Вроде сосен,  вроде  елок,  а  зимою  без  иголок. Хвоя  этого  дерева  содержит множество витаминов.  Дерево выделяет фитонциды – летучие вещества, которые  очищают  воздух   от  вредных микробов. При попадании в дыхательные пути человека фитонциды предотвращают простудные и вирусные заболевания.  Ответ: </vt:lpstr>
      <vt:lpstr>Лиственница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Ден</dc:creator>
  <cp:lastModifiedBy>HP</cp:lastModifiedBy>
  <cp:revision>31</cp:revision>
  <dcterms:modified xsi:type="dcterms:W3CDTF">2019-11-18T08:20:57Z</dcterms:modified>
</cp:coreProperties>
</file>