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3" r:id="rId4"/>
    <p:sldId id="264" r:id="rId5"/>
    <p:sldId id="256" r:id="rId6"/>
    <p:sldId id="265" r:id="rId7"/>
    <p:sldId id="266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995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8909" y="908720"/>
            <a:ext cx="76261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Функциональное чтение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pic>
        <p:nvPicPr>
          <p:cNvPr id="1026" name="Picture 2" descr="https://brepps.com/wp-content/uploads/2019/04/excelent-cartoon-kids-reading-book-vector-image-on-kids-kids-reading-ideas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385" b="81154" l="1200" r="100000">
                        <a14:foregroundMark x1="22200" y1="42949" x2="10600" y2="66923"/>
                        <a14:foregroundMark x1="27800" y1="47821" x2="51100" y2="71923"/>
                        <a14:foregroundMark x1="40600" y1="49103" x2="27800" y2="66923"/>
                        <a14:foregroundMark x1="32300" y1="58333" x2="53400" y2="71923"/>
                        <a14:foregroundMark x1="42900" y1="33718" x2="42900" y2="91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248" b="23816"/>
          <a:stretch/>
        </p:blipFill>
        <p:spPr bwMode="auto">
          <a:xfrm>
            <a:off x="2411760" y="2060848"/>
            <a:ext cx="3864393" cy="2002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650453" y="4725144"/>
            <a:ext cx="325666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Практическую часть </a:t>
            </a:r>
            <a:r>
              <a:rPr lang="ru-RU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проводит:</a:t>
            </a:r>
            <a:endPara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</a:endParaRPr>
          </a:p>
          <a:p>
            <a:pPr algn="ctr"/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Баукина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 Юлия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Александровна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0228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="" xmlns:a16="http://schemas.microsoft.com/office/drawing/2014/main" id="{76193620-4834-469D-B73A-7E2198AB5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>
              <a:latin typeface="Century Gothic" panose="020B0502020202020204" pitchFamily="34" charset="0"/>
            </a:endParaRPr>
          </a:p>
        </p:txBody>
      </p:sp>
      <p:sp>
        <p:nvSpPr>
          <p:cNvPr id="2" name="Объект 1">
            <a:extLst>
              <a:ext uri="{FF2B5EF4-FFF2-40B4-BE49-F238E27FC236}">
                <a16:creationId xmlns="" xmlns:a16="http://schemas.microsoft.com/office/drawing/2014/main" id="{24CB5DB2-ACA7-4CBE-ABF8-49C7E05ED4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6285" y="1412776"/>
            <a:ext cx="7449394" cy="4752579"/>
          </a:xfrm>
          <a:ln>
            <a:solidFill>
              <a:schemeClr val="tx1"/>
            </a:solidFill>
          </a:ln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4400" b="1" dirty="0"/>
              <a:t>Деньги</a:t>
            </a:r>
            <a:endParaRPr lang="ru-RU" sz="4400" dirty="0"/>
          </a:p>
          <a:p>
            <a:r>
              <a:rPr lang="ru-RU" sz="3800" dirty="0"/>
              <a:t>      Несколько тысяч лет назад люди не знали, что такое деньги. Человечеству понадобилось много времени, чтобы изобрести деньги и усовершенствовать их до такого вида, к которому мы привыкли сегодня.</a:t>
            </a:r>
          </a:p>
          <a:p>
            <a:r>
              <a:rPr lang="ru-RU" sz="3800" dirty="0"/>
              <a:t>     В далёком прошлом племена первобытных людей жили далеко друг от друга. Всё необходимое – еду, одежду, орудия труда – они делали сами, между племенами не было никакого обмена. Со временем люди научились изготовлять больше, чем им было необходимо. Они начали обмениваться друг с другом различными предметами. Но обмениваться было очень сложно. Как сосчитать, сколько и какого товара следует отдать, чтобы выменять нужную вещь? За одного барана, например, можно было получить два топора или четыре кувшина, а за ожерелье из клыков и когтей леопарда – лодку или пару быков.</a:t>
            </a:r>
          </a:p>
          <a:p>
            <a:pPr algn="ctr"/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093BCFED-60EE-4CA4-84C4-09448003C40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r="7763"/>
          <a:stretch/>
        </p:blipFill>
        <p:spPr>
          <a:xfrm>
            <a:off x="7995836" y="250788"/>
            <a:ext cx="997910" cy="1519672"/>
          </a:xfrm>
          <a:prstGeom prst="rect">
            <a:avLst/>
          </a:prstGeom>
        </p:spPr>
      </p:pic>
      <p:sp>
        <p:nvSpPr>
          <p:cNvPr id="22" name="Заголовок 3">
            <a:extLst>
              <a:ext uri="{FF2B5EF4-FFF2-40B4-BE49-F238E27FC236}">
                <a16:creationId xmlns="" xmlns:a16="http://schemas.microsoft.com/office/drawing/2014/main" id="{EF145375-B9C9-4B3E-948D-8E09272C795E}"/>
              </a:ext>
            </a:extLst>
          </p:cNvPr>
          <p:cNvSpPr txBox="1">
            <a:spLocks/>
          </p:cNvSpPr>
          <p:nvPr/>
        </p:nvSpPr>
        <p:spPr>
          <a:xfrm>
            <a:off x="394854" y="278231"/>
            <a:ext cx="7450346" cy="918521"/>
          </a:xfrm>
          <a:prstGeom prst="rect">
            <a:avLst/>
          </a:prstGeom>
          <a:solidFill>
            <a:srgbClr val="C8E6F4"/>
          </a:solidFill>
          <a:ln w="76200" cap="flat" cmpd="sng" algn="ctr">
            <a:noFill/>
            <a:prstDash val="solid"/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bliqueTopLeft"/>
              <a:lightRig rig="threePt" dir="t"/>
            </a:scene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</a:pPr>
            <a:r>
              <a:rPr lang="ru-RU" sz="2800" b="1" dirty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ru-RU" sz="3600" b="1" dirty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Чтение с пометами</a:t>
            </a:r>
            <a:endParaRPr lang="ru-RU" sz="36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3" name="Picture 6" descr="Похожее изображение">
            <a:extLst>
              <a:ext uri="{FF2B5EF4-FFF2-40B4-BE49-F238E27FC236}">
                <a16:creationId xmlns="" xmlns:a16="http://schemas.microsoft.com/office/drawing/2014/main" id="{C627ABD4-9CBB-477A-B72D-CD3A969BFD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17" y="242141"/>
            <a:ext cx="594288" cy="79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Похожее изображение">
            <a:extLst>
              <a:ext uri="{FF2B5EF4-FFF2-40B4-BE49-F238E27FC236}">
                <a16:creationId xmlns="" xmlns:a16="http://schemas.microsoft.com/office/drawing/2014/main" id="{2D2F3648-47F7-4126-B5E0-1D3E3518BE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73787" y="107404"/>
            <a:ext cx="606791" cy="90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Картинки по запросу книга картинка">
            <a:extLst>
              <a:ext uri="{FF2B5EF4-FFF2-40B4-BE49-F238E27FC236}">
                <a16:creationId xmlns="" xmlns:a16="http://schemas.microsoft.com/office/drawing/2014/main" id="{8B12774F-1DB8-4385-B1BD-A37060F52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7" y="3861064"/>
            <a:ext cx="1615073" cy="2718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E72D32C9-8C5A-4AB5-94BA-1D2DE8E53971}"/>
              </a:ext>
            </a:extLst>
          </p:cNvPr>
          <p:cNvSpPr/>
          <p:nvPr/>
        </p:nvSpPr>
        <p:spPr>
          <a:xfrm>
            <a:off x="505351" y="2306349"/>
            <a:ext cx="666303" cy="282891"/>
          </a:xfrm>
          <a:prstGeom prst="rect">
            <a:avLst/>
          </a:prstGeom>
          <a:solidFill>
            <a:srgbClr val="FD7FE5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>
            <a:extLst>
              <a:ext uri="{FF2B5EF4-FFF2-40B4-BE49-F238E27FC236}">
                <a16:creationId xmlns="" xmlns:a16="http://schemas.microsoft.com/office/drawing/2014/main" id="{0BE34C4C-162B-4A22-BB52-5FD570FF2063}"/>
              </a:ext>
            </a:extLst>
          </p:cNvPr>
          <p:cNvSpPr/>
          <p:nvPr/>
        </p:nvSpPr>
        <p:spPr>
          <a:xfrm>
            <a:off x="505351" y="2714047"/>
            <a:ext cx="666303" cy="282891"/>
          </a:xfrm>
          <a:prstGeom prst="rect">
            <a:avLst/>
          </a:prstGeom>
          <a:solidFill>
            <a:srgbClr val="FFFF85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899D0BE7-D58F-4B04-A920-63E12EE2B3C2}"/>
              </a:ext>
            </a:extLst>
          </p:cNvPr>
          <p:cNvSpPr/>
          <p:nvPr/>
        </p:nvSpPr>
        <p:spPr>
          <a:xfrm>
            <a:off x="505351" y="3125260"/>
            <a:ext cx="666303" cy="303741"/>
          </a:xfrm>
          <a:prstGeom prst="rect">
            <a:avLst/>
          </a:prstGeom>
          <a:solidFill>
            <a:srgbClr val="00B05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958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7" y="0"/>
            <a:ext cx="919830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>
            <a:extLst>
              <a:ext uri="{FF2B5EF4-FFF2-40B4-BE49-F238E27FC236}">
                <a16:creationId xmlns="" xmlns:a16="http://schemas.microsoft.com/office/drawing/2014/main" id="{76193620-4834-469D-B73A-7E2198AB5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764" y="581892"/>
            <a:ext cx="7010400" cy="1263831"/>
          </a:xfrm>
        </p:spPr>
        <p:txBody>
          <a:bodyPr>
            <a:noAutofit/>
          </a:bodyPr>
          <a:lstStyle/>
          <a:p>
            <a:r>
              <a:rPr lang="ru-RU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>
              <a:latin typeface="Century Gothic" panose="020B050202020202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093BCFED-60EE-4CA4-84C4-09448003C40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r="7763"/>
          <a:stretch/>
        </p:blipFill>
        <p:spPr>
          <a:xfrm>
            <a:off x="7995836" y="250788"/>
            <a:ext cx="997910" cy="1519672"/>
          </a:xfrm>
          <a:prstGeom prst="rect">
            <a:avLst/>
          </a:prstGeom>
        </p:spPr>
      </p:pic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193F1E30-40C4-4816-8ED3-608752131462}"/>
              </a:ext>
            </a:extLst>
          </p:cNvPr>
          <p:cNvSpPr/>
          <p:nvPr/>
        </p:nvSpPr>
        <p:spPr>
          <a:xfrm>
            <a:off x="471503" y="1963401"/>
            <a:ext cx="666303" cy="735804"/>
          </a:xfrm>
          <a:prstGeom prst="rect">
            <a:avLst/>
          </a:prstGeom>
          <a:solidFill>
            <a:srgbClr val="FD7FE5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Заголовок 3">
            <a:extLst>
              <a:ext uri="{FF2B5EF4-FFF2-40B4-BE49-F238E27FC236}">
                <a16:creationId xmlns="" xmlns:a16="http://schemas.microsoft.com/office/drawing/2014/main" id="{EF145375-B9C9-4B3E-948D-8E09272C795E}"/>
              </a:ext>
            </a:extLst>
          </p:cNvPr>
          <p:cNvSpPr txBox="1">
            <a:spLocks/>
          </p:cNvSpPr>
          <p:nvPr/>
        </p:nvSpPr>
        <p:spPr>
          <a:xfrm>
            <a:off x="394854" y="278231"/>
            <a:ext cx="7450346" cy="1154257"/>
          </a:xfrm>
          <a:prstGeom prst="rect">
            <a:avLst/>
          </a:prstGeom>
          <a:solidFill>
            <a:srgbClr val="C8E6F4"/>
          </a:solidFill>
          <a:ln w="76200" cap="flat" cmpd="sng" algn="ctr">
            <a:noFill/>
            <a:prstDash val="solid"/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bliqueTopLeft"/>
              <a:lightRig rig="threePt" dir="t"/>
            </a:scene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</a:pPr>
            <a:r>
              <a:rPr lang="ru-RU" sz="2800" b="1" dirty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ru-RU" sz="3600" b="1" dirty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Чтение с пометами</a:t>
            </a:r>
            <a:endParaRPr lang="ru-RU" sz="36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3" name="Picture 6" descr="Похожее изображение">
            <a:extLst>
              <a:ext uri="{FF2B5EF4-FFF2-40B4-BE49-F238E27FC236}">
                <a16:creationId xmlns="" xmlns:a16="http://schemas.microsoft.com/office/drawing/2014/main" id="{C627ABD4-9CBB-477A-B72D-CD3A969BFD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17" y="242141"/>
            <a:ext cx="594288" cy="79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Похожее изображение">
            <a:extLst>
              <a:ext uri="{FF2B5EF4-FFF2-40B4-BE49-F238E27FC236}">
                <a16:creationId xmlns="" xmlns:a16="http://schemas.microsoft.com/office/drawing/2014/main" id="{2D2F3648-47F7-4126-B5E0-1D3E3518BE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73787" y="107404"/>
            <a:ext cx="606791" cy="90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Стрелка: пятиугольник 24">
            <a:extLst>
              <a:ext uri="{FF2B5EF4-FFF2-40B4-BE49-F238E27FC236}">
                <a16:creationId xmlns="" xmlns:a16="http://schemas.microsoft.com/office/drawing/2014/main" id="{78B10E6A-767F-4D37-AE79-47ADDB61A878}"/>
              </a:ext>
            </a:extLst>
          </p:cNvPr>
          <p:cNvSpPr/>
          <p:nvPr/>
        </p:nvSpPr>
        <p:spPr>
          <a:xfrm>
            <a:off x="1388981" y="2014400"/>
            <a:ext cx="4138241" cy="735804"/>
          </a:xfrm>
          <a:prstGeom prst="homePlate">
            <a:avLst/>
          </a:prstGeom>
          <a:solidFill>
            <a:srgbClr val="FFC9C9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b="1" dirty="0">
              <a:solidFill>
                <a:srgbClr val="002060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tx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Знакомая информация</a:t>
            </a:r>
          </a:p>
          <a:p>
            <a:pPr algn="ctr"/>
            <a:endParaRPr lang="ru-RU" dirty="0"/>
          </a:p>
        </p:txBody>
      </p:sp>
      <p:sp>
        <p:nvSpPr>
          <p:cNvPr id="27" name="Стрелка: пятиугольник 26">
            <a:extLst>
              <a:ext uri="{FF2B5EF4-FFF2-40B4-BE49-F238E27FC236}">
                <a16:creationId xmlns="" xmlns:a16="http://schemas.microsoft.com/office/drawing/2014/main" id="{AF2F4900-82B3-4C31-B5B7-021C85C0D55E}"/>
              </a:ext>
            </a:extLst>
          </p:cNvPr>
          <p:cNvSpPr/>
          <p:nvPr/>
        </p:nvSpPr>
        <p:spPr>
          <a:xfrm>
            <a:off x="1388981" y="3349247"/>
            <a:ext cx="4138241" cy="735804"/>
          </a:xfrm>
          <a:prstGeom prst="homePlate">
            <a:avLst/>
          </a:prstGeom>
          <a:solidFill>
            <a:srgbClr val="FFFF85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chemeClr val="tx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Новая информация</a:t>
            </a:r>
            <a:endParaRPr lang="ru-RU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72587634-AB94-482C-B059-F1583096BFE6}"/>
              </a:ext>
            </a:extLst>
          </p:cNvPr>
          <p:cNvSpPr/>
          <p:nvPr/>
        </p:nvSpPr>
        <p:spPr>
          <a:xfrm>
            <a:off x="498764" y="3332118"/>
            <a:ext cx="666303" cy="735804"/>
          </a:xfrm>
          <a:prstGeom prst="rect">
            <a:avLst/>
          </a:prstGeom>
          <a:solidFill>
            <a:srgbClr val="FFFF0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BD1534AD-A440-4E81-8860-DC26EF021C48}"/>
              </a:ext>
            </a:extLst>
          </p:cNvPr>
          <p:cNvSpPr/>
          <p:nvPr/>
        </p:nvSpPr>
        <p:spPr>
          <a:xfrm>
            <a:off x="497781" y="4708709"/>
            <a:ext cx="666303" cy="735804"/>
          </a:xfrm>
          <a:prstGeom prst="rect">
            <a:avLst/>
          </a:prstGeom>
          <a:solidFill>
            <a:srgbClr val="00B05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трелка: пятиугольник 14">
            <a:extLst>
              <a:ext uri="{FF2B5EF4-FFF2-40B4-BE49-F238E27FC236}">
                <a16:creationId xmlns="" xmlns:a16="http://schemas.microsoft.com/office/drawing/2014/main" id="{BF350554-1B87-4CC4-9554-A8D4F3DE5A1F}"/>
              </a:ext>
            </a:extLst>
          </p:cNvPr>
          <p:cNvSpPr/>
          <p:nvPr/>
        </p:nvSpPr>
        <p:spPr>
          <a:xfrm>
            <a:off x="1388980" y="4730934"/>
            <a:ext cx="4138241" cy="735804"/>
          </a:xfrm>
          <a:prstGeom prst="homePlate">
            <a:avLst/>
          </a:prstGeom>
          <a:solidFill>
            <a:srgbClr val="D3F7C1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chemeClr val="tx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Меня удивило, заинтересовало.</a:t>
            </a:r>
          </a:p>
        </p:txBody>
      </p:sp>
      <p:pic>
        <p:nvPicPr>
          <p:cNvPr id="2050" name="Picture 2" descr="Картинки по запросу книга картинка">
            <a:extLst>
              <a:ext uri="{FF2B5EF4-FFF2-40B4-BE49-F238E27FC236}">
                <a16:creationId xmlns="" xmlns:a16="http://schemas.microsoft.com/office/drawing/2014/main" id="{58E387E7-7BD2-4DD0-B8EB-1F254692D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157" y="2928258"/>
            <a:ext cx="2334050" cy="2993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313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="" xmlns:a16="http://schemas.microsoft.com/office/drawing/2014/main" id="{76193620-4834-469D-B73A-7E2198AB5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764" y="581892"/>
            <a:ext cx="7010400" cy="1263831"/>
          </a:xfrm>
        </p:spPr>
        <p:txBody>
          <a:bodyPr>
            <a:noAutofit/>
          </a:bodyPr>
          <a:lstStyle/>
          <a:p>
            <a:r>
              <a:rPr lang="ru-RU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>
              <a:latin typeface="Century Gothic" panose="020B0502020202020204" pitchFamily="34" charset="0"/>
            </a:endParaRPr>
          </a:p>
        </p:txBody>
      </p:sp>
      <p:sp>
        <p:nvSpPr>
          <p:cNvPr id="25" name="Прямоугольник: скругленные углы 24">
            <a:extLst>
              <a:ext uri="{FF2B5EF4-FFF2-40B4-BE49-F238E27FC236}">
                <a16:creationId xmlns="" xmlns:a16="http://schemas.microsoft.com/office/drawing/2014/main" id="{78B10E6A-767F-4D37-AE79-47ADDB61A878}"/>
              </a:ext>
            </a:extLst>
          </p:cNvPr>
          <p:cNvSpPr/>
          <p:nvPr/>
        </p:nvSpPr>
        <p:spPr>
          <a:xfrm>
            <a:off x="672284" y="6054952"/>
            <a:ext cx="1869339" cy="638679"/>
          </a:xfrm>
          <a:prstGeom prst="roundRect">
            <a:avLst/>
          </a:prstGeom>
          <a:solidFill>
            <a:srgbClr val="FFC9C9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Знакомая информация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Прямоугольник: скругленные углы 26">
            <a:extLst>
              <a:ext uri="{FF2B5EF4-FFF2-40B4-BE49-F238E27FC236}">
                <a16:creationId xmlns="" xmlns:a16="http://schemas.microsoft.com/office/drawing/2014/main" id="{AF2F4900-82B3-4C31-B5B7-021C85C0D55E}"/>
              </a:ext>
            </a:extLst>
          </p:cNvPr>
          <p:cNvSpPr/>
          <p:nvPr/>
        </p:nvSpPr>
        <p:spPr>
          <a:xfrm>
            <a:off x="2627784" y="6027498"/>
            <a:ext cx="2088232" cy="679744"/>
          </a:xfrm>
          <a:prstGeom prst="roundRect">
            <a:avLst/>
          </a:prstGeom>
          <a:solidFill>
            <a:srgbClr val="FFFF85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Новая информация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0" descr="Картинки по запросу картинка Магнит для доски">
            <a:extLst>
              <a:ext uri="{FF2B5EF4-FFF2-40B4-BE49-F238E27FC236}">
                <a16:creationId xmlns="" xmlns:a16="http://schemas.microsoft.com/office/drawing/2014/main" id="{EC12DF7B-15BD-4F0E-BB14-D98613D627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" t="54235" r="56895" b="8368"/>
          <a:stretch/>
        </p:blipFill>
        <p:spPr bwMode="auto">
          <a:xfrm>
            <a:off x="754297" y="1062829"/>
            <a:ext cx="337559" cy="425826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: скругленные углы 14">
            <a:extLst>
              <a:ext uri="{FF2B5EF4-FFF2-40B4-BE49-F238E27FC236}">
                <a16:creationId xmlns="" xmlns:a16="http://schemas.microsoft.com/office/drawing/2014/main" id="{BF350554-1B87-4CC4-9554-A8D4F3DE5A1F}"/>
              </a:ext>
            </a:extLst>
          </p:cNvPr>
          <p:cNvSpPr/>
          <p:nvPr/>
        </p:nvSpPr>
        <p:spPr>
          <a:xfrm>
            <a:off x="4716016" y="6054952"/>
            <a:ext cx="2592288" cy="652290"/>
          </a:xfrm>
          <a:prstGeom prst="roundRect">
            <a:avLst/>
          </a:prstGeom>
          <a:solidFill>
            <a:srgbClr val="D3F7C1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Меня удивило, заинтересовало.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="" xmlns:a16="http://schemas.microsoft.com/office/drawing/2014/main" id="{7E38F31F-102C-4450-B889-3E8DF5BCCF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810373"/>
              </p:ext>
            </p:extLst>
          </p:nvPr>
        </p:nvGraphicFramePr>
        <p:xfrm>
          <a:off x="754297" y="837141"/>
          <a:ext cx="6639288" cy="4754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3274">
                  <a:extLst>
                    <a:ext uri="{9D8B030D-6E8A-4147-A177-3AD203B41FA5}">
                      <a16:colId xmlns="" xmlns:a16="http://schemas.microsoft.com/office/drawing/2014/main" val="1625702096"/>
                    </a:ext>
                  </a:extLst>
                </a:gridCol>
                <a:gridCol w="553274">
                  <a:extLst>
                    <a:ext uri="{9D8B030D-6E8A-4147-A177-3AD203B41FA5}">
                      <a16:colId xmlns="" xmlns:a16="http://schemas.microsoft.com/office/drawing/2014/main" val="487697852"/>
                    </a:ext>
                  </a:extLst>
                </a:gridCol>
                <a:gridCol w="553274">
                  <a:extLst>
                    <a:ext uri="{9D8B030D-6E8A-4147-A177-3AD203B41FA5}">
                      <a16:colId xmlns="" xmlns:a16="http://schemas.microsoft.com/office/drawing/2014/main" val="1256816095"/>
                    </a:ext>
                  </a:extLst>
                </a:gridCol>
                <a:gridCol w="553274">
                  <a:extLst>
                    <a:ext uri="{9D8B030D-6E8A-4147-A177-3AD203B41FA5}">
                      <a16:colId xmlns="" xmlns:a16="http://schemas.microsoft.com/office/drawing/2014/main" val="2221271014"/>
                    </a:ext>
                  </a:extLst>
                </a:gridCol>
                <a:gridCol w="553274">
                  <a:extLst>
                    <a:ext uri="{9D8B030D-6E8A-4147-A177-3AD203B41FA5}">
                      <a16:colId xmlns="" xmlns:a16="http://schemas.microsoft.com/office/drawing/2014/main" val="4097755763"/>
                    </a:ext>
                  </a:extLst>
                </a:gridCol>
                <a:gridCol w="553274">
                  <a:extLst>
                    <a:ext uri="{9D8B030D-6E8A-4147-A177-3AD203B41FA5}">
                      <a16:colId xmlns="" xmlns:a16="http://schemas.microsoft.com/office/drawing/2014/main" val="236665220"/>
                    </a:ext>
                  </a:extLst>
                </a:gridCol>
                <a:gridCol w="553274">
                  <a:extLst>
                    <a:ext uri="{9D8B030D-6E8A-4147-A177-3AD203B41FA5}">
                      <a16:colId xmlns="" xmlns:a16="http://schemas.microsoft.com/office/drawing/2014/main" val="3028148678"/>
                    </a:ext>
                  </a:extLst>
                </a:gridCol>
                <a:gridCol w="553274">
                  <a:extLst>
                    <a:ext uri="{9D8B030D-6E8A-4147-A177-3AD203B41FA5}">
                      <a16:colId xmlns="" xmlns:a16="http://schemas.microsoft.com/office/drawing/2014/main" val="237980756"/>
                    </a:ext>
                  </a:extLst>
                </a:gridCol>
                <a:gridCol w="553274">
                  <a:extLst>
                    <a:ext uri="{9D8B030D-6E8A-4147-A177-3AD203B41FA5}">
                      <a16:colId xmlns="" xmlns:a16="http://schemas.microsoft.com/office/drawing/2014/main" val="2347495770"/>
                    </a:ext>
                  </a:extLst>
                </a:gridCol>
                <a:gridCol w="553274">
                  <a:extLst>
                    <a:ext uri="{9D8B030D-6E8A-4147-A177-3AD203B41FA5}">
                      <a16:colId xmlns="" xmlns:a16="http://schemas.microsoft.com/office/drawing/2014/main" val="4193698451"/>
                    </a:ext>
                  </a:extLst>
                </a:gridCol>
                <a:gridCol w="553274">
                  <a:extLst>
                    <a:ext uri="{9D8B030D-6E8A-4147-A177-3AD203B41FA5}">
                      <a16:colId xmlns="" xmlns:a16="http://schemas.microsoft.com/office/drawing/2014/main" val="1684683025"/>
                    </a:ext>
                  </a:extLst>
                </a:gridCol>
                <a:gridCol w="553274">
                  <a:extLst>
                    <a:ext uri="{9D8B030D-6E8A-4147-A177-3AD203B41FA5}">
                      <a16:colId xmlns="" xmlns:a16="http://schemas.microsoft.com/office/drawing/2014/main" val="504669227"/>
                    </a:ext>
                  </a:extLst>
                </a:gridCol>
              </a:tblGrid>
              <a:tr h="2784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="" xmlns:a16="http://schemas.microsoft.com/office/drawing/2014/main" val="449599906"/>
                  </a:ext>
                </a:extLst>
              </a:tr>
              <a:tr h="3593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extLst>
                  <a:ext uri="{0D108BD9-81ED-4DB2-BD59-A6C34878D82A}">
                    <a16:rowId xmlns="" xmlns:a16="http://schemas.microsoft.com/office/drawing/2014/main" val="1035063542"/>
                  </a:ext>
                </a:extLst>
              </a:tr>
              <a:tr h="35934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extLst>
                  <a:ext uri="{0D108BD9-81ED-4DB2-BD59-A6C34878D82A}">
                    <a16:rowId xmlns="" xmlns:a16="http://schemas.microsoft.com/office/drawing/2014/main" val="908841098"/>
                  </a:ext>
                </a:extLst>
              </a:tr>
              <a:tr h="35934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 gridSpan="2">
                  <a:txBody>
                    <a:bodyPr/>
                    <a:lstStyle/>
                    <a:p>
                      <a:endParaRPr lang="ru-RU" dirty="0">
                        <a:solidFill>
                          <a:srgbClr val="FFC9C9"/>
                        </a:solidFill>
                      </a:endParaRPr>
                    </a:p>
                  </a:txBody>
                  <a:tcPr marL="68580" marR="68580">
                    <a:solidFill>
                      <a:srgbClr val="FFC1C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rgbClr val="FFC9C9"/>
                        </a:solidFill>
                      </a:endParaRPr>
                    </a:p>
                  </a:txBody>
                  <a:tcPr>
                    <a:solidFill>
                      <a:srgbClr val="FFC1C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extLst>
                  <a:ext uri="{0D108BD9-81ED-4DB2-BD59-A6C34878D82A}">
                    <a16:rowId xmlns="" xmlns:a16="http://schemas.microsoft.com/office/drawing/2014/main" val="1539342767"/>
                  </a:ext>
                </a:extLst>
              </a:tr>
              <a:tr h="35934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 gridSpan="2">
                  <a:txBody>
                    <a:bodyPr/>
                    <a:lstStyle/>
                    <a:p>
                      <a:endParaRPr lang="ru-RU" dirty="0">
                        <a:solidFill>
                          <a:srgbClr val="FFC9C9"/>
                        </a:solidFill>
                      </a:endParaRPr>
                    </a:p>
                  </a:txBody>
                  <a:tcPr marL="68580" marR="68580">
                    <a:solidFill>
                      <a:srgbClr val="FFC1C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rgbClr val="FFC9C9"/>
                        </a:solidFill>
                      </a:endParaRPr>
                    </a:p>
                  </a:txBody>
                  <a:tcPr>
                    <a:solidFill>
                      <a:srgbClr val="FFC1C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extLst>
                  <a:ext uri="{0D108BD9-81ED-4DB2-BD59-A6C34878D82A}">
                    <a16:rowId xmlns="" xmlns:a16="http://schemas.microsoft.com/office/drawing/2014/main" val="3484178881"/>
                  </a:ext>
                </a:extLst>
              </a:tr>
              <a:tr h="35934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 gridSpan="2">
                  <a:txBody>
                    <a:bodyPr/>
                    <a:lstStyle/>
                    <a:p>
                      <a:endParaRPr lang="ru-RU" dirty="0">
                        <a:solidFill>
                          <a:srgbClr val="FFC9C9"/>
                        </a:solidFill>
                      </a:endParaRPr>
                    </a:p>
                  </a:txBody>
                  <a:tcPr marL="68580" marR="68580">
                    <a:solidFill>
                      <a:srgbClr val="FFC1C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rgbClr val="FFC9C9"/>
                        </a:solidFill>
                      </a:endParaRPr>
                    </a:p>
                  </a:txBody>
                  <a:tcPr>
                    <a:solidFill>
                      <a:srgbClr val="FFC1C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extLst>
                  <a:ext uri="{0D108BD9-81ED-4DB2-BD59-A6C34878D82A}">
                    <a16:rowId xmlns="" xmlns:a16="http://schemas.microsoft.com/office/drawing/2014/main" val="1695079391"/>
                  </a:ext>
                </a:extLst>
              </a:tr>
              <a:tr h="35934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 gridSpan="2">
                  <a:txBody>
                    <a:bodyPr/>
                    <a:lstStyle/>
                    <a:p>
                      <a:endParaRPr lang="ru-RU" dirty="0">
                        <a:solidFill>
                          <a:srgbClr val="FFC9C9"/>
                        </a:solidFill>
                      </a:endParaRPr>
                    </a:p>
                  </a:txBody>
                  <a:tcPr marL="68580" marR="68580">
                    <a:solidFill>
                      <a:srgbClr val="FFC1C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rgbClr val="FFC9C9"/>
                        </a:solidFill>
                      </a:endParaRPr>
                    </a:p>
                  </a:txBody>
                  <a:tcPr>
                    <a:solidFill>
                      <a:srgbClr val="FFC1C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="" xmlns:a16="http://schemas.microsoft.com/office/drawing/2014/main" val="2147794967"/>
                  </a:ext>
                </a:extLst>
              </a:tr>
              <a:tr h="3593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 gridSpan="2">
                  <a:txBody>
                    <a:bodyPr/>
                    <a:lstStyle/>
                    <a:p>
                      <a:endParaRPr lang="ru-RU" dirty="0">
                        <a:solidFill>
                          <a:srgbClr val="FFC9C9"/>
                        </a:solidFill>
                      </a:endParaRPr>
                    </a:p>
                  </a:txBody>
                  <a:tcPr marL="68580" marR="68580">
                    <a:solidFill>
                      <a:srgbClr val="FFC1C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rgbClr val="FFC9C9"/>
                        </a:solidFill>
                      </a:endParaRPr>
                    </a:p>
                  </a:txBody>
                  <a:tcPr>
                    <a:solidFill>
                      <a:srgbClr val="FFC1C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="" xmlns:a16="http://schemas.microsoft.com/office/drawing/2014/main" val="567508606"/>
                  </a:ext>
                </a:extLst>
              </a:tr>
              <a:tr h="3593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 gridSpan="2">
                  <a:txBody>
                    <a:bodyPr/>
                    <a:lstStyle/>
                    <a:p>
                      <a:endParaRPr lang="ru-RU" dirty="0">
                        <a:solidFill>
                          <a:srgbClr val="FFC9C9"/>
                        </a:solidFill>
                      </a:endParaRPr>
                    </a:p>
                  </a:txBody>
                  <a:tcPr marL="68580" marR="68580">
                    <a:solidFill>
                      <a:srgbClr val="FFC1C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rgbClr val="FFC9C9"/>
                        </a:solidFill>
                      </a:endParaRPr>
                    </a:p>
                  </a:txBody>
                  <a:tcPr>
                    <a:solidFill>
                      <a:srgbClr val="FFC1C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="" xmlns:a16="http://schemas.microsoft.com/office/drawing/2014/main" val="663568196"/>
                  </a:ext>
                </a:extLst>
              </a:tr>
              <a:tr h="35934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 gridSpan="2">
                  <a:txBody>
                    <a:bodyPr/>
                    <a:lstStyle/>
                    <a:p>
                      <a:endParaRPr lang="ru-RU" dirty="0">
                        <a:solidFill>
                          <a:srgbClr val="FFC9C9"/>
                        </a:solidFill>
                      </a:endParaRPr>
                    </a:p>
                  </a:txBody>
                  <a:tcPr marL="68580" marR="68580">
                    <a:solidFill>
                      <a:srgbClr val="FFC1C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rgbClr val="FFC9C9"/>
                        </a:solidFill>
                      </a:endParaRPr>
                    </a:p>
                  </a:txBody>
                  <a:tcPr>
                    <a:solidFill>
                      <a:srgbClr val="FFC1C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="" xmlns:a16="http://schemas.microsoft.com/office/drawing/2014/main" val="4228306623"/>
                  </a:ext>
                </a:extLst>
              </a:tr>
              <a:tr h="35934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 gridSpan="2">
                  <a:txBody>
                    <a:bodyPr/>
                    <a:lstStyle/>
                    <a:p>
                      <a:endParaRPr lang="ru-RU" dirty="0">
                        <a:solidFill>
                          <a:srgbClr val="FFC9C9"/>
                        </a:solidFill>
                      </a:endParaRPr>
                    </a:p>
                  </a:txBody>
                  <a:tcPr marL="68580" marR="68580">
                    <a:solidFill>
                      <a:srgbClr val="FFC1C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rgbClr val="FFC9C9"/>
                        </a:solidFill>
                      </a:endParaRPr>
                    </a:p>
                  </a:txBody>
                  <a:tcPr>
                    <a:solidFill>
                      <a:srgbClr val="FFC1C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="" xmlns:a16="http://schemas.microsoft.com/office/drawing/2014/main" val="2446638437"/>
                  </a:ext>
                </a:extLst>
              </a:tr>
              <a:tr h="35934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 gridSpan="2">
                  <a:txBody>
                    <a:bodyPr/>
                    <a:lstStyle/>
                    <a:p>
                      <a:endParaRPr lang="ru-RU" dirty="0">
                        <a:solidFill>
                          <a:srgbClr val="FFC9C9"/>
                        </a:solidFill>
                      </a:endParaRPr>
                    </a:p>
                  </a:txBody>
                  <a:tcPr marL="68580" marR="68580">
                    <a:solidFill>
                      <a:srgbClr val="FFC1C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rgbClr val="FFC9C9"/>
                        </a:solidFill>
                      </a:endParaRPr>
                    </a:p>
                  </a:txBody>
                  <a:tcPr>
                    <a:solidFill>
                      <a:srgbClr val="FFC1C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>
                    <a:solidFill>
                      <a:srgbClr val="FFFF8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="" xmlns:a16="http://schemas.microsoft.com/office/drawing/2014/main" val="3448114978"/>
                  </a:ext>
                </a:extLst>
              </a:tr>
              <a:tr h="3593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 gridSpan="2">
                  <a:txBody>
                    <a:bodyPr/>
                    <a:lstStyle/>
                    <a:p>
                      <a:endParaRPr lang="ru-RU" dirty="0">
                        <a:solidFill>
                          <a:srgbClr val="FFC9C9"/>
                        </a:solidFill>
                      </a:endParaRPr>
                    </a:p>
                  </a:txBody>
                  <a:tcPr marL="68580" marR="68580">
                    <a:solidFill>
                      <a:srgbClr val="FFC1C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rgbClr val="FFC9C9"/>
                        </a:solidFill>
                      </a:endParaRPr>
                    </a:p>
                  </a:txBody>
                  <a:tcPr>
                    <a:solidFill>
                      <a:srgbClr val="FFC1C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>
                    <a:solidFill>
                      <a:srgbClr val="FFFF8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="" xmlns:a16="http://schemas.microsoft.com/office/drawing/2014/main" val="1774948845"/>
                  </a:ext>
                </a:extLst>
              </a:tr>
            </a:tbl>
          </a:graphicData>
        </a:graphic>
      </p:graphicFrame>
      <p:sp>
        <p:nvSpPr>
          <p:cNvPr id="22" name="Заголовок 3">
            <a:extLst>
              <a:ext uri="{FF2B5EF4-FFF2-40B4-BE49-F238E27FC236}">
                <a16:creationId xmlns="" xmlns:a16="http://schemas.microsoft.com/office/drawing/2014/main" id="{EF145375-B9C9-4B3E-948D-8E09272C795E}"/>
              </a:ext>
            </a:extLst>
          </p:cNvPr>
          <p:cNvSpPr txBox="1">
            <a:spLocks/>
          </p:cNvSpPr>
          <p:nvPr/>
        </p:nvSpPr>
        <p:spPr>
          <a:xfrm>
            <a:off x="457176" y="286043"/>
            <a:ext cx="7500011" cy="658164"/>
          </a:xfrm>
          <a:prstGeom prst="rect">
            <a:avLst/>
          </a:prstGeom>
          <a:solidFill>
            <a:srgbClr val="C8E6F4"/>
          </a:solidFill>
          <a:ln w="76200" cap="flat" cmpd="sng" algn="ctr">
            <a:noFill/>
            <a:prstDash val="solid"/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bliqueTopLeft"/>
              <a:lightRig rig="threePt" dir="t"/>
            </a:scene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Составление диаграммы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pic>
        <p:nvPicPr>
          <p:cNvPr id="24" name="Picture 6" descr="Похожее изображение">
            <a:extLst>
              <a:ext uri="{FF2B5EF4-FFF2-40B4-BE49-F238E27FC236}">
                <a16:creationId xmlns="" xmlns:a16="http://schemas.microsoft.com/office/drawing/2014/main" id="{2D2F3648-47F7-4126-B5E0-1D3E3518BE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47813" y="159609"/>
            <a:ext cx="606791" cy="90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Похожее изображение">
            <a:extLst>
              <a:ext uri="{FF2B5EF4-FFF2-40B4-BE49-F238E27FC236}">
                <a16:creationId xmlns="" xmlns:a16="http://schemas.microsoft.com/office/drawing/2014/main" id="{C627ABD4-9CBB-477A-B72D-CD3A969BFD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17" y="242141"/>
            <a:ext cx="594288" cy="79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093BCFED-60EE-4CA4-84C4-09448003C40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r="7763"/>
          <a:stretch/>
        </p:blipFill>
        <p:spPr>
          <a:xfrm>
            <a:off x="8123687" y="242141"/>
            <a:ext cx="872733" cy="1329046"/>
          </a:xfrm>
          <a:prstGeom prst="rect">
            <a:avLst/>
          </a:prstGeom>
        </p:spPr>
      </p:pic>
      <p:cxnSp>
        <p:nvCxnSpPr>
          <p:cNvPr id="8" name="Прямая со стрелкой 7">
            <a:extLst>
              <a:ext uri="{FF2B5EF4-FFF2-40B4-BE49-F238E27FC236}">
                <a16:creationId xmlns="" xmlns:a16="http://schemas.microsoft.com/office/drawing/2014/main" id="{F7CFA589-9B3F-4CA8-8927-1FED5BFD9EF4}"/>
              </a:ext>
            </a:extLst>
          </p:cNvPr>
          <p:cNvCxnSpPr>
            <a:cxnSpLocks/>
          </p:cNvCxnSpPr>
          <p:nvPr/>
        </p:nvCxnSpPr>
        <p:spPr>
          <a:xfrm flipV="1">
            <a:off x="672284" y="986813"/>
            <a:ext cx="0" cy="499212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="" xmlns:a16="http://schemas.microsoft.com/office/drawing/2014/main" id="{32C2A371-DCEB-48C3-B999-78082E7C8D71}"/>
              </a:ext>
            </a:extLst>
          </p:cNvPr>
          <p:cNvCxnSpPr/>
          <p:nvPr/>
        </p:nvCxnSpPr>
        <p:spPr>
          <a:xfrm>
            <a:off x="686405" y="5956111"/>
            <a:ext cx="670823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" descr="Картинки по запросу книга картинка">
            <a:extLst>
              <a:ext uri="{FF2B5EF4-FFF2-40B4-BE49-F238E27FC236}">
                <a16:creationId xmlns="" xmlns:a16="http://schemas.microsoft.com/office/drawing/2014/main" id="{B0D47955-3169-4996-9B91-F1C0ECE20F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45997" y="3214581"/>
            <a:ext cx="1501817" cy="2718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Картинки по запросу картинка книги">
            <a:extLst>
              <a:ext uri="{FF2B5EF4-FFF2-40B4-BE49-F238E27FC236}">
                <a16:creationId xmlns="" xmlns:a16="http://schemas.microsoft.com/office/drawing/2014/main" id="{78F08217-3550-45F5-8A1B-DFD57447BE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5846" y="4973704"/>
            <a:ext cx="1269356" cy="169247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942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27" y="0"/>
            <a:ext cx="9178652" cy="6946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23728" y="188640"/>
            <a:ext cx="537018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Приём «Море вопросов» 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33918" y="1164454"/>
            <a:ext cx="5094573" cy="118442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19422" y="1164454"/>
            <a:ext cx="2278572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Кто?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Что? 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Когда? Где?...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66890" y="2712882"/>
            <a:ext cx="5094573" cy="129218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33917" y="4370423"/>
            <a:ext cx="5127545" cy="156520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31114" y="2870016"/>
            <a:ext cx="2515689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1"/>
                  </a:solidFill>
                  <a:prstDash val="solid"/>
                </a:ln>
              </a:rPr>
              <a:t>Почему?  Как? </a:t>
            </a:r>
          </a:p>
          <a:p>
            <a:pPr algn="ctr"/>
            <a:r>
              <a:rPr lang="ru-RU" sz="2800" b="1" cap="none" spc="0" dirty="0" smtClean="0">
                <a:ln w="12700">
                  <a:solidFill>
                    <a:schemeClr val="tx1"/>
                  </a:solidFill>
                  <a:prstDash val="solid"/>
                </a:ln>
              </a:rPr>
              <a:t>Что, если…?</a:t>
            </a:r>
            <a:endParaRPr lang="ru-RU" sz="2800" b="1" cap="none" spc="0" dirty="0">
              <a:ln w="12700">
                <a:solidFill>
                  <a:schemeClr val="tx1"/>
                </a:solidFill>
                <a:prstDash val="solid"/>
              </a:ln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1349119"/>
            <a:ext cx="294022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поверхностные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02702" y="3066585"/>
            <a:ext cx="223054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подводные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9152" y="4748081"/>
            <a:ext cx="211929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глубинные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066889" y="4365965"/>
            <a:ext cx="509457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</a:endParaRP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Объясните, как на ваш взгляд…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Как текст связан с реальной жизнью?</a:t>
            </a:r>
          </a:p>
        </p:txBody>
      </p:sp>
      <p:pic>
        <p:nvPicPr>
          <p:cNvPr id="18" name="Picture 4" descr="https://image.freepik.com/free-vector/_1308-49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20" y="0"/>
            <a:ext cx="1491795" cy="100010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396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7" y="0"/>
            <a:ext cx="919830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pedsovet.su/_pu/66/70178069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7224" y="1857364"/>
            <a:ext cx="7429552" cy="471490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85918" y="428604"/>
            <a:ext cx="565372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Приём «</a:t>
            </a:r>
            <a:r>
              <a:rPr lang="ru-RU" sz="36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Денотатный</a:t>
            </a:r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граф»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1142984"/>
            <a:ext cx="388054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Правила</a:t>
            </a:r>
            <a:r>
              <a:rPr lang="ru-RU" sz="3600" b="1" cap="none" spc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создания</a:t>
            </a:r>
            <a:endParaRPr lang="ru-RU" sz="3600" b="1" cap="none" spc="0" dirty="0">
              <a:ln w="127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C:\Users\1\Desktop\img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12345" r="926" b="12346"/>
          <a:stretch>
            <a:fillRect/>
          </a:stretch>
        </p:blipFill>
        <p:spPr bwMode="auto">
          <a:xfrm>
            <a:off x="0" y="1142984"/>
            <a:ext cx="9144000" cy="542928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71736" y="500042"/>
            <a:ext cx="369985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Денотатный</a:t>
            </a:r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граф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14290"/>
            <a:ext cx="16113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Пример</a:t>
            </a:r>
            <a:endParaRPr lang="ru-RU" sz="3200" b="1" cap="none" spc="0" dirty="0">
              <a:ln w="127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995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8909" y="908720"/>
            <a:ext cx="76261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Функциональное чтение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pic>
        <p:nvPicPr>
          <p:cNvPr id="1026" name="Picture 2" descr="https://brepps.com/wp-content/uploads/2019/04/excelent-cartoon-kids-reading-book-vector-image-on-kids-kids-reading-ideas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385" b="81154" l="1200" r="100000">
                        <a14:foregroundMark x1="22200" y1="42949" x2="10600" y2="66923"/>
                        <a14:foregroundMark x1="27800" y1="47821" x2="51100" y2="71923"/>
                        <a14:foregroundMark x1="40600" y1="49103" x2="27800" y2="66923"/>
                        <a14:foregroundMark x1="32300" y1="58333" x2="53400" y2="71923"/>
                        <a14:foregroundMark x1="42900" y1="33718" x2="42900" y2="91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248" b="23816"/>
          <a:stretch/>
        </p:blipFill>
        <p:spPr bwMode="auto">
          <a:xfrm>
            <a:off x="2411760" y="2060848"/>
            <a:ext cx="3864393" cy="2002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8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233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 </vt:lpstr>
      <vt:lpstr>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27</cp:revision>
  <dcterms:created xsi:type="dcterms:W3CDTF">2019-10-16T18:53:46Z</dcterms:created>
  <dcterms:modified xsi:type="dcterms:W3CDTF">2019-11-20T17:09:05Z</dcterms:modified>
</cp:coreProperties>
</file>