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20.11.2019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20.11.2019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20.11.2019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20.11.2019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20.11.2019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20.11.2019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6322714"/>
          </a:xfrm>
        </p:spPr>
        <p:txBody>
          <a:bodyPr>
            <a:normAutofit/>
          </a:bodyPr>
          <a:lstStyle/>
          <a:p>
            <a:r>
              <a:rPr lang="ru-RU" sz="4000" b="1" dirty="0">
                <a:solidFill>
                  <a:srgbClr val="FF0000"/>
                </a:solidFill>
                <a:latin typeface="Times New Roman" panose="02020603050405020304" pitchFamily="18" charset="0"/>
                <a:cs typeface="Times New Roman" panose="02020603050405020304" pitchFamily="18" charset="0"/>
              </a:rPr>
              <a:t>Развитие голоса </a:t>
            </a:r>
            <a:r>
              <a:rPr lang="ru-RU" sz="4000" b="1" dirty="0" smtClean="0">
                <a:solidFill>
                  <a:srgbClr val="FF0000"/>
                </a:solidFill>
                <a:latin typeface="Times New Roman" panose="02020603050405020304" pitchFamily="18" charset="0"/>
                <a:cs typeface="Times New Roman" panose="02020603050405020304" pitchFamily="18" charset="0"/>
              </a:rPr>
              <a:t>ребёнка</a:t>
            </a:r>
            <a:r>
              <a:rPr lang="en-US" sz="4000" b="1" dirty="0" smtClean="0">
                <a:solidFill>
                  <a:srgbClr val="FF0000"/>
                </a:solidFill>
                <a:latin typeface="Times New Roman" panose="02020603050405020304" pitchFamily="18" charset="0"/>
                <a:cs typeface="Times New Roman" panose="02020603050405020304" pitchFamily="18" charset="0"/>
              </a:rPr>
              <a:t/>
            </a:r>
            <a:br>
              <a:rPr lang="en-US" sz="4000" b="1" dirty="0" smtClean="0">
                <a:solidFill>
                  <a:srgbClr val="FF0000"/>
                </a:solidFill>
                <a:latin typeface="Times New Roman" panose="02020603050405020304" pitchFamily="18" charset="0"/>
                <a:cs typeface="Times New Roman" panose="02020603050405020304" pitchFamily="18" charset="0"/>
              </a:rPr>
            </a:br>
            <a:r>
              <a:rPr lang="en-US" sz="4000" b="1" dirty="0">
                <a:solidFill>
                  <a:srgbClr val="FF0000"/>
                </a:solidFill>
                <a:latin typeface="Times New Roman" panose="02020603050405020304" pitchFamily="18" charset="0"/>
                <a:cs typeface="Times New Roman" panose="02020603050405020304" pitchFamily="18" charset="0"/>
              </a:rPr>
              <a:t/>
            </a:r>
            <a:br>
              <a:rPr lang="en-US" sz="4000" b="1" dirty="0">
                <a:solidFill>
                  <a:srgbClr val="FF0000"/>
                </a:solidFill>
                <a:latin typeface="Times New Roman" panose="02020603050405020304" pitchFamily="18" charset="0"/>
                <a:cs typeface="Times New Roman" panose="02020603050405020304" pitchFamily="18" charset="0"/>
              </a:rPr>
            </a:br>
            <a:r>
              <a:rPr lang="en-US" sz="4000" b="1" dirty="0" smtClean="0">
                <a:solidFill>
                  <a:srgbClr val="FF0000"/>
                </a:solidFill>
                <a:latin typeface="Times New Roman" panose="02020603050405020304" pitchFamily="18" charset="0"/>
                <a:cs typeface="Times New Roman" panose="02020603050405020304" pitchFamily="18" charset="0"/>
              </a:rPr>
              <a:t/>
            </a:r>
            <a:br>
              <a:rPr lang="en-US" sz="4000" b="1" dirty="0" smtClean="0">
                <a:solidFill>
                  <a:srgbClr val="FF0000"/>
                </a:solidFill>
                <a:latin typeface="Times New Roman" panose="02020603050405020304" pitchFamily="18" charset="0"/>
                <a:cs typeface="Times New Roman" panose="02020603050405020304" pitchFamily="18" charset="0"/>
              </a:rPr>
            </a:br>
            <a:r>
              <a:rPr lang="en-US" sz="4000" b="1" dirty="0">
                <a:solidFill>
                  <a:srgbClr val="FF0000"/>
                </a:solidFill>
                <a:latin typeface="Times New Roman" panose="02020603050405020304" pitchFamily="18" charset="0"/>
                <a:cs typeface="Times New Roman" panose="02020603050405020304" pitchFamily="18" charset="0"/>
              </a:rPr>
              <a:t/>
            </a:r>
            <a:br>
              <a:rPr lang="en-US" sz="4000" b="1" dirty="0">
                <a:solidFill>
                  <a:srgbClr val="FF0000"/>
                </a:solidFill>
                <a:latin typeface="Times New Roman" panose="02020603050405020304" pitchFamily="18" charset="0"/>
                <a:cs typeface="Times New Roman" panose="02020603050405020304" pitchFamily="18" charset="0"/>
              </a:rPr>
            </a:br>
            <a:r>
              <a:rPr lang="en-US" sz="4000" b="1" dirty="0" smtClean="0">
                <a:solidFill>
                  <a:srgbClr val="FF0000"/>
                </a:solidFill>
                <a:latin typeface="Times New Roman" panose="02020603050405020304" pitchFamily="18" charset="0"/>
                <a:cs typeface="Times New Roman" panose="02020603050405020304" pitchFamily="18" charset="0"/>
              </a:rPr>
              <a:t>                               </a:t>
            </a:r>
            <a:r>
              <a:rPr lang="ru-RU" sz="2000" b="1" dirty="0" smtClean="0">
                <a:latin typeface="Times New Roman" panose="02020603050405020304" pitchFamily="18" charset="0"/>
                <a:cs typeface="Times New Roman" panose="02020603050405020304" pitchFamily="18" charset="0"/>
              </a:rPr>
              <a:t>Подготовил:</a:t>
            </a:r>
            <a:r>
              <a:rPr lang="en-US" sz="2000" b="1"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учитель-логопед</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МБДОУ «Детский сад №32»</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Несмеянова О.А.</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7511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8928992" cy="4810546"/>
          </a:xfrm>
        </p:spPr>
        <p:txBody>
          <a:bodyPr>
            <a:normAutofit/>
          </a:bodyPr>
          <a:lstStyle/>
          <a:p>
            <a:pPr algn="l"/>
            <a:r>
              <a:rPr lang="ru-RU" sz="2000" dirty="0">
                <a:latin typeface="Times New Roman" panose="02020603050405020304" pitchFamily="18" charset="0"/>
                <a:cs typeface="Times New Roman" panose="02020603050405020304" pitchFamily="18" charset="0"/>
              </a:rPr>
              <a:t>Развитие детского голоса условно делится на несколько периодов: дошкольный до 6—7 лет,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ru-RU" sz="2000" dirty="0" err="1" smtClean="0">
                <a:latin typeface="Times New Roman" panose="02020603050405020304" pitchFamily="18" charset="0"/>
                <a:cs typeface="Times New Roman" panose="02020603050405020304" pitchFamily="18" charset="0"/>
              </a:rPr>
              <a:t>домутационный</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от 6—7 до 13 лет,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мутационный </a:t>
            </a:r>
            <a:r>
              <a:rPr lang="ru-RU" sz="2000" dirty="0">
                <a:latin typeface="Times New Roman" panose="02020603050405020304" pitchFamily="18" charset="0"/>
                <a:cs typeface="Times New Roman" panose="02020603050405020304" pitchFamily="18" charset="0"/>
              </a:rPr>
              <a:t>— 13—15 лет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ru-RU" sz="2000" dirty="0" err="1" smtClean="0">
                <a:latin typeface="Times New Roman" panose="02020603050405020304" pitchFamily="18" charset="0"/>
                <a:cs typeface="Times New Roman" panose="02020603050405020304" pitchFamily="18" charset="0"/>
              </a:rPr>
              <a:t>послемутационный</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15—17 лет.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Фонация </a:t>
            </a:r>
            <a:r>
              <a:rPr lang="ru-RU" sz="2000" dirty="0">
                <a:latin typeface="Times New Roman" panose="02020603050405020304" pitchFamily="18" charset="0"/>
                <a:cs typeface="Times New Roman" panose="02020603050405020304" pitchFamily="18" charset="0"/>
              </a:rPr>
              <a:t>детьми дошкольного возраста осуществляется за счет краевого натяжения голосовых складок в связи со слабостью гортанных мышц. Диапазон звучания составляет 5—6 нот.</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 </a:t>
            </a:r>
            <a:r>
              <a:rPr lang="ru-RU" sz="2000" dirty="0" err="1">
                <a:latin typeface="Times New Roman" panose="02020603050405020304" pitchFamily="18" charset="0"/>
                <a:cs typeface="Times New Roman" panose="02020603050405020304" pitchFamily="18" charset="0"/>
              </a:rPr>
              <a:t>домутационном</a:t>
            </a:r>
            <a:r>
              <a:rPr lang="ru-RU" sz="2000" dirty="0">
                <a:latin typeface="Times New Roman" panose="02020603050405020304" pitchFamily="18" charset="0"/>
                <a:cs typeface="Times New Roman" panose="02020603050405020304" pitchFamily="18" charset="0"/>
              </a:rPr>
              <a:t> периоде параллельно с анатомическим ростом органов голосообразования заканчивается развитие рецепторного аппарата гортани, и к 12 годам по месту расположения и морфологическому строению он соответствует рецепторному аппарату взрослого. </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Детский </a:t>
            </a:r>
            <a:r>
              <a:rPr lang="ru-RU" sz="2000" dirty="0">
                <a:latin typeface="Times New Roman" panose="02020603050405020304" pitchFamily="18" charset="0"/>
                <a:cs typeface="Times New Roman" panose="02020603050405020304" pitchFamily="18" charset="0"/>
              </a:rPr>
              <a:t>голос постепенно развивается, его диапазон расширяется до 11 —12 нот.</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6789" y="4725144"/>
            <a:ext cx="2063435" cy="2063435"/>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7791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6250706"/>
          </a:xfrm>
        </p:spPr>
        <p:txBody>
          <a:bodyPr>
            <a:normAutofit fontScale="90000"/>
          </a:bodyPr>
          <a:lstStyle/>
          <a:p>
            <a:pPr algn="l"/>
            <a:r>
              <a:rPr lang="ru-RU" sz="2000" dirty="0">
                <a:latin typeface="Times New Roman" panose="02020603050405020304" pitchFamily="18" charset="0"/>
                <a:cs typeface="Times New Roman" panose="02020603050405020304" pitchFamily="18" charset="0"/>
              </a:rPr>
              <a:t>Мутация голоса (от лат. </a:t>
            </a:r>
            <a:r>
              <a:rPr lang="ru-RU" sz="2000" dirty="0" err="1">
                <a:latin typeface="Times New Roman" panose="02020603050405020304" pitchFamily="18" charset="0"/>
                <a:cs typeface="Times New Roman" panose="02020603050405020304" pitchFamily="18" charset="0"/>
              </a:rPr>
              <a:t>mutatio</a:t>
            </a:r>
            <a:r>
              <a:rPr lang="ru-RU" sz="2000" dirty="0">
                <a:latin typeface="Times New Roman" panose="02020603050405020304" pitchFamily="18" charset="0"/>
                <a:cs typeface="Times New Roman" panose="02020603050405020304" pitchFamily="18" charset="0"/>
              </a:rPr>
              <a:t> — изменение, перемена) наступает в результате изменений в голосовом аппарате и во всем организме под влиянием возрастной эндокринной перестройки, возникающий в период полового созревания.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Время</a:t>
            </a:r>
            <a:r>
              <a:rPr lang="ru-RU" sz="2000" dirty="0">
                <a:latin typeface="Times New Roman" panose="02020603050405020304" pitchFamily="18" charset="0"/>
                <a:cs typeface="Times New Roman" panose="02020603050405020304" pitchFamily="18" charset="0"/>
              </a:rPr>
              <a:t>, в течение которого происходит переход детского голоса во взрослый, называется мутационным периодом</a:t>
            </a:r>
            <a:r>
              <a:rPr lang="ru-RU" sz="2000" dirty="0" smtClean="0">
                <a:latin typeface="Times New Roman" panose="02020603050405020304" pitchFamily="18" charset="0"/>
                <a:cs typeface="Times New Roman" panose="02020603050405020304" pitchFamily="18" charset="0"/>
              </a:rPr>
              <a:t>.</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Явление </a:t>
            </a:r>
            <a:r>
              <a:rPr lang="ru-RU" sz="2000" dirty="0">
                <a:latin typeface="Times New Roman" panose="02020603050405020304" pitchFamily="18" charset="0"/>
                <a:cs typeface="Times New Roman" panose="02020603050405020304" pitchFamily="18" charset="0"/>
              </a:rPr>
              <a:t>это физиологическое и наблюдается в возрасте 13—15 лет.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У </a:t>
            </a:r>
            <a:r>
              <a:rPr lang="ru-RU" sz="2000" dirty="0">
                <a:latin typeface="Times New Roman" panose="02020603050405020304" pitchFamily="18" charset="0"/>
                <a:cs typeface="Times New Roman" panose="02020603050405020304" pitchFamily="18" charset="0"/>
              </a:rPr>
              <a:t>мальчиков голосовой аппарат в это время растет быстро и неравномерно, у девочек гортань развивается замедленно.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В </a:t>
            </a:r>
            <a:r>
              <a:rPr lang="ru-RU" sz="2000" dirty="0">
                <a:latin typeface="Times New Roman" panose="02020603050405020304" pitchFamily="18" charset="0"/>
                <a:cs typeface="Times New Roman" panose="02020603050405020304" pitchFamily="18" charset="0"/>
              </a:rPr>
              <a:t>период полового созревания мужская и женская гортани приобретают четкие отличительные особенности.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У девочек, </a:t>
            </a:r>
            <a:r>
              <a:rPr lang="ru-RU" sz="2000" dirty="0" smtClean="0">
                <a:latin typeface="Times New Roman" panose="02020603050405020304" pitchFamily="18" charset="0"/>
                <a:cs typeface="Times New Roman" panose="02020603050405020304" pitchFamily="18" charset="0"/>
              </a:rPr>
              <a:t>голос </a:t>
            </a:r>
            <a:r>
              <a:rPr lang="ru-RU" sz="2000" dirty="0">
                <a:latin typeface="Times New Roman" panose="02020603050405020304" pitchFamily="18" charset="0"/>
                <a:cs typeface="Times New Roman" panose="02020603050405020304" pitchFamily="18" charset="0"/>
              </a:rPr>
              <a:t>меняется постепенно, теряя детские свойства.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 мутационный период детская гортань увеличивается в размерах. У мальчиков начинает увеличиваться в </a:t>
            </a:r>
            <a:r>
              <a:rPr lang="ru-RU" sz="2000" dirty="0" err="1">
                <a:latin typeface="Times New Roman" panose="02020603050405020304" pitchFamily="18" charset="0"/>
                <a:cs typeface="Times New Roman" panose="02020603050405020304" pitchFamily="18" charset="0"/>
              </a:rPr>
              <a:t>саггитальном</a:t>
            </a:r>
            <a:r>
              <a:rPr lang="ru-RU" sz="2000" dirty="0">
                <a:latin typeface="Times New Roman" panose="02020603050405020304" pitchFamily="18" charset="0"/>
                <a:cs typeface="Times New Roman" panose="02020603050405020304" pitchFamily="18" charset="0"/>
              </a:rPr>
              <a:t> направлении щитовидный хрящ, образуя своим передним углом выпуклость на передней поверхности шеи — «адамово яблоко». Наибольшая разница между мужской и женской гортанями выражается в величине переднезаднего размера, поэтому голосовые складки у мальчиков удлиняются в полтора раза, а у девочек только на треть. </a:t>
            </a:r>
            <a:r>
              <a:rPr lang="ru-RU" sz="2000" dirty="0" smtClean="0">
                <a:latin typeface="Times New Roman" panose="02020603050405020304" pitchFamily="18" charset="0"/>
                <a:cs typeface="Times New Roman" panose="02020603050405020304" pitchFamily="18" charset="0"/>
              </a:rPr>
              <a:t>При </a:t>
            </a:r>
            <a:r>
              <a:rPr lang="ru-RU" sz="2000" dirty="0">
                <a:latin typeface="Times New Roman" panose="02020603050405020304" pitchFamily="18" charset="0"/>
                <a:cs typeface="Times New Roman" panose="02020603050405020304" pitchFamily="18" charset="0"/>
              </a:rPr>
              <a:t>остром течении мутации голос у мальчиков понижается на октаву, появляется охриплость, звуки басового тембра внезапно соскальзывают на фальцет. Происходит так называемая «ломка» голоса. Иногда подростки даже стесняются пользоваться своим голосом.</a:t>
            </a:r>
          </a:p>
        </p:txBody>
      </p:sp>
    </p:spTree>
    <p:extLst>
      <p:ext uri="{BB962C8B-B14F-4D97-AF65-F5344CB8AC3E}">
        <p14:creationId xmlns:p14="http://schemas.microsoft.com/office/powerpoint/2010/main" val="84648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435280" cy="6394722"/>
          </a:xfrm>
        </p:spPr>
        <p:txBody>
          <a:bodyPr>
            <a:normAutofit/>
          </a:bodyPr>
          <a:lstStyle/>
          <a:p>
            <a:pPr algn="l"/>
            <a:r>
              <a:rPr lang="ru-RU" sz="2000" dirty="0">
                <a:latin typeface="Times New Roman" panose="02020603050405020304" pitchFamily="18" charset="0"/>
                <a:cs typeface="Times New Roman" panose="02020603050405020304" pitchFamily="18" charset="0"/>
              </a:rPr>
              <a:t>Продолжительность мутации от одного — нескольких месяцев до 2—3 лет. Весь период мутации делят на три стадии: начальную, основную — пиковую и конечную.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Начальная </a:t>
            </a:r>
            <a:r>
              <a:rPr lang="ru-RU" sz="2000" dirty="0">
                <a:latin typeface="Times New Roman" panose="02020603050405020304" pitchFamily="18" charset="0"/>
                <a:cs typeface="Times New Roman" panose="02020603050405020304" pitchFamily="18" charset="0"/>
              </a:rPr>
              <a:t>стадия характеризуется только небольшой гиперемией (покраснением) голосовых складок. Основная стадия сопровождается гиперемией слизистой оболочки всей гортани, иногда появляется </a:t>
            </a:r>
            <a:r>
              <a:rPr lang="ru-RU" sz="2000" dirty="0" err="1">
                <a:latin typeface="Times New Roman" panose="02020603050405020304" pitchFamily="18" charset="0"/>
                <a:cs typeface="Times New Roman" panose="02020603050405020304" pitchFamily="18" charset="0"/>
              </a:rPr>
              <a:t>несмыкание</a:t>
            </a:r>
            <a:r>
              <a:rPr lang="ru-RU" sz="2000" dirty="0">
                <a:latin typeface="Times New Roman" panose="02020603050405020304" pitchFamily="18" charset="0"/>
                <a:cs typeface="Times New Roman" panose="02020603050405020304" pitchFamily="18" charset="0"/>
              </a:rPr>
              <a:t> задних третей голосовых складок по типу равностороннего треугольника («мутационный треугольник»). Отмечаются как синхронные, так и асинхронные колебания голосовых складок, что свидетельствует о нарушении координации функций наружных и внутренних мышц гортани, дыхания и голосообразования. В пиковой стадии мутации голос страдает более всего.</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Конечная стадия мутации закрепляет механизм голосообразования взрослого человека.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err="1">
                <a:latin typeface="Times New Roman" panose="02020603050405020304" pitchFamily="18" charset="0"/>
                <a:cs typeface="Times New Roman" panose="02020603050405020304" pitchFamily="18" charset="0"/>
              </a:rPr>
              <a:t>Послемутационному</a:t>
            </a:r>
            <a:r>
              <a:rPr lang="ru-RU" sz="2000" dirty="0">
                <a:latin typeface="Times New Roman" panose="02020603050405020304" pitchFamily="18" charset="0"/>
                <a:cs typeface="Times New Roman" panose="02020603050405020304" pitchFamily="18" charset="0"/>
              </a:rPr>
              <a:t> периоду свойственна легкая ранимость неокрепшего голосового аппарата, быстро наступающее голосовое утомление. В этот период, который продолжается несколько месяцев, расширяется диапазон и определяется индивидуальный тембр, высота, сила голоса.</a:t>
            </a:r>
          </a:p>
        </p:txBody>
      </p:sp>
    </p:spTree>
    <p:extLst>
      <p:ext uri="{BB962C8B-B14F-4D97-AF65-F5344CB8AC3E}">
        <p14:creationId xmlns:p14="http://schemas.microsoft.com/office/powerpoint/2010/main" val="2571435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6394722"/>
          </a:xfrm>
        </p:spPr>
        <p:txBody>
          <a:bodyPr>
            <a:normAutofit/>
          </a:bodyPr>
          <a:lstStyle/>
          <a:p>
            <a:pPr algn="l"/>
            <a:r>
              <a:rPr lang="ru-RU" sz="2000" dirty="0">
                <a:latin typeface="Times New Roman" panose="02020603050405020304" pitchFamily="18" charset="0"/>
                <a:cs typeface="Times New Roman" panose="02020603050405020304" pitchFamily="18" charset="0"/>
              </a:rPr>
              <a:t>Логопед должен знать строение и функцию голосового аппарата, учитывать анатомические и физиологические особенности гортани у детей разного возраста. Голосовой режим во время мутации назначается индивидуально в зависимости от остроты протекающего процесса. Полное молчание может быть рекомендовано в редких случаях только при сильном отеке слизистой оболочки гортани. В период мутации необходимо щадить голосовой аппарат подростка. Речевая нагрузка должна быть умеренной, нельзя перенапрягать, форсировать голос. Несоблюдение охранительного голосового режима, длительное напряжение при больших голосовых нагрузках может привести к стойкому нарушению функции внутренних мышц гортани.</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 период мутации необходимо соблюдать охранительный режим. В первую очередь, не пользоваться искусственными приемами для ускорения процесса формирования мужского голоса. Подростку следует помочь научиться спокойно, постепенно овладевать голосом взрослого. Нельзя допускать формирования голоса при речи и пении. Продолжительность всякой голосовой нагрузки должна быть ограничена, особенно при появлении охриплости. Для облегчения периода мутации полезно проводить закаливание организма, дозировать физическую нагрузку, правильно распределять труд и отдых подростка.</a:t>
            </a:r>
          </a:p>
        </p:txBody>
      </p:sp>
    </p:spTree>
    <p:extLst>
      <p:ext uri="{BB962C8B-B14F-4D97-AF65-F5344CB8AC3E}">
        <p14:creationId xmlns:p14="http://schemas.microsoft.com/office/powerpoint/2010/main" val="2339955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363272" cy="2218258"/>
          </a:xfrm>
        </p:spPr>
        <p:txBody>
          <a:bodyPr>
            <a:normAutofit/>
          </a:bodyPr>
          <a:lstStyle/>
          <a:p>
            <a:pPr algn="l"/>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t>
            </a:r>
            <a:r>
              <a:rPr lang="ru-RU" sz="2000" b="1" dirty="0" smtClean="0">
                <a:latin typeface="Times New Roman" panose="02020603050405020304" pitchFamily="18" charset="0"/>
                <a:cs typeface="Times New Roman" panose="02020603050405020304" pitchFamily="18" charset="0"/>
              </a:rPr>
              <a:t>Литература</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Логопедия</a:t>
            </a:r>
            <a:r>
              <a:rPr lang="ru-RU" sz="2000" dirty="0">
                <a:latin typeface="Times New Roman" panose="02020603050405020304" pitchFamily="18" charset="0"/>
                <a:cs typeface="Times New Roman" panose="02020603050405020304" pitchFamily="18" charset="0"/>
              </a:rPr>
              <a:t>: Учебник для студентов </a:t>
            </a:r>
            <a:r>
              <a:rPr lang="ru-RU" sz="2000" dirty="0" err="1">
                <a:latin typeface="Times New Roman" panose="02020603050405020304" pitchFamily="18" charset="0"/>
                <a:cs typeface="Times New Roman" panose="02020603050405020304" pitchFamily="18" charset="0"/>
              </a:rPr>
              <a:t>дефектол</a:t>
            </a:r>
            <a:r>
              <a:rPr lang="ru-RU" sz="2000" dirty="0">
                <a:latin typeface="Times New Roman" panose="02020603050405020304" pitchFamily="18" charset="0"/>
                <a:cs typeface="Times New Roman" panose="02020603050405020304" pitchFamily="18" charset="0"/>
              </a:rPr>
              <a:t>. фак. </a:t>
            </a:r>
            <a:r>
              <a:rPr lang="ru-RU" sz="2000" dirty="0" err="1">
                <a:latin typeface="Times New Roman" panose="02020603050405020304" pitchFamily="18" charset="0"/>
                <a:cs typeface="Times New Roman" panose="02020603050405020304" pitchFamily="18" charset="0"/>
              </a:rPr>
              <a:t>пед</a:t>
            </a:r>
            <a:r>
              <a:rPr lang="ru-RU" sz="2000" dirty="0">
                <a:latin typeface="Times New Roman" panose="02020603050405020304" pitchFamily="18" charset="0"/>
                <a:cs typeface="Times New Roman" panose="02020603050405020304" pitchFamily="18" charset="0"/>
              </a:rPr>
              <a:t>. вузов / Под ред. Л.С. Волковой, С.Н. Шаховской</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 М.: </a:t>
            </a:r>
            <a:r>
              <a:rPr lang="ru-RU" sz="2000" dirty="0" err="1">
                <a:latin typeface="Times New Roman" panose="02020603050405020304" pitchFamily="18" charset="0"/>
                <a:cs typeface="Times New Roman" panose="02020603050405020304" pitchFamily="18" charset="0"/>
              </a:rPr>
              <a:t>Гуманит</a:t>
            </a:r>
            <a:r>
              <a:rPr lang="ru-RU" sz="2000" dirty="0">
                <a:latin typeface="Times New Roman" panose="02020603050405020304" pitchFamily="18" charset="0"/>
                <a:cs typeface="Times New Roman" panose="02020603050405020304" pitchFamily="18" charset="0"/>
              </a:rPr>
              <a:t>. изд. центр ВЛАДОС, 1998. — 680 с.</a:t>
            </a:r>
          </a:p>
        </p:txBody>
      </p:sp>
    </p:spTree>
    <p:extLst>
      <p:ext uri="{BB962C8B-B14F-4D97-AF65-F5344CB8AC3E}">
        <p14:creationId xmlns:p14="http://schemas.microsoft.com/office/powerpoint/2010/main" val="1265325395"/>
      </p:ext>
    </p:extLst>
  </p:cSld>
  <p:clrMapOvr>
    <a:masterClrMapping/>
  </p:clrMapOvr>
</p:sld>
</file>

<file path=ppt/theme/theme1.xml><?xml version="1.0" encoding="utf-8"?>
<a:theme xmlns:a="http://schemas.openxmlformats.org/drawingml/2006/main" name="Тема Office">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171</Words>
  <Application>Microsoft Office PowerPoint</Application>
  <PresentationFormat>Экран (4:3)</PresentationFormat>
  <Paragraphs>6</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Развитие голоса ребёнка                                   Подготовил: учитель-логопед                                                             МБДОУ «Детский сад №32»                                          Несмеянова О.А.</vt:lpstr>
      <vt:lpstr>Развитие детского голоса условно делится на несколько периодов: дошкольный до 6—7 лет,  домутационный от 6—7 до 13 лет,  мутационный — 13—15 лет  послемутационный — 15—17 лет.  Фонация детьми дошкольного возраста осуществляется за счет краевого натяжения голосовых складок в связи со слабостью гортанных мышц. Диапазон звучания составляет 5—6 нот.  В домутационном периоде параллельно с анатомическим ростом органов голосообразования заканчивается развитие рецепторного аппарата гортани, и к 12 годам по месту расположения и морфологическому строению он соответствует рецепторному аппарату взрослого.  Детский голос постепенно развивается, его диапазон расширяется до 11 —12 нот.</vt:lpstr>
      <vt:lpstr>Мутация голоса (от лат. mutatio — изменение, перемена) наступает в результате изменений в голосовом аппарате и во всем организме под влиянием возрастной эндокринной перестройки, возникающий в период полового созревания.  Время, в течение которого происходит переход детского голоса во взрослый, называется мутационным периодом. Явление это физиологическое и наблюдается в возрасте 13—15 лет.  У мальчиков голосовой аппарат в это время растет быстро и неравномерно, у девочек гортань развивается замедленно.  В период полового созревания мужская и женская гортани приобретают четкие отличительные особенности.  У девочек, голос меняется постепенно, теряя детские свойства. В мутационный период детская гортань увеличивается в размерах. У мальчиков начинает увеличиваться в саггитальном направлении щитовидный хрящ, образуя своим передним углом выпуклость на передней поверхности шеи — «адамово яблоко». Наибольшая разница между мужской и женской гортанями выражается в величине переднезаднего размера, поэтому голосовые складки у мальчиков удлиняются в полтора раза, а у девочек только на треть. При остром течении мутации голос у мальчиков понижается на октаву, появляется охриплость, звуки басового тембра внезапно соскальзывают на фальцет. Происходит так называемая «ломка» голоса. Иногда подростки даже стесняются пользоваться своим голосом.</vt:lpstr>
      <vt:lpstr>Продолжительность мутации от одного — нескольких месяцев до 2—3 лет. Весь период мутации делят на три стадии: начальную, основную — пиковую и конечную.  Начальная стадия характеризуется только небольшой гиперемией (покраснением) голосовых складок. Основная стадия сопровождается гиперемией слизистой оболочки всей гортани, иногда появляется несмыкание задних третей голосовых складок по типу равностороннего треугольника («мутационный треугольник»). Отмечаются как синхронные, так и асинхронные колебания голосовых складок, что свидетельствует о нарушении координации функций наружных и внутренних мышц гортани, дыхания и голосообразования. В пиковой стадии мутации голос страдает более всего.  Конечная стадия мутации закрепляет механизм голосообразования взрослого человека.  Послемутационному периоду свойственна легкая ранимость неокрепшего голосового аппарата, быстро наступающее голосовое утомление. В этот период, который продолжается несколько месяцев, расширяется диапазон и определяется индивидуальный тембр, высота, сила голоса.</vt:lpstr>
      <vt:lpstr>Логопед должен знать строение и функцию голосового аппарата, учитывать анатомические и физиологические особенности гортани у детей разного возраста. Голосовой режим во время мутации назначается индивидуально в зависимости от остроты протекающего процесса. Полное молчание может быть рекомендовано в редких случаях только при сильном отеке слизистой оболочки гортани. В период мутации необходимо щадить голосовой аппарат подростка. Речевая нагрузка должна быть умеренной, нельзя перенапрягать, форсировать голос. Несоблюдение охранительного голосового режима, длительное напряжение при больших голосовых нагрузках может привести к стойкому нарушению функции внутренних мышц гортани.  В период мутации необходимо соблюдать охранительный режим. В первую очередь, не пользоваться искусственными приемами для ускорения процесса формирования мужского голоса. Подростку следует помочь научиться спокойно, постепенно овладевать голосом взрослого. Нельзя допускать формирования голоса при речи и пении. Продолжительность всякой голосовой нагрузки должна быть ограничена, особенно при появлении охриплости. Для облегчения периода мутации полезно проводить закаливание организма, дозировать физическую нагрузку, правильно распределять труд и отдых подростка.</vt:lpstr>
      <vt:lpstr>                                                   Литература Логопедия: Учебник для студентов дефектол. фак. пед. вузов / Под ред. Л.С. Волковой, С.Н. Шаховской . —— М.: Гуманит. изд. центр ВЛАДОС, 1998. — 680 с.</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nexalex</dc:creator>
  <cp:lastModifiedBy>nexalex</cp:lastModifiedBy>
  <cp:revision>13</cp:revision>
  <dcterms:created xsi:type="dcterms:W3CDTF">2019-11-18T10:25:54Z</dcterms:created>
  <dcterms:modified xsi:type="dcterms:W3CDTF">2019-11-20T14:16:27Z</dcterms:modified>
</cp:coreProperties>
</file>