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256" r:id="rId2"/>
    <p:sldId id="257" r:id="rId3"/>
    <p:sldId id="258" r:id="rId4"/>
    <p:sldId id="280" r:id="rId5"/>
    <p:sldId id="260" r:id="rId6"/>
    <p:sldId id="271" r:id="rId7"/>
    <p:sldId id="283" r:id="rId8"/>
    <p:sldId id="266" r:id="rId9"/>
    <p:sldId id="268" r:id="rId10"/>
    <p:sldId id="264" r:id="rId11"/>
    <p:sldId id="265" r:id="rId12"/>
    <p:sldId id="267" r:id="rId13"/>
    <p:sldId id="269" r:id="rId14"/>
    <p:sldId id="270" r:id="rId15"/>
    <p:sldId id="272" r:id="rId16"/>
    <p:sldId id="273" r:id="rId17"/>
    <p:sldId id="274" r:id="rId18"/>
    <p:sldId id="277" r:id="rId19"/>
    <p:sldId id="282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36BA"/>
    <a:srgbClr val="CC3399"/>
    <a:srgbClr val="FF99CC"/>
    <a:srgbClr val="CC0066"/>
    <a:srgbClr val="D60093"/>
    <a:srgbClr val="31A4D7"/>
    <a:srgbClr val="61C1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0" autoAdjust="0"/>
    <p:restoredTop sz="94660"/>
  </p:normalViewPr>
  <p:slideViewPr>
    <p:cSldViewPr>
      <p:cViewPr varScale="1">
        <p:scale>
          <a:sx n="67" d="100"/>
          <a:sy n="67" d="100"/>
        </p:scale>
        <p:origin x="136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A7304-35A8-498D-9A03-8814B0617299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510DB-4C2A-4C76-AEBF-E3AF4CB4D2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683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510DB-4C2A-4C76-AEBF-E3AF4CB4D23A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856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DE018-6851-486F-8D6D-227F79AF211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DE7F4-D51D-4FD8-BD11-8AFB4DB128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DE018-6851-486F-8D6D-227F79AF211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DE7F4-D51D-4FD8-BD11-8AFB4DB12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DE018-6851-486F-8D6D-227F79AF211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DE7F4-D51D-4FD8-BD11-8AFB4DB12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DE018-6851-486F-8D6D-227F79AF211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DE7F4-D51D-4FD8-BD11-8AFB4DB12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DE018-6851-486F-8D6D-227F79AF211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DE7F4-D51D-4FD8-BD11-8AFB4DB128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DE018-6851-486F-8D6D-227F79AF211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DE7F4-D51D-4FD8-BD11-8AFB4DB12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DE018-6851-486F-8D6D-227F79AF211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DE7F4-D51D-4FD8-BD11-8AFB4DB12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DE018-6851-486F-8D6D-227F79AF211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DE7F4-D51D-4FD8-BD11-8AFB4DB12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DE018-6851-486F-8D6D-227F79AF211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DE7F4-D51D-4FD8-BD11-8AFB4DB128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DE018-6851-486F-8D6D-227F79AF211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DE7F4-D51D-4FD8-BD11-8AFB4DB12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DE018-6851-486F-8D6D-227F79AF211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DE7F4-D51D-4FD8-BD11-8AFB4DB128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E5DE018-6851-486F-8D6D-227F79AF211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2CDE7F4-D51D-4FD8-BD11-8AFB4DB128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ktonanovenkogo.ru/seo/smo/facebook-registraciya-v-socialnoj-seti-fejsbuk-vxod-na-moyu-stranicu-optimizacii-stranicy-raskrutka.html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лияние-социальных-сетей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3429000"/>
            <a:ext cx="4375793" cy="321183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76156" y="4293096"/>
            <a:ext cx="3168352" cy="2112640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/>
              <a:t>Подготовила: </a:t>
            </a:r>
          </a:p>
          <a:p>
            <a:pPr algn="ctr"/>
            <a:r>
              <a:rPr lang="ru-RU" sz="2200" dirty="0" err="1" smtClean="0"/>
              <a:t>Колодиёва</a:t>
            </a:r>
            <a:r>
              <a:rPr lang="ru-RU" sz="2200" dirty="0" smtClean="0"/>
              <a:t> Виктория Михайловна</a:t>
            </a:r>
          </a:p>
          <a:p>
            <a:pPr algn="ctr"/>
            <a:r>
              <a:rPr lang="ru-RU" sz="2200" dirty="0" smtClean="0"/>
              <a:t>Преподаватель: </a:t>
            </a:r>
            <a:r>
              <a:rPr lang="ru-RU" sz="2200" dirty="0" err="1" smtClean="0"/>
              <a:t>Авилкина</a:t>
            </a:r>
            <a:r>
              <a:rPr lang="ru-RU" sz="2200" dirty="0" smtClean="0"/>
              <a:t> Татьяна Павловна</a:t>
            </a:r>
            <a:endParaRPr lang="ru-RU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367644" y="260648"/>
            <a:ext cx="68767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ГБПОУ ВО «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</a:rPr>
              <a:t>Бутурлиновский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 механико-технологический колледж»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1366897"/>
            <a:ext cx="78123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Секция: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«Информационное пространство личности»</a:t>
            </a:r>
          </a:p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Тема: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«Роль социальных сетей в современном обществе»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iFOWMF24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2348880"/>
            <a:ext cx="24003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chemeClr val="accent3">
                    <a:lumMod val="75000"/>
                  </a:schemeClr>
                </a:solidFill>
              </a:rPr>
              <a:t>Влияние соц.сетей –положительное: </a:t>
            </a:r>
            <a:endParaRPr lang="ru-RU" sz="4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55976" y="1484784"/>
            <a:ext cx="4788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Помогают поддерживать общение с людьми, которые далеко.</a:t>
            </a:r>
            <a:endParaRPr lang="ru-RU" sz="2400" dirty="0"/>
          </a:p>
        </p:txBody>
      </p:sp>
      <p:pic>
        <p:nvPicPr>
          <p:cNvPr id="11" name="Рисунок 10" descr="911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340768"/>
            <a:ext cx="3168352" cy="2009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mini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4629329"/>
            <a:ext cx="3816424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4788024" y="5373216"/>
            <a:ext cx="4113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indent="28575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Позволяют обмениваться информацией </a:t>
            </a:r>
          </a:p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друзьями;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043608" y="3429000"/>
            <a:ext cx="489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Позволяют находить полезную информацию, узнавать что-то новое и интересное.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32597715-stock-photo-man-listening-to-music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6704" y="0"/>
            <a:ext cx="3307296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115616" y="18864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соц. сетях много музыки, видео, стихотворений, фото, картинок, поэтому каждый человек может  найти то, что ему интересно.</a:t>
            </a:r>
            <a:endParaRPr lang="ru-RU" sz="2400" dirty="0"/>
          </a:p>
        </p:txBody>
      </p:sp>
      <p:pic>
        <p:nvPicPr>
          <p:cNvPr id="5" name="Рисунок 4" descr="0_120a91_991a8920_orig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3608" y="2204864"/>
            <a:ext cx="3217373" cy="2295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427984" y="249289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В социальных сетях человек получает положительные впечатления.</a:t>
            </a:r>
            <a:endParaRPr lang="ru-RU" sz="2400" dirty="0"/>
          </a:p>
        </p:txBody>
      </p:sp>
      <p:pic>
        <p:nvPicPr>
          <p:cNvPr id="7" name="Рисунок 6" descr="virtual-eye-control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2581" y="4653136"/>
            <a:ext cx="4001419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187624" y="4725144"/>
            <a:ext cx="40324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Соц.сети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помогают людям с ограниченными возможностями познавать мир (виртуально путешествовать по миру);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9-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7" y="0"/>
            <a:ext cx="3520805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44008" y="332656"/>
            <a:ext cx="4499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Некоторые люди находят свои вторые половинки.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49411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9. В соц. сетях есть игры, а они помогают провести свой досуг с интересом.</a:t>
            </a:r>
            <a:endParaRPr lang="ru-RU" sz="2400" dirty="0"/>
          </a:p>
        </p:txBody>
      </p:sp>
      <p:pic>
        <p:nvPicPr>
          <p:cNvPr id="6" name="Рисунок 5" descr="01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600" y="4509120"/>
            <a:ext cx="3528392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7E514SF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9584" y="2060848"/>
            <a:ext cx="3744416" cy="2521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596646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43608" y="2276872"/>
            <a:ext cx="4392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Дают возможность неуверенному в себе человеку почувствовать себя нужным, помогают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самовыражаться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 не боясь быть раскритикованным обществом.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26064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10. Соц.сети оказывают помощь во время работы и учебы;</a:t>
            </a:r>
            <a:endParaRPr lang="ru-RU" sz="2400" dirty="0"/>
          </a:p>
        </p:txBody>
      </p:sp>
      <p:pic>
        <p:nvPicPr>
          <p:cNvPr id="5" name="Рисунок 4" descr="i05PI0EGF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3600" y="0"/>
            <a:ext cx="3600400" cy="2401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752893" y="2708920"/>
            <a:ext cx="43911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11.Человек может найти друзей по интересам;</a:t>
            </a:r>
            <a:endParaRPr lang="ru-RU" sz="2400" dirty="0"/>
          </a:p>
        </p:txBody>
      </p:sp>
      <p:pic>
        <p:nvPicPr>
          <p:cNvPr id="9" name="Рисунок 8" descr="26550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772816"/>
            <a:ext cx="374938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971600" y="4797152"/>
            <a:ext cx="4752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12. В соц. сетях человек может учиться чему-то новому с помощью видеороликов или каких-либо статей в группах.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573016"/>
            <a:ext cx="3240360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iJWUYODOP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4357448"/>
            <a:ext cx="3096344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i="1" dirty="0" smtClean="0">
                <a:solidFill>
                  <a:schemeClr val="accent3">
                    <a:lumMod val="75000"/>
                  </a:schemeClr>
                </a:solidFill>
              </a:rPr>
              <a:t>Влияние соц.сетей – отрицательное: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7984" y="119675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Многие люди настолько увлекаются «вторым миром», что забывают про живое общение, прогулки, спорт.</a:t>
            </a:r>
          </a:p>
        </p:txBody>
      </p:sp>
      <p:pic>
        <p:nvPicPr>
          <p:cNvPr id="13" name="Рисунок 12" descr="iLNH5F89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600" y="1052736"/>
            <a:ext cx="3312368" cy="2196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4283968" y="4549676"/>
            <a:ext cx="47160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При злоупотреблении сетью у людей на подсознательном уровне развивается фобия общения с реальными людьми (стесняются знакомиться, разговаривать с людьми в живую);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115616" y="3429000"/>
            <a:ext cx="4464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Соц. сети вызывают зависимость.</a:t>
            </a:r>
          </a:p>
        </p:txBody>
      </p:sp>
      <p:pic>
        <p:nvPicPr>
          <p:cNvPr id="19" name="Рисунок 18" descr="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708920"/>
            <a:ext cx="361547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0" y="0"/>
            <a:ext cx="4860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У человека уменьшается словарный запас и появляются проблемы с выражением эмоций, чувств (т.к. переписки позволяют использовать смайлики и сокращать слова).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76565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0"/>
            <a:ext cx="3676577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971600" y="2348880"/>
            <a:ext cx="4680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Зависимые люди часто становятся раздражительными и у них появляются проблемы с психикой.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nternet-zavisimos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44505" y="2276872"/>
            <a:ext cx="3699495" cy="2461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4067944" y="4725144"/>
            <a:ext cx="48965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соц. сетях есть информация, которая может приводить человека к суициду, менять его мировоззрение в худшую сторону, оказывать давление на психику.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 descr="opity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4150499"/>
            <a:ext cx="2880320" cy="2707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199955068_4562255d2eb7f4b0fb4a303ad7682a3e_80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193" y="4293096"/>
            <a:ext cx="3600400" cy="2362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8UNS3XH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8348" y="2420888"/>
            <a:ext cx="366565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572000" y="18864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Долгое времяпровождение за компьютером может привести к проблемам со  здоровьем (т.к. это занятие требует нахождение возле экрана компьютера или ноутбука, телефона);</a:t>
            </a:r>
            <a:endParaRPr lang="ru-RU" sz="2400" dirty="0"/>
          </a:p>
        </p:txBody>
      </p:sp>
      <p:pic>
        <p:nvPicPr>
          <p:cNvPr id="4" name="Рисунок 3" descr="i1WYLPMLO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"/>
            <a:ext cx="3384376" cy="2560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971600" y="2564904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8. Общение в соц. сетях снижает уровень грамотности (в переписках нет требований к орфографии и пунктуации)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4008" y="4549676"/>
            <a:ext cx="4752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9.Неконтролируемое взрослыми «зависание» в сети может привести к формированию отличающихся от принятых в обществе норм: пропаганда наркотиков, алкоголя и т.д.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0" y="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10. Долгое времяпровождение в соц. сетях  приводит к безразличию в учебе, ухудшение оценок, нехватке времени для чтения художественной литературы и иного обогащения внутреннего мира. </a:t>
            </a:r>
            <a:endParaRPr lang="ru-RU" sz="2400" dirty="0"/>
          </a:p>
        </p:txBody>
      </p:sp>
      <p:pic>
        <p:nvPicPr>
          <p:cNvPr id="4" name="Рисунок 3" descr="i9M4NP5Z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0"/>
            <a:ext cx="376864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043608" y="2636912"/>
            <a:ext cx="4104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11. Некоторые люди добавляют в «друзья» совершенно незнакомых людей, что делает их потенциальными жертвами.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405056606_504617-140503032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2564904"/>
            <a:ext cx="375144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716016" y="5013176"/>
            <a:ext cx="4427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12. Соц.сети могут стать местом формирования террористических групп, групп смерти и т.п.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shkolnicu-iz-nizhnego-novgoroda-vysvobodili-iz-plena-verbovschika-terroristov-v-dagestane_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509120"/>
            <a:ext cx="3456384" cy="2127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 descr="14559176611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538768" y="2480289"/>
            <a:ext cx="2642527" cy="2448272"/>
          </a:xfrm>
          <a:prstGeom prst="rect">
            <a:avLst/>
          </a:prstGeom>
          <a:ln w="38100">
            <a:solidFill>
              <a:srgbClr val="FF99CC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33" name="Овал 32"/>
          <p:cNvSpPr/>
          <p:nvPr/>
        </p:nvSpPr>
        <p:spPr>
          <a:xfrm>
            <a:off x="1259632" y="764704"/>
            <a:ext cx="2736304" cy="17281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092280" y="1772816"/>
            <a:ext cx="1800200" cy="18002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7236296" y="4149080"/>
            <a:ext cx="1728192" cy="122413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1115616" y="3140968"/>
            <a:ext cx="1584176" cy="136815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4530824" y="5183710"/>
            <a:ext cx="2880320" cy="16288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1979712" y="4941168"/>
            <a:ext cx="1656184" cy="165618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5508104" y="692696"/>
            <a:ext cx="1512168" cy="151216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1367644" y="747979"/>
            <a:ext cx="26642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</a:rPr>
              <a:t>Читаю стихотворения и другую интересную для себя литературу</a:t>
            </a:r>
            <a:endParaRPr lang="ru-RU" sz="2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652120" y="908720"/>
            <a:ext cx="115212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</a:rPr>
              <a:t>Смотрю видео и фильмы</a:t>
            </a:r>
            <a:endParaRPr lang="ru-RU" sz="2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971600" y="0"/>
            <a:ext cx="817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социальных сетей для меня</a:t>
            </a:r>
            <a:endParaRPr lang="ru-RU" sz="4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64288" y="2060848"/>
            <a:ext cx="1728192" cy="10618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</a:rPr>
              <a:t>Получаю нужную информацию</a:t>
            </a:r>
            <a:endParaRPr lang="ru-RU" sz="2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308304" y="4221088"/>
            <a:ext cx="165618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</a:rPr>
              <a:t>Узнаю новости  у друзей</a:t>
            </a:r>
            <a:endParaRPr lang="ru-RU" sz="2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979712" y="5301208"/>
            <a:ext cx="17281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</a:rPr>
              <a:t>Слушаю музыку</a:t>
            </a:r>
            <a:endParaRPr lang="ru-RU" sz="2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19609" y="5521177"/>
            <a:ext cx="27363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</a:rPr>
              <a:t>Общение с друзьями и другими людьми</a:t>
            </a:r>
            <a:endParaRPr lang="ru-RU" sz="2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115616" y="3501008"/>
            <a:ext cx="1512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</a:rPr>
              <a:t>Играю в игры</a:t>
            </a:r>
            <a:endParaRPr lang="ru-RU" sz="21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53" name="Прямая соединительная линия 52"/>
          <p:cNvCxnSpPr>
            <a:stCxn id="33" idx="5"/>
          </p:cNvCxnSpPr>
          <p:nvPr/>
        </p:nvCxnSpPr>
        <p:spPr>
          <a:xfrm>
            <a:off x="3595214" y="2239808"/>
            <a:ext cx="148111" cy="189067"/>
          </a:xfrm>
          <a:prstGeom prst="line">
            <a:avLst/>
          </a:prstGeom>
          <a:ln w="57150">
            <a:solidFill>
              <a:srgbClr val="DE36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>
            <a:off x="5826968" y="2132856"/>
            <a:ext cx="113185" cy="230029"/>
          </a:xfrm>
          <a:prstGeom prst="line">
            <a:avLst/>
          </a:prstGeom>
          <a:ln w="57150">
            <a:solidFill>
              <a:srgbClr val="CC3399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stCxn id="34" idx="3"/>
            <a:endCxn id="32" idx="0"/>
          </p:cNvCxnSpPr>
          <p:nvPr/>
        </p:nvCxnSpPr>
        <p:spPr>
          <a:xfrm flipH="1">
            <a:off x="6084168" y="3309383"/>
            <a:ext cx="1271745" cy="395043"/>
          </a:xfrm>
          <a:prstGeom prst="line">
            <a:avLst/>
          </a:prstGeom>
          <a:ln w="57150">
            <a:solidFill>
              <a:srgbClr val="CC3399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endCxn id="36" idx="2"/>
          </p:cNvCxnSpPr>
          <p:nvPr/>
        </p:nvCxnSpPr>
        <p:spPr>
          <a:xfrm>
            <a:off x="6084168" y="4221088"/>
            <a:ext cx="1152128" cy="540060"/>
          </a:xfrm>
          <a:prstGeom prst="line">
            <a:avLst/>
          </a:prstGeom>
          <a:ln w="57150">
            <a:solidFill>
              <a:srgbClr val="CC3399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endCxn id="39" idx="0"/>
          </p:cNvCxnSpPr>
          <p:nvPr/>
        </p:nvCxnSpPr>
        <p:spPr>
          <a:xfrm>
            <a:off x="5940153" y="5045965"/>
            <a:ext cx="30831" cy="137745"/>
          </a:xfrm>
          <a:prstGeom prst="line">
            <a:avLst/>
          </a:prstGeom>
          <a:ln w="57150">
            <a:solidFill>
              <a:srgbClr val="DE36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endCxn id="40" idx="7"/>
          </p:cNvCxnSpPr>
          <p:nvPr/>
        </p:nvCxnSpPr>
        <p:spPr>
          <a:xfrm flipH="1">
            <a:off x="3393353" y="5025689"/>
            <a:ext cx="201860" cy="158022"/>
          </a:xfrm>
          <a:prstGeom prst="line">
            <a:avLst/>
          </a:prstGeom>
          <a:ln w="57150">
            <a:solidFill>
              <a:srgbClr val="DE36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>
            <a:stCxn id="37" idx="6"/>
            <a:endCxn id="32" idx="4"/>
          </p:cNvCxnSpPr>
          <p:nvPr/>
        </p:nvCxnSpPr>
        <p:spPr>
          <a:xfrm flipV="1">
            <a:off x="2699792" y="3704426"/>
            <a:ext cx="936104" cy="120618"/>
          </a:xfrm>
          <a:prstGeom prst="line">
            <a:avLst/>
          </a:prstGeom>
          <a:ln w="57150">
            <a:solidFill>
              <a:srgbClr val="DE36BA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94" t="782" r="19007" b="-782"/>
          <a:stretch/>
        </p:blipFill>
        <p:spPr>
          <a:xfrm>
            <a:off x="1619672" y="908720"/>
            <a:ext cx="6624736" cy="58017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0"/>
            <a:ext cx="817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страничка в контакте</a:t>
            </a:r>
            <a:endParaRPr lang="ru-RU" sz="40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467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26114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228" y="2141984"/>
            <a:ext cx="2141984" cy="2141984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1403648" y="476672"/>
            <a:ext cx="2304256" cy="2304256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1268760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3">
                    <a:lumMod val="75000"/>
                  </a:schemeClr>
                </a:solidFill>
              </a:rPr>
              <a:t>Общество</a:t>
            </a:r>
            <a:endParaRPr lang="ru-RU" sz="3200" b="1" dirty="0">
              <a:ln w="11430"/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115616" y="4653136"/>
            <a:ext cx="3744416" cy="1800200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С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овокупность людей, устойчиво связанных между собой теми или иными видами взаимодействия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076056" y="836712"/>
            <a:ext cx="3096344" cy="1440160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519501" y="133565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Все человечество в целом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" name="Рисунок 19" descr="Obshhestvo-ogranich-e133965076976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3930" y="2930364"/>
            <a:ext cx="2796100" cy="1285304"/>
          </a:xfrm>
          <a:prstGeom prst="rect">
            <a:avLst/>
          </a:prstGeom>
        </p:spPr>
      </p:pic>
      <p:pic>
        <p:nvPicPr>
          <p:cNvPr id="21" name="Рисунок 20" descr="priglashaju_partnera_dlja_sozdanie_seti_turisticheskih_kompanij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49036" y="4283968"/>
            <a:ext cx="2818631" cy="2412655"/>
          </a:xfrm>
          <a:prstGeom prst="rect">
            <a:avLst/>
          </a:prstGeom>
        </p:spPr>
      </p:pic>
      <p:sp>
        <p:nvSpPr>
          <p:cNvPr id="22" name="Стрелка вправо 21"/>
          <p:cNvSpPr/>
          <p:nvPr/>
        </p:nvSpPr>
        <p:spPr>
          <a:xfrm>
            <a:off x="3707904" y="1412776"/>
            <a:ext cx="1368152" cy="360040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2339752" y="2780928"/>
            <a:ext cx="405759" cy="1872208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Вывод….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65895" y="3140968"/>
            <a:ext cx="7746064" cy="3456384"/>
          </a:xfrm>
        </p:spPr>
        <p:txBody>
          <a:bodyPr>
            <a:normAutofit/>
          </a:bodyPr>
          <a:lstStyle/>
          <a:p>
            <a:pPr marL="0" indent="357188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Интернет-общение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дополнять жизнь, а не быть основой всей нашей деятельности! Социальные сети могут принести много пользы. Но злоупотребление общественными сетями может привести к зависимости, потери внимания, трате времени, отчуждению и отупению. Социальные сети — это и хорошо и плохо. В наших силах брать от них только хорошее и отсеивать плохое. Для того, чтобы социальные сети не нанесли вред здоровью и психике, каждый человек должен регламентировать свое времяпрепровождение в виртуальном пространстве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Картинки по запросу социальные сет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3447" y="264939"/>
            <a:ext cx="460851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Социальная сеть-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платформа, </a:t>
            </a:r>
            <a:r>
              <a:rPr 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онлайн-сервис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веб-сайт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предназначенные для построения, отражения и организации социальных взаимоотношений в Интернете.</a:t>
            </a:r>
          </a:p>
          <a:p>
            <a:endParaRPr lang="ru-RU" dirty="0"/>
          </a:p>
        </p:txBody>
      </p:sp>
      <p:pic>
        <p:nvPicPr>
          <p:cNvPr id="4" name="Picture 4" descr="http://www.npokaskad.ru/upload/iblock/732/732dd3d7e396cb19d17e36ad7acad5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522499"/>
            <a:ext cx="5889923" cy="2756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04664"/>
            <a:ext cx="77048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сегодняшний день доступ к социальным сетям есть почти 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96 %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нашей планеты.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подсчитали, что минимальное время пребывание пользователя в социальной сети равно 3 часам, при этом он посещает свой аккаунт минимум два раза в день.</a:t>
            </a:r>
          </a:p>
        </p:txBody>
      </p:sp>
      <p:pic>
        <p:nvPicPr>
          <p:cNvPr id="2052" name="Picture 4" descr="Age_sex_05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8913" y="2924944"/>
            <a:ext cx="7333527" cy="3826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2541830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соцсетей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полу и возрасту (2017 год)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033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onlineracingspares.com.au/assets/images/IR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916832"/>
            <a:ext cx="3060599" cy="1018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1143000"/>
          </a:xfrm>
        </p:spPr>
        <p:txBody>
          <a:bodyPr/>
          <a:lstStyle/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История появления соц.сетей</a:t>
            </a:r>
            <a:endParaRPr lang="ru-RU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4" descr="http://cdn.geekwire.com/wp-content/uploads/2015/05/classmates_hire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1526" y="5445224"/>
            <a:ext cx="4202474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115616" y="908720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>
              <a:buNone/>
            </a:pPr>
            <a:r>
              <a:rPr lang="ru-RU" sz="2000" dirty="0" smtClean="0"/>
              <a:t>Первая социальная сеть с использованием компьютерной техники стала технология электронной почты  1971 году, которая использовалась военными в сети ARPA </a:t>
            </a:r>
            <a:r>
              <a:rPr lang="ru-RU" sz="2000" dirty="0" err="1" smtClean="0"/>
              <a:t>Net</a:t>
            </a:r>
            <a:r>
              <a:rPr lang="ru-RU" sz="2000" dirty="0" smtClean="0"/>
              <a:t>. </a:t>
            </a:r>
          </a:p>
        </p:txBody>
      </p:sp>
      <p:pic>
        <p:nvPicPr>
          <p:cNvPr id="7" name="Рисунок 6" descr="iT8G5PEE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3068960"/>
            <a:ext cx="208823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115616" y="3240271"/>
            <a:ext cx="57606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>
              <a:buNone/>
            </a:pPr>
            <a:r>
              <a:rPr lang="ru-RU" sz="2000" dirty="0" smtClean="0"/>
              <a:t>Знаковым событием стало изобретение Интернета, который стал публичным в 1991 году, благодаря британскому ученому Тиму </a:t>
            </a:r>
            <a:r>
              <a:rPr lang="ru-RU" sz="2000" dirty="0" err="1" smtClean="0"/>
              <a:t>Бернерс-Ли</a:t>
            </a:r>
            <a:r>
              <a:rPr lang="ru-RU" sz="2000" dirty="0" smtClean="0"/>
              <a:t>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15616" y="1844824"/>
            <a:ext cx="50405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dirty="0" smtClean="0"/>
              <a:t>В 1988 году, финским студентом Ярко </a:t>
            </a:r>
            <a:r>
              <a:rPr lang="ru-RU" sz="2000" dirty="0" err="1" smtClean="0"/>
              <a:t>Ойкариненом</a:t>
            </a:r>
            <a:r>
              <a:rPr lang="ru-RU" sz="2000" dirty="0" smtClean="0"/>
              <a:t> была изобретена технология «IRC», который позволял общаться в реальном времени. 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87624" y="465313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50" y="4598853"/>
            <a:ext cx="51845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7188">
              <a:buNone/>
            </a:pPr>
            <a:r>
              <a:rPr lang="ru-RU" sz="2000" dirty="0" smtClean="0"/>
              <a:t>В 1995 году </a:t>
            </a:r>
            <a:r>
              <a:rPr lang="ru-RU" sz="2000" dirty="0" err="1" smtClean="0"/>
              <a:t>Рэнди</a:t>
            </a:r>
            <a:r>
              <a:rPr lang="ru-RU" sz="2000" dirty="0" smtClean="0"/>
              <a:t> Конрадом была создана </a:t>
            </a:r>
            <a:r>
              <a:rPr lang="ru-RU" sz="2000" dirty="0" err="1" smtClean="0"/>
              <a:t>Classmates.com</a:t>
            </a:r>
            <a:r>
              <a:rPr lang="ru-RU" sz="2000" dirty="0" smtClean="0"/>
              <a:t> – первая социальная сеть в современном понимании. Концепция оказалась очень востребованной, и с этого года начинается бурное развитие социальных сетей в Интернете.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twitter-birdpng-b7ac1d_1280w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437112"/>
            <a:ext cx="2395758" cy="1347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http://exprussia.ru/images/partners/LJ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7697" y="0"/>
            <a:ext cx="2736303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971600" y="326852"/>
            <a:ext cx="55446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>
              <a:buNone/>
            </a:pPr>
            <a:r>
              <a:rPr lang="ru-RU" sz="2000" dirty="0" smtClean="0"/>
              <a:t>18 марта 1999 году американский студент-программист </a:t>
            </a:r>
            <a:r>
              <a:rPr lang="ru-RU" sz="2000" dirty="0" err="1" smtClean="0"/>
              <a:t>Брэд</a:t>
            </a:r>
            <a:r>
              <a:rPr lang="ru-RU" sz="2000" dirty="0" smtClean="0"/>
              <a:t> </a:t>
            </a:r>
            <a:r>
              <a:rPr lang="ru-RU" sz="2000" dirty="0" err="1" smtClean="0"/>
              <a:t>Фицпатрик</a:t>
            </a:r>
            <a:r>
              <a:rPr lang="ru-RU" sz="2000" dirty="0" smtClean="0"/>
              <a:t> создал «живой журнал» </a:t>
            </a:r>
            <a:r>
              <a:rPr lang="ru-RU" sz="2000" dirty="0" err="1" smtClean="0"/>
              <a:t>Livejournal</a:t>
            </a:r>
            <a:r>
              <a:rPr lang="ru-RU" sz="2000" dirty="0" smtClean="0"/>
              <a:t>.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412776"/>
            <a:ext cx="5400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>
              <a:buNone/>
            </a:pPr>
            <a:r>
              <a:rPr lang="ru-RU" sz="2000" dirty="0" smtClean="0"/>
              <a:t>Первым web-ресурсом ориентированным на поиск и поддержание деловых контактов стал </a:t>
            </a:r>
            <a:r>
              <a:rPr lang="ru-RU" sz="2000" dirty="0" err="1" smtClean="0"/>
              <a:t>Ryze</a:t>
            </a:r>
            <a:r>
              <a:rPr lang="ru-RU" sz="2000" dirty="0" smtClean="0"/>
              <a:t>, созданный в 2001 году. </a:t>
            </a:r>
          </a:p>
          <a:p>
            <a:pPr indent="357188">
              <a:buNone/>
            </a:pPr>
            <a:r>
              <a:rPr lang="ru-RU" sz="2000" dirty="0" smtClean="0"/>
              <a:t>В 2002 году Джонатан </a:t>
            </a:r>
            <a:r>
              <a:rPr lang="ru-RU" sz="2000" dirty="0" err="1" smtClean="0"/>
              <a:t>Абрамсом</a:t>
            </a:r>
            <a:r>
              <a:rPr lang="ru-RU" sz="2000" dirty="0" smtClean="0"/>
              <a:t> разработал сайт </a:t>
            </a:r>
            <a:r>
              <a:rPr lang="ru-RU" sz="2000" dirty="0" err="1" smtClean="0"/>
              <a:t>знакомст</a:t>
            </a:r>
            <a:r>
              <a:rPr lang="ru-RU" sz="2000" dirty="0" smtClean="0"/>
              <a:t> </a:t>
            </a:r>
            <a:r>
              <a:rPr lang="ru-RU" sz="2000" dirty="0" err="1" smtClean="0"/>
              <a:t>Friendster</a:t>
            </a:r>
            <a:r>
              <a:rPr lang="ru-RU" sz="2000" dirty="0" smtClean="0"/>
              <a:t>. Уникальность данной социальной сети была в том, что она в том, что она  старалась помочь людям находить новых друзей и знакомых в списках своих друзей.  </a:t>
            </a:r>
          </a:p>
          <a:p>
            <a:pPr indent="357188">
              <a:buNone/>
            </a:pPr>
            <a:r>
              <a:rPr lang="ru-RU" sz="2000" dirty="0" smtClean="0"/>
              <a:t>В 2003 году была создана новая социальная сеть </a:t>
            </a:r>
            <a:r>
              <a:rPr lang="ru-RU" sz="2000" dirty="0" err="1" smtClean="0"/>
              <a:t>MySpace</a:t>
            </a:r>
            <a:r>
              <a:rPr lang="ru-RU" sz="2000" dirty="0" smtClean="0"/>
              <a:t>.</a:t>
            </a:r>
          </a:p>
        </p:txBody>
      </p:sp>
      <p:pic>
        <p:nvPicPr>
          <p:cNvPr id="8" name="Рисунок 7" descr="myspac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628800"/>
            <a:ext cx="1556792" cy="1556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149414" y="4969118"/>
            <a:ext cx="55446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>
              <a:buNone/>
            </a:pPr>
            <a:r>
              <a:rPr lang="ru-RU" sz="2000" dirty="0" smtClean="0"/>
              <a:t>В 2006 году Джек </a:t>
            </a:r>
            <a:r>
              <a:rPr lang="ru-RU" sz="2000" dirty="0" err="1" smtClean="0"/>
              <a:t>Дорси</a:t>
            </a:r>
            <a:r>
              <a:rPr lang="ru-RU" sz="2000" dirty="0" smtClean="0"/>
              <a:t> запустил проект </a:t>
            </a:r>
            <a:r>
              <a:rPr lang="ru-RU" sz="2000" dirty="0" err="1" smtClean="0"/>
              <a:t>Twitter</a:t>
            </a:r>
            <a:r>
              <a:rPr lang="ru-RU" sz="2000" dirty="0" smtClean="0"/>
              <a:t>. Проект «Одноклассники» был запущен 4 марта 2006 года Альбертом Попковым. </a:t>
            </a:r>
          </a:p>
          <a:p>
            <a:pPr>
              <a:buNone/>
            </a:pPr>
            <a:r>
              <a:rPr lang="ru-RU" sz="2000" dirty="0" err="1" smtClean="0"/>
              <a:t>Вконтакте</a:t>
            </a:r>
            <a:r>
              <a:rPr lang="ru-RU" sz="2000" dirty="0" smtClean="0"/>
              <a:t>» была запущена 10 октября 2006 года. </a:t>
            </a:r>
            <a:endParaRPr lang="ru-RU" sz="2000" dirty="0"/>
          </a:p>
        </p:txBody>
      </p:sp>
      <p:pic>
        <p:nvPicPr>
          <p:cNvPr id="12" name="Рисунок 11" descr="1369379914_full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32" y="5345832"/>
            <a:ext cx="1512168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untitled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543" y="3068960"/>
            <a:ext cx="1583457" cy="1583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59378" y="2106141"/>
            <a:ext cx="790511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 algn="just"/>
            <a:r>
              <a:rPr lang="en-US" sz="2000" dirty="0" smtClean="0"/>
              <a:t>WhatsApp</a:t>
            </a:r>
            <a:r>
              <a:rPr lang="ru-RU" sz="2000" dirty="0" smtClean="0"/>
              <a:t> </a:t>
            </a:r>
            <a:r>
              <a:rPr lang="ru-RU" sz="2000" dirty="0"/>
              <a:t> это очень похожее на </a:t>
            </a:r>
            <a:r>
              <a:rPr lang="ru-RU" sz="2000" dirty="0" err="1"/>
              <a:t>Viber</a:t>
            </a:r>
            <a:r>
              <a:rPr lang="ru-RU" sz="2000" dirty="0"/>
              <a:t> приложение, но без возможности </a:t>
            </a:r>
            <a:r>
              <a:rPr lang="ru-RU" sz="2000" dirty="0" smtClean="0"/>
              <a:t>звонить.</a:t>
            </a:r>
            <a:r>
              <a:rPr lang="en-US" dirty="0" smtClean="0">
                <a:solidFill>
                  <a:srgbClr val="575757"/>
                </a:solidFill>
                <a:latin typeface="Open Sans"/>
              </a:rPr>
              <a:t> </a:t>
            </a:r>
            <a:r>
              <a:rPr lang="en-US" dirty="0" smtClean="0"/>
              <a:t>WhatsApp</a:t>
            </a:r>
            <a:r>
              <a:rPr lang="ru-RU" dirty="0" smtClean="0"/>
              <a:t> создал</a:t>
            </a:r>
            <a:r>
              <a:rPr lang="ru-RU" dirty="0"/>
              <a:t> Ян Кум, который родился в Украине, в городке Фастов. Он продал свое творение </a:t>
            </a:r>
            <a:r>
              <a:rPr lang="ru-RU" dirty="0" err="1">
                <a:hlinkClick r:id="rId2"/>
              </a:rPr>
              <a:t>Facebook</a:t>
            </a:r>
            <a:r>
              <a:rPr lang="ru-RU" dirty="0"/>
              <a:t>. На тот момент ему было всего 36 лет. </a:t>
            </a:r>
            <a:r>
              <a:rPr lang="ru-RU" dirty="0" smtClean="0"/>
              <a:t>Эту </a:t>
            </a:r>
            <a:r>
              <a:rPr lang="ru-RU" dirty="0"/>
              <a:t>социальная сеть купила </a:t>
            </a:r>
            <a:r>
              <a:rPr lang="ru-RU" dirty="0" err="1"/>
              <a:t>WhatsApp</a:t>
            </a:r>
            <a:r>
              <a:rPr lang="ru-RU" dirty="0"/>
              <a:t> за 16 млрд </a:t>
            </a:r>
            <a:r>
              <a:rPr lang="ru-RU" dirty="0" smtClean="0"/>
              <a:t>долларов.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59378" y="256557"/>
            <a:ext cx="79051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 algn="just"/>
            <a:r>
              <a:rPr lang="ru-RU" dirty="0">
                <a:solidFill>
                  <a:srgbClr val="444444"/>
                </a:solidFill>
                <a:latin typeface="Open Sans"/>
              </a:rPr>
              <a:t> </a:t>
            </a:r>
            <a:r>
              <a:rPr lang="ru-RU" sz="2000" dirty="0"/>
              <a:t>Социальная сеть  </a:t>
            </a:r>
            <a:r>
              <a:rPr lang="en-US" sz="2000" dirty="0"/>
              <a:t>Viber </a:t>
            </a:r>
            <a:r>
              <a:rPr lang="ru-RU" sz="2000" dirty="0"/>
              <a:t>позволяет своим пользователям обмениваться текстовыми сообщениями, совершать звонки с использованием камеры, а также передавать друг другу файлы и фотографии</a:t>
            </a:r>
            <a:r>
              <a:rPr lang="ru-RU" sz="2000" dirty="0" smtClean="0"/>
              <a:t>. Создана </a:t>
            </a:r>
            <a:r>
              <a:rPr lang="ru-RU" sz="2000" dirty="0" err="1" smtClean="0"/>
              <a:t>Тальмон</a:t>
            </a:r>
            <a:r>
              <a:rPr lang="ru-RU" sz="2000" dirty="0" smtClean="0"/>
              <a:t> Марко </a:t>
            </a:r>
            <a:r>
              <a:rPr lang="ru-RU" sz="2000" dirty="0"/>
              <a:t>вместе с Игорем </a:t>
            </a:r>
            <a:r>
              <a:rPr lang="ru-RU" sz="2000" dirty="0" err="1"/>
              <a:t>Магазиником</a:t>
            </a:r>
            <a:r>
              <a:rPr lang="ru-RU" sz="2000" dirty="0"/>
              <a:t> в 2010 году. </a:t>
            </a:r>
          </a:p>
        </p:txBody>
      </p:sp>
      <p:pic>
        <p:nvPicPr>
          <p:cNvPr id="4102" name="Picture 6" descr="Viber (Вайбер) и WhatsApp (Вацап) - что это тако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642146"/>
            <a:ext cx="3960440" cy="277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377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491880" y="2060848"/>
            <a:ext cx="2664296" cy="2664296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63888" y="2564904"/>
            <a:ext cx="2448272" cy="15696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Виды социальных сетей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rot="2134162">
            <a:off x="5934713" y="310522"/>
            <a:ext cx="1080120" cy="2060848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Библиотеки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4360661">
            <a:off x="6904622" y="1636771"/>
            <a:ext cx="1080120" cy="2060848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Многополь-зовательс-кие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игры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6356724">
            <a:off x="6827267" y="3416960"/>
            <a:ext cx="1080120" cy="2060848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Геоинфор-мационные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сети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 rot="19354282">
            <a:off x="5789464" y="4514719"/>
            <a:ext cx="1080120" cy="2060848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IRC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rot="17379473">
            <a:off x="1869003" y="1686209"/>
            <a:ext cx="1080120" cy="2060848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Профессио-нальные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сети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 rot="2854504">
            <a:off x="2625559" y="4395844"/>
            <a:ext cx="1080120" cy="2060848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Wiki, IM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 rot="15659592">
            <a:off x="1632088" y="3060852"/>
            <a:ext cx="1150862" cy="2145975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Сети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определен-ных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соц.групп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 rot="173008">
            <a:off x="4295686" y="4733655"/>
            <a:ext cx="1080120" cy="2060848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Блоги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 rot="19190594">
            <a:off x="2588920" y="438042"/>
            <a:ext cx="1080120" cy="2060848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Интернет-форумы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139952" y="0"/>
            <a:ext cx="1080120" cy="2060848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Сервис закладок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pularnost_socialnih_setej — копия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052736"/>
            <a:ext cx="1728192" cy="3762801"/>
          </a:xfrm>
          <a:prstGeom prst="rect">
            <a:avLst/>
          </a:prstGeom>
        </p:spPr>
      </p:pic>
      <p:pic>
        <p:nvPicPr>
          <p:cNvPr id="7" name="Рисунок 6" descr="popularnost_socialnih_setej — копия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490791"/>
            <a:ext cx="1656184" cy="3367209"/>
          </a:xfrm>
          <a:prstGeom prst="rect">
            <a:avLst/>
          </a:prstGeom>
        </p:spPr>
      </p:pic>
      <p:pic>
        <p:nvPicPr>
          <p:cNvPr id="10" name="Рисунок 9" descr="popularnost_socialnih_setej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55976" y="4941168"/>
            <a:ext cx="1368152" cy="806599"/>
          </a:xfrm>
          <a:prstGeom prst="rect">
            <a:avLst/>
          </a:prstGeom>
        </p:spPr>
      </p:pic>
      <p:pic>
        <p:nvPicPr>
          <p:cNvPr id="9" name="Рисунок 8" descr="popularnost_socialnih_setej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08304" y="4005064"/>
            <a:ext cx="1512168" cy="806599"/>
          </a:xfrm>
          <a:prstGeom prst="rect">
            <a:avLst/>
          </a:prstGeom>
        </p:spPr>
      </p:pic>
      <p:pic>
        <p:nvPicPr>
          <p:cNvPr id="8" name="Рисунок 7" descr="popularnost_socialnih_setej — копия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20272" y="692696"/>
            <a:ext cx="1711449" cy="3477403"/>
          </a:xfrm>
          <a:prstGeom prst="rect">
            <a:avLst/>
          </a:prstGeom>
        </p:spPr>
      </p:pic>
      <p:pic>
        <p:nvPicPr>
          <p:cNvPr id="5" name="Рисунок 4" descr="popularnost_socialnih_setej — копия (2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11960" y="1412775"/>
            <a:ext cx="1800200" cy="35559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498080" cy="1143000"/>
          </a:xfrm>
        </p:spPr>
        <p:txBody>
          <a:bodyPr/>
          <a:lstStyle/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Социальные сети в России: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Рисунок 5" descr="popularnost_socialnih_setej — копия (4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652120" y="3528714"/>
            <a:ext cx="1800200" cy="3329286"/>
          </a:xfrm>
          <a:prstGeom prst="rect">
            <a:avLst/>
          </a:prstGeom>
        </p:spPr>
      </p:pic>
      <p:pic>
        <p:nvPicPr>
          <p:cNvPr id="11" name="Рисунок 10" descr="popularnost_socialnih_setej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43808" y="2852936"/>
            <a:ext cx="1368152" cy="806599"/>
          </a:xfrm>
          <a:prstGeom prst="rect">
            <a:avLst/>
          </a:prstGeom>
        </p:spPr>
      </p:pic>
      <p:pic>
        <p:nvPicPr>
          <p:cNvPr id="12" name="Рисунок 11" descr="popularnost_socialnih_setej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9632" y="4581128"/>
            <a:ext cx="1368152" cy="806599"/>
          </a:xfrm>
          <a:prstGeom prst="rect">
            <a:avLst/>
          </a:prstGeom>
        </p:spPr>
      </p:pic>
      <p:pic>
        <p:nvPicPr>
          <p:cNvPr id="13" name="Рисунок 12" descr="popularnost_socialnih_setej.jp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40152" y="2924944"/>
            <a:ext cx="1296144" cy="806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812</TotalTime>
  <Words>907</Words>
  <Application>Microsoft Office PowerPoint</Application>
  <PresentationFormat>Экран (4:3)</PresentationFormat>
  <Paragraphs>78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Calibri</vt:lpstr>
      <vt:lpstr>Corbel</vt:lpstr>
      <vt:lpstr>Gill Sans MT</vt:lpstr>
      <vt:lpstr>Open Sans</vt:lpstr>
      <vt:lpstr>Times New Roman</vt:lpstr>
      <vt:lpstr>Verdana</vt:lpstr>
      <vt:lpstr>Wingdings 2</vt:lpstr>
      <vt:lpstr>Солнцестояние</vt:lpstr>
      <vt:lpstr>Презентация PowerPoint</vt:lpstr>
      <vt:lpstr>Презентация PowerPoint</vt:lpstr>
      <vt:lpstr>Социальная сеть-</vt:lpstr>
      <vt:lpstr>Презентация PowerPoint</vt:lpstr>
      <vt:lpstr>История появления соц.сетей</vt:lpstr>
      <vt:lpstr>Презентация PowerPoint</vt:lpstr>
      <vt:lpstr>Презентация PowerPoint</vt:lpstr>
      <vt:lpstr>Презентация PowerPoint</vt:lpstr>
      <vt:lpstr>Социальные сети в России:</vt:lpstr>
      <vt:lpstr>Влияние соц.сетей –положительное: </vt:lpstr>
      <vt:lpstr>Презентация PowerPoint</vt:lpstr>
      <vt:lpstr>Презентация PowerPoint</vt:lpstr>
      <vt:lpstr>Презентация PowerPoint</vt:lpstr>
      <vt:lpstr>Влияние соц.сетей – отрицательное: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Вывод….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социальных сетей в современном обществе.</dc:title>
  <dc:creator>Виктория</dc:creator>
  <cp:lastModifiedBy>Татьяна Авилкина</cp:lastModifiedBy>
  <cp:revision>88</cp:revision>
  <dcterms:created xsi:type="dcterms:W3CDTF">2017-12-07T20:38:13Z</dcterms:created>
  <dcterms:modified xsi:type="dcterms:W3CDTF">2019-11-19T20:11:17Z</dcterms:modified>
</cp:coreProperties>
</file>