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6" r:id="rId5"/>
    <p:sldId id="258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E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7BFA-F275-4324-A90B-5A7FFBC7A2A5}" type="datetimeFigureOut">
              <a:rPr lang="ru-RU" smtClean="0"/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33731-0142-416B-84A0-792BEBF1AD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429684" cy="792088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1A0EB2"/>
                </a:solidFill>
              </a:rPr>
              <a:t>Методический семинар</a:t>
            </a:r>
            <a:endParaRPr lang="ru-RU" b="1" dirty="0">
              <a:solidFill>
                <a:srgbClr val="1A0EB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352928" cy="4752528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Интегрированные </a:t>
            </a:r>
            <a:r>
              <a:rPr lang="ru-RU" sz="4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уроки по основам безопасности жизнедеятельности</a:t>
            </a:r>
            <a:r>
              <a:rPr lang="ru-RU" sz="4000" b="1" dirty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b="1" dirty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dirty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средство формирования универсальных учебных </a:t>
            </a:r>
            <a:r>
              <a:rPr lang="ru-RU" sz="4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действий</a:t>
            </a:r>
          </a:p>
          <a:p>
            <a:endParaRPr lang="ru-RU" sz="4000" b="1" dirty="0">
              <a:ln w="24500" cmpd="dbl">
                <a:noFill/>
                <a:prstDash val="solid"/>
                <a:miter lim="800000"/>
              </a:ln>
              <a:solidFill>
                <a:srgbClr val="1A0EB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Каблуков Евгений Иванович</a:t>
            </a:r>
          </a:p>
          <a:p>
            <a:pPr algn="r"/>
            <a:r>
              <a:rPr lang="ru-RU" sz="2000" b="1" dirty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lang="ru-RU" sz="2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реподаватель-организатор ОБЖ</a:t>
            </a:r>
          </a:p>
          <a:p>
            <a:pPr algn="r"/>
            <a:r>
              <a:rPr lang="ru-RU" sz="2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МБОУ «</a:t>
            </a:r>
            <a:r>
              <a:rPr lang="ru-RU" sz="2000" b="1" dirty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lang="ru-RU" sz="2000" b="1" dirty="0" smtClean="0">
                <a:ln w="24500" cmpd="dbl">
                  <a:noFill/>
                  <a:prstDash val="solid"/>
                  <a:miter lim="800000"/>
                </a:ln>
                <a:solidFill>
                  <a:srgbClr val="1A0EB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азъезженская СОШ»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4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О</a:t>
            </a:r>
            <a:r>
              <a:rPr lang="ru-RU" dirty="0" smtClean="0">
                <a:latin typeface="Times New Roman"/>
                <a:ea typeface="Times New Roman"/>
              </a:rPr>
              <a:t> – </a:t>
            </a:r>
            <a:r>
              <a:rPr lang="ru-RU" sz="4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основа</a:t>
            </a:r>
            <a:r>
              <a:rPr lang="ru-RU" sz="4000" b="1" dirty="0">
                <a:solidFill>
                  <a:srgbClr val="00B050"/>
                </a:solidFill>
                <a:latin typeface="Times New Roman"/>
                <a:ea typeface="Times New Roman"/>
              </a:rPr>
              <a:t>, фундамент </a:t>
            </a:r>
            <a:endParaRPr lang="ru-RU" sz="4000" b="1" dirty="0" smtClean="0">
              <a:solidFill>
                <a:srgbClr val="00B050"/>
              </a:solidFill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(</a:t>
            </a:r>
            <a:r>
              <a:rPr lang="ru-RU" dirty="0">
                <a:latin typeface="Times New Roman"/>
                <a:ea typeface="Times New Roman"/>
              </a:rPr>
              <a:t>правила, законы) 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/>
                <a:ea typeface="Times New Roman"/>
              </a:rPr>
              <a:t>Б</a:t>
            </a:r>
            <a:r>
              <a:rPr lang="ru-RU" dirty="0">
                <a:latin typeface="Times New Roman"/>
                <a:ea typeface="Times New Roman"/>
              </a:rPr>
              <a:t> – 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безопасность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(</a:t>
            </a:r>
            <a:r>
              <a:rPr lang="ru-RU" dirty="0">
                <a:latin typeface="Times New Roman"/>
                <a:ea typeface="Times New Roman"/>
              </a:rPr>
              <a:t>когда нам ничего не угрожает)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4400" b="1" dirty="0">
                <a:solidFill>
                  <a:srgbClr val="1A0EB2"/>
                </a:solidFill>
                <a:latin typeface="Times New Roman"/>
                <a:ea typeface="Times New Roman"/>
              </a:rPr>
              <a:t>Ж</a:t>
            </a:r>
            <a:r>
              <a:rPr lang="ru-RU" dirty="0">
                <a:latin typeface="Times New Roman"/>
                <a:ea typeface="Times New Roman"/>
              </a:rPr>
              <a:t> – </a:t>
            </a:r>
            <a:r>
              <a:rPr lang="ru-RU" sz="4400" b="1" dirty="0">
                <a:solidFill>
                  <a:srgbClr val="1A0EB2"/>
                </a:solidFill>
                <a:latin typeface="Times New Roman"/>
                <a:ea typeface="Times New Roman"/>
              </a:rPr>
              <a:t>жизнедеятельность </a:t>
            </a:r>
            <a:endParaRPr lang="ru-RU" sz="4400" b="1" dirty="0" smtClean="0">
              <a:solidFill>
                <a:srgbClr val="1A0EB2"/>
              </a:solidFill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(</a:t>
            </a:r>
            <a:r>
              <a:rPr lang="ru-RU" dirty="0">
                <a:latin typeface="Times New Roman"/>
                <a:ea typeface="Times New Roman"/>
              </a:rPr>
              <a:t>любая наша деятельность) </a:t>
            </a:r>
            <a:r>
              <a:rPr lang="ru-RU" dirty="0" err="1">
                <a:latin typeface="Times New Roman"/>
                <a:ea typeface="Times New Roman"/>
              </a:rPr>
              <a:t>межпредметные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связи (биология</a:t>
            </a:r>
            <a:r>
              <a:rPr lang="ru-RU" dirty="0">
                <a:latin typeface="Times New Roman"/>
                <a:ea typeface="Times New Roman"/>
              </a:rPr>
              <a:t>, физика, химия, математика, география)	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43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Второй блок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личности. Отношения нравственности и морали пронизывают всю нашу жизнь, в том числе и учебную деятельность.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УУД обеспечивают развитие таких качеств личности,  как способность соотносить свои поступки с общепринятыми этическими и моральными нормами, понимание основных моральных норм: взаимопомощи, правдивости, честности, ответственности;  нравственно – эмоциональной отзывчивости  на основе способности к восприятию чувств других людей; установки на здоровый и безопасный образ жизни;    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 особенно аффективны такие элементы технологий,  как проектная деятельность и ситуационное обучение.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Третий блок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(личностное определение) 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самопознание, представление о самом себе, знание о том, кто я, какими качествами я обладаю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для меня приоритетно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Формирование идентичности личности  - это представление о  семейной роли, о социальной роли и принятие этих ролей.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этнической принадлежности и культурной идентичности, формирование основ гражданской идентичности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– это ориентация, на какую – либо профессию и дальнейшее обучение.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Жизненное – ориентация на здоровый образ жизни.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этого способствуют  соревнования различной направленности. На ряду с этим использую все раннее перечисленные элементы технологий.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Внеурочная деятельность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Диагностировать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УУД практически не возможно, так как их формирование происходит длительный период и проявляется при определенных условиях.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 ситуацию диагностику можно провести за счет ситуационных задач. Но полной комплексной диагностики не существует.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нашёл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во внеурочной деятельности.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жукова\Desktop\Здоровье молодёжи-богатство края 2015\1 место баскетбол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14"/>
          <a:stretch/>
        </p:blipFill>
        <p:spPr bwMode="auto">
          <a:xfrm>
            <a:off x="1547664" y="4548"/>
            <a:ext cx="5990000" cy="348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8 класс\Рабочий стол\КАБЛУКОВ\ВСЁ СПОРТ\фотоКРОСС 2014\DSCF92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2664" y="3388835"/>
            <a:ext cx="4616081" cy="3462060"/>
          </a:xfrm>
          <a:prstGeom prst="rect">
            <a:avLst/>
          </a:prstGeom>
          <a:noFill/>
        </p:spPr>
      </p:pic>
      <p:pic>
        <p:nvPicPr>
          <p:cNvPr id="6" name="Picture 7" descr="IMG_87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750" y="3388834"/>
            <a:ext cx="4694414" cy="362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30980" y="3007282"/>
            <a:ext cx="429492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Районные соревнования по баскетболу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93" y="6620142"/>
            <a:ext cx="429492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Лыжня России-2015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3240" y="6435476"/>
            <a:ext cx="429492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День здоровья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8 класс\Рабочий стол\9 мая-2015г\Photo0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2656"/>
            <a:ext cx="4745764" cy="6051985"/>
          </a:xfrm>
          <a:prstGeom prst="rect">
            <a:avLst/>
          </a:prstGeom>
          <a:noFill/>
        </p:spPr>
      </p:pic>
      <p:pic>
        <p:nvPicPr>
          <p:cNvPr id="5" name="Picture 3" descr="C:\Documents and Settings\8 класс\Рабочий стол\бит х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0"/>
            <a:ext cx="4929190" cy="3697190"/>
          </a:xfrm>
          <a:prstGeom prst="rect">
            <a:avLst/>
          </a:prstGeom>
          <a:noFill/>
        </p:spPr>
      </p:pic>
      <p:pic>
        <p:nvPicPr>
          <p:cNvPr id="6" name="Picture 3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28" b="13914"/>
          <a:stretch>
            <a:fillRect/>
          </a:stretch>
        </p:blipFill>
        <p:spPr bwMode="auto">
          <a:xfrm>
            <a:off x="4180606" y="3630665"/>
            <a:ext cx="4963394" cy="345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6384641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Конкурс почётных караулов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6594712"/>
            <a:ext cx="345638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Показательное выступление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4111" y="3233572"/>
            <a:ext cx="345638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Праздник 9 мая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6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06685"/>
            <a:ext cx="5976664" cy="850106"/>
          </a:xfrm>
          <a:solidFill>
            <a:srgbClr val="FFFFFF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Смотр песни и строя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F:\Декада -2015\DSCF5216.JPG"/>
          <p:cNvPicPr>
            <a:picLocks noChangeAspect="1" noChangeArrowheads="1"/>
          </p:cNvPicPr>
          <p:nvPr/>
        </p:nvPicPr>
        <p:blipFill>
          <a:blip r:embed="rId2" cstate="print"/>
          <a:srcRect l="5372" t="31492" r="2994" b="4364"/>
          <a:stretch>
            <a:fillRect/>
          </a:stretch>
        </p:blipFill>
        <p:spPr bwMode="auto">
          <a:xfrm>
            <a:off x="0" y="1556791"/>
            <a:ext cx="9144000" cy="42572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13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Внеурочная деятельность охватывает всех учащихся и даёт желаемые результаты в полном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объёме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1A0EB2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b="1" dirty="0">
              <a:solidFill>
                <a:srgbClr val="1A0EB2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1A0EB2"/>
                </a:solidFill>
                <a:latin typeface="Times New Roman"/>
                <a:ea typeface="Calibri"/>
                <a:cs typeface="Times New Roman"/>
              </a:rPr>
              <a:t>При </a:t>
            </a:r>
            <a:r>
              <a:rPr lang="ru-RU" b="1" dirty="0">
                <a:solidFill>
                  <a:srgbClr val="1A0EB2"/>
                </a:solidFill>
                <a:latin typeface="Times New Roman"/>
                <a:ea typeface="Calibri"/>
                <a:cs typeface="Times New Roman"/>
              </a:rPr>
              <a:t>этом формируются  следующие виды УУД:</a:t>
            </a:r>
            <a:endParaRPr lang="ru-RU" sz="2400" b="1" dirty="0">
              <a:solidFill>
                <a:srgbClr val="1A0EB2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3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lvl="0" indent="0" algn="ctr">
              <a:lnSpc>
                <a:spcPct val="115000"/>
              </a:lnSpc>
              <a:buNone/>
            </a:pPr>
            <a:r>
              <a:rPr lang="ru-RU" sz="3000" b="1" dirty="0">
                <a:solidFill>
                  <a:srgbClr val="FF0000"/>
                </a:solidFill>
              </a:rPr>
              <a:t>1. </a:t>
            </a:r>
            <a:r>
              <a:rPr lang="ru-RU" sz="30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Познавательные УУД</a:t>
            </a:r>
            <a:endParaRPr lang="ru-RU" sz="22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3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Создают структуру взаимосвязей смысловых единиц текста, умеют заменять термины определениями.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3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Выделяют объекты и процессы с точки зрения целого и частей.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3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Выдвигают  гипотезы и их обосновывают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sz="3000" b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2. Регулятивные </a:t>
            </a:r>
            <a:r>
              <a:rPr lang="ru-RU" sz="3000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УУД</a:t>
            </a:r>
            <a:endParaRPr lang="ru-RU" sz="22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3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Планирование, контроль.</a:t>
            </a: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sz="2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51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3. Коммуникативные </a:t>
            </a:r>
            <a:r>
              <a:rPr lang="ru-RU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УУД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Умеют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слушать и слышать друг друга.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Устанавливают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рабочие отношения, учатся эффективно сотрудничать.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Вступают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 диалог, участвуют в коллективном обсуждении.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Учатся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владеть монологической и диалогической речью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4. Личностные </a:t>
            </a:r>
            <a:r>
              <a:rPr lang="ru-RU" b="1" u="sng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УУД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Формирование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основ российской гражданской идентичности, чувства гордости за свою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Родину.</a:t>
            </a:r>
            <a:r>
              <a:rPr lang="ru-RU" dirty="0" smtClean="0">
                <a:solidFill>
                  <a:prstClr val="black"/>
                </a:solidFill>
                <a:latin typeface="Berlin Sans FB"/>
                <a:ea typeface="Calibri"/>
                <a:cs typeface="Times New Roman"/>
              </a:rPr>
              <a:t> 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23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«Наша новая школа»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1A0EB2"/>
                </a:solidFill>
              </a:rPr>
              <a:t>п</a:t>
            </a:r>
            <a:r>
              <a:rPr lang="ru-RU" b="1" dirty="0" smtClean="0">
                <a:solidFill>
                  <a:srgbClr val="1A0EB2"/>
                </a:solidFill>
              </a:rPr>
              <a:t>окончить с «ветхостью школы»;</a:t>
            </a:r>
          </a:p>
          <a:p>
            <a:r>
              <a:rPr lang="ru-RU" b="1" dirty="0">
                <a:solidFill>
                  <a:srgbClr val="1A0EB2"/>
                </a:solidFill>
              </a:rPr>
              <a:t>п</a:t>
            </a:r>
            <a:r>
              <a:rPr lang="ru-RU" b="1" dirty="0" smtClean="0">
                <a:solidFill>
                  <a:srgbClr val="1A0EB2"/>
                </a:solidFill>
              </a:rPr>
              <a:t>ерейти на новые образовательные стандарты;</a:t>
            </a:r>
          </a:p>
          <a:p>
            <a:r>
              <a:rPr lang="ru-RU" b="1" dirty="0">
                <a:solidFill>
                  <a:srgbClr val="1A0EB2"/>
                </a:solidFill>
              </a:rPr>
              <a:t>п</a:t>
            </a:r>
            <a:r>
              <a:rPr lang="ru-RU" b="1" dirty="0" smtClean="0">
                <a:solidFill>
                  <a:srgbClr val="1A0EB2"/>
                </a:solidFill>
              </a:rPr>
              <a:t>однять роль учителя;</a:t>
            </a:r>
          </a:p>
          <a:p>
            <a:r>
              <a:rPr lang="ru-RU" b="1" dirty="0">
                <a:solidFill>
                  <a:srgbClr val="1A0EB2"/>
                </a:solidFill>
              </a:rPr>
              <a:t>р</a:t>
            </a:r>
            <a:r>
              <a:rPr lang="ru-RU" b="1" dirty="0" smtClean="0">
                <a:solidFill>
                  <a:srgbClr val="1A0EB2"/>
                </a:solidFill>
              </a:rPr>
              <a:t>азвернуть работу с одарёнными детьми;</a:t>
            </a:r>
          </a:p>
          <a:p>
            <a:r>
              <a:rPr lang="ru-RU" b="1" dirty="0">
                <a:solidFill>
                  <a:srgbClr val="1A0EB2"/>
                </a:solidFill>
              </a:rPr>
              <a:t>п</a:t>
            </a:r>
            <a:r>
              <a:rPr lang="ru-RU" b="1" dirty="0" smtClean="0">
                <a:solidFill>
                  <a:srgbClr val="1A0EB2"/>
                </a:solidFill>
              </a:rPr>
              <a:t>ерейти на здоровье сберегающие и индивидуальные технологии с детьми.</a:t>
            </a:r>
            <a:endParaRPr lang="ru-RU" b="1" dirty="0">
              <a:solidFill>
                <a:srgbClr val="1A0E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При реализации ФГОС изменились требования к результатам освоения основной образовательной программы: личностным, предметным и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</a:rPr>
              <a:t>метапредметным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.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Итогом интегрированных уроков, если они проводятся в системе будет восприятие учащихся окружающей действительности  целостно и принимать на практике делая жизнь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безопаснее.</a:t>
            </a:r>
            <a:endParaRPr lang="ru-RU" sz="2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02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Интегрированный урок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1A0EB2"/>
                </a:solidFill>
              </a:rPr>
              <a:t>— это специально организованный урок, цель которого может быть достигнута лишь при объединении знаний из разных предметов и направлена  на рассмотрение и решение какой-либо пограничной проблемы, позволяющей наиболее эффективно  формировать и развивать  универсальные учебные действия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17762" y="1593263"/>
            <a:ext cx="3870462" cy="34919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Преимущества интегрированного урока</a:t>
            </a:r>
            <a:endParaRPr lang="ru-RU" sz="2400" b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491880" y="0"/>
            <a:ext cx="2478087" cy="2112313"/>
            <a:chOff x="3620988" y="-81929"/>
            <a:chExt cx="1908156" cy="1714089"/>
          </a:xfrm>
        </p:grpSpPr>
        <p:sp>
          <p:nvSpPr>
            <p:cNvPr id="6" name="Овал 5"/>
            <p:cNvSpPr/>
            <p:nvPr/>
          </p:nvSpPr>
          <p:spPr>
            <a:xfrm>
              <a:off x="3620988" y="-81929"/>
              <a:ext cx="1908156" cy="1714089"/>
            </a:xfrm>
            <a:prstGeom prst="ellipse">
              <a:avLst/>
            </a:prstGeom>
            <a:solidFill>
              <a:srgbClr val="4BACC6">
                <a:alpha val="50000"/>
                <a:hueOff val="-2483469"/>
                <a:satOff val="9953"/>
                <a:lumOff val="2157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7" name="Овал 4"/>
            <p:cNvSpPr/>
            <p:nvPr/>
          </p:nvSpPr>
          <p:spPr>
            <a:xfrm>
              <a:off x="3899533" y="279224"/>
              <a:ext cx="1344933" cy="7925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Преодоление перегрузки учащихся</a:t>
              </a:r>
              <a:endPara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69200" y="2083347"/>
            <a:ext cx="2771800" cy="2719712"/>
            <a:chOff x="3620988" y="679"/>
            <a:chExt cx="1902023" cy="1902023"/>
          </a:xfrm>
        </p:grpSpPr>
        <p:sp>
          <p:nvSpPr>
            <p:cNvPr id="13" name="Овал 12"/>
            <p:cNvSpPr/>
            <p:nvPr/>
          </p:nvSpPr>
          <p:spPr>
            <a:xfrm>
              <a:off x="3620988" y="679"/>
              <a:ext cx="1902023" cy="1902023"/>
            </a:xfrm>
            <a:prstGeom prst="ellipse">
              <a:avLst/>
            </a:prstGeom>
            <a:solidFill>
              <a:srgbClr val="4BACC6">
                <a:alpha val="50000"/>
                <a:hueOff val="-2483469"/>
                <a:satOff val="9953"/>
                <a:lumOff val="2157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4" name="Овал 4"/>
            <p:cNvSpPr/>
            <p:nvPr/>
          </p:nvSpPr>
          <p:spPr>
            <a:xfrm>
              <a:off x="3899533" y="279224"/>
              <a:ext cx="1344933" cy="134493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436208" y="2112313"/>
            <a:ext cx="2699792" cy="2583323"/>
            <a:chOff x="3620988" y="679"/>
            <a:chExt cx="1902023" cy="1902023"/>
          </a:xfrm>
        </p:grpSpPr>
        <p:sp>
          <p:nvSpPr>
            <p:cNvPr id="16" name="Овал 15"/>
            <p:cNvSpPr/>
            <p:nvPr/>
          </p:nvSpPr>
          <p:spPr>
            <a:xfrm>
              <a:off x="3620988" y="679"/>
              <a:ext cx="1902023" cy="1902023"/>
            </a:xfrm>
            <a:prstGeom prst="ellipse">
              <a:avLst/>
            </a:prstGeom>
            <a:solidFill>
              <a:srgbClr val="4BACC6">
                <a:alpha val="50000"/>
                <a:hueOff val="-2483469"/>
                <a:satOff val="9953"/>
                <a:lumOff val="2157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7" name="Овал 4"/>
            <p:cNvSpPr/>
            <p:nvPr/>
          </p:nvSpPr>
          <p:spPr>
            <a:xfrm>
              <a:off x="3899533" y="279224"/>
              <a:ext cx="1344933" cy="134493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491880" y="4588005"/>
            <a:ext cx="2478087" cy="2269995"/>
            <a:chOff x="3620988" y="679"/>
            <a:chExt cx="1902023" cy="1902023"/>
          </a:xfrm>
        </p:grpSpPr>
        <p:sp>
          <p:nvSpPr>
            <p:cNvPr id="19" name="Овал 18"/>
            <p:cNvSpPr/>
            <p:nvPr/>
          </p:nvSpPr>
          <p:spPr>
            <a:xfrm>
              <a:off x="3620988" y="679"/>
              <a:ext cx="1902023" cy="1902023"/>
            </a:xfrm>
            <a:prstGeom prst="ellipse">
              <a:avLst/>
            </a:prstGeom>
            <a:solidFill>
              <a:srgbClr val="4BACC6">
                <a:alpha val="50000"/>
                <a:hueOff val="-2483469"/>
                <a:satOff val="9953"/>
                <a:lumOff val="2157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0" name="Овал 4"/>
            <p:cNvSpPr/>
            <p:nvPr/>
          </p:nvSpPr>
          <p:spPr>
            <a:xfrm>
              <a:off x="4133294" y="752400"/>
              <a:ext cx="1111172" cy="87175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582373" y="2619144"/>
            <a:ext cx="18722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/>
              <a:t>Объединение богатства методического опыта учителей и творческого духа учащихся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31584" y="2677503"/>
            <a:ext cx="19090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/>
              <a:t>Увеличение </a:t>
            </a:r>
            <a:r>
              <a:rPr lang="ru-RU" sz="1600" b="1" dirty="0" smtClean="0"/>
              <a:t>объёма </a:t>
            </a:r>
            <a:r>
              <a:rPr lang="ru-RU" sz="1600" b="1" dirty="0"/>
              <a:t>взаимосвязей учебных дисциплин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40069" y="5085184"/>
            <a:ext cx="19817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/>
              <a:t>Укрепление целостности </a:t>
            </a:r>
            <a:r>
              <a:rPr lang="ru-RU" sz="1600" b="1" dirty="0" smtClean="0"/>
              <a:t>объёма </a:t>
            </a:r>
            <a:r>
              <a:rPr lang="ru-RU" sz="1600" b="1" dirty="0"/>
              <a:t>познания и единства мира, природы, человека</a:t>
            </a:r>
          </a:p>
        </p:txBody>
      </p:sp>
      <p:sp>
        <p:nvSpPr>
          <p:cNvPr id="26" name="Овал 4"/>
          <p:cNvSpPr/>
          <p:nvPr/>
        </p:nvSpPr>
        <p:spPr>
          <a:xfrm>
            <a:off x="405921" y="2851786"/>
            <a:ext cx="1959958" cy="192312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6510" tIns="16510" rIns="16510" bIns="16510" numCol="1" spcCol="1270" anchor="ctr" anchorCtr="0">
            <a:noAutofit/>
          </a:bodyPr>
          <a:lstStyle/>
          <a:p>
            <a:pPr marL="0" marR="0" lvl="0" indent="0" algn="ctr" defTabSz="577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27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71868" y="2285992"/>
            <a:ext cx="2500330" cy="221457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УУД</a:t>
            </a:r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0" y="0"/>
            <a:ext cx="3571868" cy="307181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Личностные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86446" y="0"/>
            <a:ext cx="3357554" cy="30718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Познавательные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5786446" y="3645024"/>
            <a:ext cx="3357554" cy="321297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Регулятивные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0" y="3357562"/>
            <a:ext cx="3714744" cy="3500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Коммуникативные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3357554" y="2143116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7"/>
          </p:cNvCxnSpPr>
          <p:nvPr/>
        </p:nvCxnSpPr>
        <p:spPr>
          <a:xfrm rot="5400000" flipH="1" flipV="1">
            <a:off x="5619800" y="2300788"/>
            <a:ext cx="395755" cy="2232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3"/>
          </p:cNvCxnSpPr>
          <p:nvPr/>
        </p:nvCxnSpPr>
        <p:spPr>
          <a:xfrm rot="5400000">
            <a:off x="3592793" y="4155329"/>
            <a:ext cx="324317" cy="366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5"/>
          </p:cNvCxnSpPr>
          <p:nvPr/>
        </p:nvCxnSpPr>
        <p:spPr>
          <a:xfrm rot="16200000" flipH="1">
            <a:off x="5726957" y="4155328"/>
            <a:ext cx="324317" cy="366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Почему именно </a:t>
            </a:r>
            <a:r>
              <a:rPr lang="ru-RU" sz="6000" b="1" dirty="0" smtClean="0">
                <a:solidFill>
                  <a:srgbClr val="FF0000"/>
                </a:solidFill>
              </a:rPr>
              <a:t>личностные???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Личностные УУД разделим на 3 блока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15472" y="1214422"/>
            <a:ext cx="2571768" cy="10001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Действия </a:t>
            </a:r>
            <a:r>
              <a:rPr lang="ru-RU" b="1" dirty="0" err="1" smtClean="0">
                <a:solidFill>
                  <a:srgbClr val="FFFFFF"/>
                </a:solidFill>
              </a:rPr>
              <a:t>смыслообразования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679883"/>
            <a:ext cx="2571768" cy="10001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Действия самоопределения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1802361"/>
            <a:ext cx="2725478" cy="111859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Действие нравственно-этического  оценивания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-108520" y="2214554"/>
            <a:ext cx="3143240" cy="28575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FFFF"/>
                </a:solidFill>
              </a:rPr>
              <a:t>1.Личностное       (самопознание</a:t>
            </a:r>
            <a:r>
              <a:rPr lang="ru-RU" sz="1600" b="1" dirty="0">
                <a:solidFill>
                  <a:srgbClr val="FFFFFF"/>
                </a:solidFill>
              </a:rPr>
              <a:t>,  самооценка, идентичность)</a:t>
            </a: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2.Профессиональное</a:t>
            </a: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3.Жизненное</a:t>
            </a:r>
          </a:p>
        </p:txBody>
      </p:sp>
      <p:sp>
        <p:nvSpPr>
          <p:cNvPr id="10" name="Овал 9"/>
          <p:cNvSpPr/>
          <p:nvPr/>
        </p:nvSpPr>
        <p:spPr>
          <a:xfrm>
            <a:off x="2430448" y="2605898"/>
            <a:ext cx="4143404" cy="37890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FFFF"/>
                </a:solidFill>
              </a:rPr>
              <a:t>1.Сформированная учебная мотивация (для чего мне эти знания? – чтобы помочь себе и другим</a:t>
            </a:r>
            <a:r>
              <a:rPr lang="ru-RU" sz="1600" b="1" dirty="0" smtClean="0">
                <a:solidFill>
                  <a:srgbClr val="FFFFFF"/>
                </a:solidFill>
              </a:rPr>
              <a:t>)</a:t>
            </a:r>
            <a:endParaRPr lang="ru-RU" sz="1600" b="1" dirty="0">
              <a:solidFill>
                <a:srgbClr val="FFFFFF"/>
              </a:solidFill>
            </a:endParaRP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2.Осознанность учения и личная  ответственность </a:t>
            </a:r>
            <a:r>
              <a:rPr lang="ru-RU" sz="1600" b="1" dirty="0" smtClean="0">
                <a:solidFill>
                  <a:srgbClr val="FFFFFF"/>
                </a:solidFill>
              </a:rPr>
              <a:t>            (понимаю </a:t>
            </a:r>
            <a:r>
              <a:rPr lang="ru-RU" sz="1600" b="1" dirty="0">
                <a:solidFill>
                  <a:srgbClr val="FFFFFF"/>
                </a:solidFill>
              </a:rPr>
              <a:t>что  делаю и несу ответственность за свои поступки</a:t>
            </a:r>
            <a:r>
              <a:rPr lang="ru-RU" sz="1600" b="1" dirty="0" smtClean="0">
                <a:solidFill>
                  <a:srgbClr val="FFFFFF"/>
                </a:solidFill>
              </a:rPr>
              <a:t>)</a:t>
            </a:r>
            <a:endParaRPr lang="ru-RU" sz="1600" b="1" dirty="0">
              <a:solidFill>
                <a:srgbClr val="FFFFFF"/>
              </a:solidFill>
            </a:endParaRP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3.Адекватное реагирование на трудности (умение оценить сложившуюся ситуацию и принять решение</a:t>
            </a:r>
            <a:r>
              <a:rPr lang="ru-RU" sz="1600" b="1" dirty="0" smtClean="0">
                <a:solidFill>
                  <a:srgbClr val="FFFFFF"/>
                </a:solidFill>
              </a:rPr>
              <a:t>)</a:t>
            </a:r>
            <a:endParaRPr lang="ru-RU" sz="1600" b="1" dirty="0">
              <a:solidFill>
                <a:srgbClr val="FFFFFF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12161" y="3608856"/>
            <a:ext cx="3324700" cy="278608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FFFF"/>
                </a:solidFill>
              </a:rPr>
              <a:t>1.Положительные нравственные качества (готовность помочь,  сочувствие к другим);</a:t>
            </a:r>
          </a:p>
          <a:p>
            <a:pPr algn="ctr"/>
            <a:r>
              <a:rPr lang="ru-RU" sz="1600" b="1" dirty="0">
                <a:solidFill>
                  <a:srgbClr val="FFFFFF"/>
                </a:solidFill>
              </a:rPr>
              <a:t>2.Адекватное оценивание чужих поступков (помощь другим людям может быть связана с риском)</a:t>
            </a:r>
          </a:p>
        </p:txBody>
      </p:sp>
      <p:cxnSp>
        <p:nvCxnSpPr>
          <p:cNvPr id="8" name="Прямая со стрелкой 7"/>
          <p:cNvCxnSpPr>
            <a:stCxn id="5" idx="2"/>
          </p:cNvCxnSpPr>
          <p:nvPr/>
        </p:nvCxnSpPr>
        <p:spPr>
          <a:xfrm>
            <a:off x="1285884" y="1680015"/>
            <a:ext cx="0" cy="5345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0" idx="0"/>
          </p:cNvCxnSpPr>
          <p:nvPr/>
        </p:nvCxnSpPr>
        <p:spPr>
          <a:xfrm>
            <a:off x="4502150" y="2214554"/>
            <a:ext cx="0" cy="391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590923" y="2920954"/>
            <a:ext cx="0" cy="6879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Первый  блок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связан </a:t>
            </a:r>
            <a:r>
              <a:rPr lang="ru-RU" dirty="0">
                <a:latin typeface="Times New Roman"/>
                <a:ea typeface="Times New Roman"/>
              </a:rPr>
              <a:t>со смыслами учебной деятельности. Смысл и мотивы учения имеют решающую роль. На первом уроке ОБЖ задаю вопрос:  «Для чего нужен предмет ОБЖ?» и получаю самые разные ответы. Чтобы убедить учащихся в нужности данного предмета,  предлагаю вместе разобраться в самом названии.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984" y="314348"/>
            <a:ext cx="3214710" cy="257176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61015" y="1124744"/>
            <a:ext cx="3214710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Б</a:t>
            </a:r>
            <a:endParaRPr lang="ru-RU" sz="88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4005064"/>
            <a:ext cx="3214710" cy="257176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</a:rPr>
              <a:t>Ж</a:t>
            </a:r>
            <a:endParaRPr lang="ru-RU" sz="8800" b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>
            <a:stCxn id="5" idx="3"/>
            <a:endCxn id="6" idx="1"/>
          </p:cNvCxnSpPr>
          <p:nvPr/>
        </p:nvCxnSpPr>
        <p:spPr>
          <a:xfrm>
            <a:off x="3679694" y="1600232"/>
            <a:ext cx="1881321" cy="8103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2"/>
            <a:endCxn id="7" idx="3"/>
          </p:cNvCxnSpPr>
          <p:nvPr/>
        </p:nvCxnSpPr>
        <p:spPr>
          <a:xfrm flipH="1">
            <a:off x="5194422" y="3696512"/>
            <a:ext cx="1973948" cy="15944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rgbClr val="FFFF65"/>
      </a:lt1>
      <a:dk2>
        <a:srgbClr val="5A6378"/>
      </a:dk2>
      <a:lt2>
        <a:srgbClr val="FFFF00"/>
      </a:lt2>
      <a:accent1>
        <a:srgbClr val="FF00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895</TotalTime>
  <Words>727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Методический семинар</vt:lpstr>
      <vt:lpstr>«Наша новая школа»</vt:lpstr>
      <vt:lpstr>Презентация PowerPoint</vt:lpstr>
      <vt:lpstr>Презентация PowerPoint</vt:lpstr>
      <vt:lpstr>Презентация PowerPoint</vt:lpstr>
      <vt:lpstr>Презентация PowerPoint</vt:lpstr>
      <vt:lpstr>Личностные УУД разделим на 3 блока</vt:lpstr>
      <vt:lpstr>Первый  блок</vt:lpstr>
      <vt:lpstr>Презентация PowerPoint</vt:lpstr>
      <vt:lpstr>Презентация PowerPoint</vt:lpstr>
      <vt:lpstr>Второй блок</vt:lpstr>
      <vt:lpstr>Третий блок</vt:lpstr>
      <vt:lpstr>Внеурочная деятельность </vt:lpstr>
      <vt:lpstr>Презентация PowerPoint</vt:lpstr>
      <vt:lpstr>Презентация PowerPoint</vt:lpstr>
      <vt:lpstr>Смотр песни и строя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Интегрированные уроки как средство формирования универсальных учебных действий</dc:title>
  <dc:creator>user</dc:creator>
  <cp:lastModifiedBy>жукова</cp:lastModifiedBy>
  <cp:revision>26</cp:revision>
  <dcterms:created xsi:type="dcterms:W3CDTF">2016-01-29T14:50:39Z</dcterms:created>
  <dcterms:modified xsi:type="dcterms:W3CDTF">2016-02-01T00:25:08Z</dcterms:modified>
</cp:coreProperties>
</file>