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73" r:id="rId3"/>
    <p:sldId id="274" r:id="rId4"/>
    <p:sldId id="275" r:id="rId5"/>
    <p:sldId id="277" r:id="rId6"/>
    <p:sldId id="278" r:id="rId7"/>
    <p:sldId id="279" r:id="rId8"/>
    <p:sldId id="283" r:id="rId9"/>
    <p:sldId id="281" r:id="rId10"/>
    <p:sldId id="282" r:id="rId11"/>
    <p:sldId id="284" r:id="rId12"/>
    <p:sldId id="285" r:id="rId13"/>
    <p:sldId id="286" r:id="rId14"/>
    <p:sldId id="287" r:id="rId15"/>
    <p:sldId id="290" r:id="rId16"/>
    <p:sldId id="292" r:id="rId17"/>
    <p:sldId id="293" r:id="rId18"/>
    <p:sldId id="301" r:id="rId19"/>
    <p:sldId id="300" r:id="rId20"/>
    <p:sldId id="302" r:id="rId21"/>
    <p:sldId id="303" r:id="rId22"/>
    <p:sldId id="304" r:id="rId23"/>
    <p:sldId id="29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21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G:\0005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55776" y="249289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3143" y="784736"/>
            <a:ext cx="8037713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Особенности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формирования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смыслового чтения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уроках математики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76056" y="5013176"/>
            <a:ext cx="41079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Маташкова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Екатерина Сергеевна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начальных классов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МОУ СОШ п. Верхнемарково УКМО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9124" y="6357958"/>
            <a:ext cx="780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2019г.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314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G:\0005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259632" y="4005064"/>
            <a:ext cx="684076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259632" y="3789040"/>
            <a:ext cx="0" cy="4320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8100392" y="3789040"/>
            <a:ext cx="0" cy="4320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Стрелка углом 14"/>
          <p:cNvSpPr/>
          <p:nvPr/>
        </p:nvSpPr>
        <p:spPr>
          <a:xfrm>
            <a:off x="1225142" y="3290501"/>
            <a:ext cx="1402641" cy="429927"/>
          </a:xfrm>
          <a:prstGeom prst="ben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3491880" y="3776286"/>
            <a:ext cx="0" cy="4320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652120" y="3783035"/>
            <a:ext cx="0" cy="4320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Левая фигурная скобка 23"/>
          <p:cNvSpPr/>
          <p:nvPr/>
        </p:nvSpPr>
        <p:spPr>
          <a:xfrm rot="16200000">
            <a:off x="4150982" y="1522476"/>
            <a:ext cx="1152128" cy="7010348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4554552" y="5800606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26" name="TextBox 25"/>
          <p:cNvSpPr txBox="1"/>
          <p:nvPr/>
        </p:nvSpPr>
        <p:spPr>
          <a:xfrm>
            <a:off x="3249230" y="4266919"/>
            <a:ext cx="6746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1ч.</a:t>
            </a:r>
            <a:endParaRPr lang="ru-RU" sz="2400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5417921" y="4266919"/>
            <a:ext cx="5084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2</a:t>
            </a:r>
            <a:r>
              <a:rPr lang="ru-RU" sz="2000" b="1" dirty="0" smtClean="0"/>
              <a:t>ч.</a:t>
            </a:r>
            <a:endParaRPr lang="ru-RU" sz="20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7631994" y="4266919"/>
            <a:ext cx="5084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3ч</a:t>
            </a:r>
            <a:r>
              <a:rPr lang="ru-RU" sz="2000" b="1" dirty="0"/>
              <a:t>.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284517" y="2780928"/>
            <a:ext cx="11512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40км\ч</a:t>
            </a:r>
            <a:endParaRPr lang="ru-RU" sz="2400" b="1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260648"/>
            <a:ext cx="60121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Прием </a:t>
            </a:r>
          </a:p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Составления 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краткой записи задачи </a:t>
            </a:r>
            <a:endParaRPr lang="ru-RU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314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G:\0005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3276" y="-27384"/>
            <a:ext cx="84249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Изюбр из леса до 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п.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Верхнемарково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прошел расстояние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84 км за 2 часа. 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какой скоростью он двигался?</a:t>
            </a:r>
          </a:p>
          <a:p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                           t                          S</a:t>
            </a:r>
            <a:endParaRPr lang="ru-RU" sz="4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2ч.                 84км</a:t>
            </a:r>
          </a:p>
        </p:txBody>
      </p:sp>
      <p:pic>
        <p:nvPicPr>
          <p:cNvPr id="2050" name="Picture 2" descr="http://maral-proekt.ru/wp-content/uploads/2018/04/zhivotnye-oleni-maral-943763-e15229049991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8202"/>
            <a:ext cx="3974509" cy="2970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314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G:\0005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332656"/>
            <a:ext cx="85689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Прием</a:t>
            </a:r>
          </a:p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Составления </a:t>
            </a:r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вопросов 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задаче </a:t>
            </a:r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информации,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представленной в объемном тексте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математической точки зрения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Формулировка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вопросов к задаче, для ответа на которые нужно использовать все имеющиеся данные;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останутся неиспользованные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нужны дополнительные данные.</a:t>
            </a:r>
          </a:p>
        </p:txBody>
      </p:sp>
    </p:spTree>
    <p:extLst>
      <p:ext uri="{BB962C8B-B14F-4D97-AF65-F5344CB8AC3E}">
        <p14:creationId xmlns:p14="http://schemas.microsoft.com/office/powerpoint/2010/main" val="287314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G:\0005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7524" y="25121"/>
            <a:ext cx="856895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Прием Составления 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вопросов к задаче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автомобиля 60 км в час, а скорость мотоциклиста на 20 км в час больше. Какое расстояние проедет мотоциклист за 3 часа?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 каких величинах говорится в задаче? Как удобно составить краткую запись?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Можно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 сразу ответить на главный вопрос задачи? - Что узнаем первым действием? (скорость мотоциклиста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Что будем узнавать вторым действием? Какой формулой воспользуемся?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Посмотрите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формулу нахождения расстояния. Подумайте, как найти время (t) на основании этой формулы? А как найти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 (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V)?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формулы можно составить для этих величин?</a:t>
            </a:r>
          </a:p>
        </p:txBody>
      </p:sp>
    </p:spTree>
    <p:extLst>
      <p:ext uri="{BB962C8B-B14F-4D97-AF65-F5344CB8AC3E}">
        <p14:creationId xmlns:p14="http://schemas.microsoft.com/office/powerpoint/2010/main" val="287314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G:\0005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871296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Прием  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Инсерт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 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«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Инсерт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маркировка текста по мере его чтения.  Прием используется на фазе «Осмысление» (работа с текстом), таблица с информацией используется на фазе «Рефлексия». Применяется для стимулирования более внимательного чтения. Чтение превращается в увлекательное путешествие. 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Чтение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индивидуальное. 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1.Читая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ученик делает пометки в тексте: 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уже знал, 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новое, 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– думал иначе, 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не понял, есть вопросы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Читая, второй раз, заполняют таблицу, систематизируя материал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Уже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знал (V) Узнал новое (+) Думал иначе (–) Есть вопросы (?)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14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G:\0005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404664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Прием  Кластер 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Грозди)- выделение смысловых единиц текста и графическое их оформление в определенном порядке.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Всадник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едет на лошади со скоростью 8 км/ч. Какое расстояние он пройдет за 5 часов?</a:t>
            </a:r>
          </a:p>
        </p:txBody>
      </p:sp>
    </p:spTree>
    <p:extLst>
      <p:ext uri="{BB962C8B-B14F-4D97-AF65-F5344CB8AC3E}">
        <p14:creationId xmlns:p14="http://schemas.microsoft.com/office/powerpoint/2010/main" val="287314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:\0005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4936" y="116630"/>
            <a:ext cx="9394431" cy="6370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Прием Кластер</a:t>
            </a:r>
          </a:p>
          <a:p>
            <a:pPr algn="ctr"/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Задачи на движение</a:t>
            </a:r>
            <a:endParaRPr lang="en-US" sz="4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Расстояние(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S)  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Скорость(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V)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 Время(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t)</a:t>
            </a:r>
          </a:p>
          <a:p>
            <a:endParaRPr lang="en-US" sz="4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S=V*t                   V= S:t              t= S:V</a:t>
            </a:r>
            <a:endParaRPr lang="ru-RU" sz="4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4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4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 ?</a:t>
            </a:r>
            <a:r>
              <a:rPr lang="en-US" sz="4400" b="1" i="1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V=8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км/ч         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t=5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ч.  </a:t>
            </a:r>
            <a:endParaRPr lang="ru-RU" sz="44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907704" y="1696050"/>
            <a:ext cx="432048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876256" y="1696050"/>
            <a:ext cx="430979" cy="7158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076056" y="1772250"/>
            <a:ext cx="0" cy="8010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899592" y="3059223"/>
            <a:ext cx="432048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467544" y="4761148"/>
            <a:ext cx="432048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355976" y="2963564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7402435" y="3099225"/>
            <a:ext cx="430979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788024" y="4761148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7505158" y="4825605"/>
            <a:ext cx="358289" cy="78660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0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0005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88640"/>
            <a:ext cx="914501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Прием </a:t>
            </a:r>
          </a:p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sz="4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i="1" dirty="0" smtClean="0"/>
              <a:t>Тема предмета</a:t>
            </a:r>
          </a:p>
          <a:p>
            <a:pPr algn="ctr"/>
            <a:r>
              <a:rPr lang="ru-RU" sz="4800" b="1" i="1" dirty="0" smtClean="0"/>
              <a:t>Признаки     </a:t>
            </a:r>
            <a:r>
              <a:rPr lang="ru-RU" sz="4800" b="1" i="1" dirty="0" err="1" smtClean="0"/>
              <a:t>Признаки</a:t>
            </a:r>
            <a:endParaRPr lang="ru-RU" sz="4800" b="1" i="1" dirty="0" smtClean="0"/>
          </a:p>
          <a:p>
            <a:pPr algn="ctr"/>
            <a:r>
              <a:rPr lang="ru-RU" sz="4800" b="1" i="1" dirty="0" smtClean="0"/>
              <a:t>Действия   </a:t>
            </a:r>
            <a:r>
              <a:rPr lang="ru-RU" sz="4800" b="1" i="1" dirty="0" err="1" smtClean="0"/>
              <a:t>Действия</a:t>
            </a:r>
            <a:r>
              <a:rPr lang="ru-RU" sz="4800" b="1" i="1" dirty="0" smtClean="0"/>
              <a:t>   </a:t>
            </a:r>
            <a:r>
              <a:rPr lang="ru-RU" sz="4800" b="1" i="1" dirty="0" err="1" smtClean="0"/>
              <a:t>Действия</a:t>
            </a:r>
            <a:endParaRPr lang="ru-RU" sz="4800" b="1" i="1" dirty="0" smtClean="0"/>
          </a:p>
          <a:p>
            <a:pPr algn="ctr"/>
            <a:r>
              <a:rPr lang="ru-RU" sz="4800" b="1" i="1" dirty="0" smtClean="0"/>
              <a:t>Фраза отношения к теме</a:t>
            </a:r>
          </a:p>
          <a:p>
            <a:pPr algn="ctr"/>
            <a:r>
              <a:rPr lang="ru-RU" sz="4800" b="1" i="1" dirty="0" smtClean="0"/>
              <a:t>Вывод</a:t>
            </a:r>
            <a:endParaRPr lang="ru-RU" sz="4800" b="1" i="1" dirty="0"/>
          </a:p>
        </p:txBody>
      </p:sp>
    </p:spTree>
    <p:extLst>
      <p:ext uri="{BB962C8B-B14F-4D97-AF65-F5344CB8AC3E}">
        <p14:creationId xmlns:p14="http://schemas.microsoft.com/office/powerpoint/2010/main" val="160681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0005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260648"/>
            <a:ext cx="94868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Прием </a:t>
            </a:r>
          </a:p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sz="4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i="1" dirty="0" smtClean="0"/>
              <a:t>Движение</a:t>
            </a:r>
          </a:p>
          <a:p>
            <a:r>
              <a:rPr lang="ru-RU" sz="4800" b="1" i="1" dirty="0" smtClean="0"/>
              <a:t>Встречное </a:t>
            </a:r>
            <a:r>
              <a:rPr lang="en-US" sz="4800" b="1" i="1" dirty="0" smtClean="0"/>
              <a:t>  </a:t>
            </a:r>
            <a:r>
              <a:rPr lang="en-US" sz="4800" dirty="0" smtClean="0"/>
              <a:t> </a:t>
            </a:r>
            <a:r>
              <a:rPr lang="ru-RU" sz="4800" b="1" i="1" dirty="0" smtClean="0"/>
              <a:t>Противоположное</a:t>
            </a:r>
          </a:p>
          <a:p>
            <a:r>
              <a:rPr lang="ru-RU" sz="4800" b="1" i="1" dirty="0" smtClean="0"/>
              <a:t>Читать  </a:t>
            </a:r>
            <a:r>
              <a:rPr lang="en-US" sz="4800" b="1" i="1" dirty="0" smtClean="0"/>
              <a:t>   </a:t>
            </a:r>
            <a:r>
              <a:rPr lang="ru-RU" sz="4800" b="1" i="1" dirty="0" smtClean="0"/>
              <a:t>Чертить </a:t>
            </a:r>
            <a:r>
              <a:rPr lang="en-US" sz="4800" b="1" i="1" dirty="0" smtClean="0"/>
              <a:t>     </a:t>
            </a:r>
            <a:r>
              <a:rPr lang="ru-RU" sz="4800" b="1" i="1" dirty="0" smtClean="0"/>
              <a:t> Решать</a:t>
            </a:r>
          </a:p>
          <a:p>
            <a:pPr algn="ctr"/>
            <a:r>
              <a:rPr lang="ru-RU" sz="4800" b="1" i="1" dirty="0" smtClean="0"/>
              <a:t>Знаю формула для решения</a:t>
            </a:r>
          </a:p>
          <a:p>
            <a:pPr algn="ctr"/>
            <a:r>
              <a:rPr lang="en-US" sz="4800" b="1" i="1" dirty="0" smtClean="0"/>
              <a:t>S=V*t</a:t>
            </a:r>
            <a:r>
              <a:rPr lang="ru-RU" sz="4800" b="1" i="1" dirty="0" smtClean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165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0005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0"/>
            <a:ext cx="907300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 каких стадиях возможно применять данные приемы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</a:p>
          <a:p>
            <a:pPr algn="just"/>
            <a:endParaRPr lang="ru-RU" sz="36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109355"/>
              </p:ext>
            </p:extLst>
          </p:nvPr>
        </p:nvGraphicFramePr>
        <p:xfrm>
          <a:off x="611560" y="1700808"/>
          <a:ext cx="7920879" cy="4536504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2640293"/>
                <a:gridCol w="2640293"/>
                <a:gridCol w="2640293"/>
              </a:tblGrid>
              <a:tr h="1512168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Вызов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Осмысление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Рефлексия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0891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Кластер 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Инсерт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Кластер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203445">
                <a:tc>
                  <a:txBody>
                    <a:bodyPr/>
                    <a:lstStyle/>
                    <a:p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Тонкие</a:t>
                      </a:r>
                      <a:r>
                        <a:rPr lang="ru-RU" sz="3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толстые вопросы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Синквейн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165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G:\0005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1311" y="126130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обучении математике в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начальных классах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сталкивается  с  проблемой: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дети, читая задачу самостоятельно или выслушав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читающего им, не умеют работать с текстом задачи. Дети затрудняются в составлении задач по кратким схемам или таблицам. Мы пришли к выводу, что неумение работать с текстом на уроках математики в начальных классах – это проблема, стоящая во главе обучения решению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69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0005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108520" y="3249"/>
            <a:ext cx="9361040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Смысловое чтение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универсальное действие формируется благодаря использованию  учителем следующих технологий, форм работы:</a:t>
            </a:r>
          </a:p>
          <a:p>
            <a:pPr algn="just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проблемного обучения;</a:t>
            </a:r>
          </a:p>
          <a:p>
            <a:pPr algn="just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интерактивных технологий;</a:t>
            </a:r>
          </a:p>
          <a:p>
            <a:pPr algn="just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критического мышления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Учитывая стратегии современных подходов к чтению, можно порекомендовать 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учителям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следующее: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выбирать наиболее рациональные  виды чтения для усвоения  учащимися нового материала;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учащихся интерес  к чтению путем внедрения  нестандартных форм и методов работы с текстом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04551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0005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456039"/>
            <a:ext cx="84249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характер  деятельности   различных      групп  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учащихся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при работе с учебником;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предвидеть   возможные     затруднения  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тех или иных видах учебной деятельности;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повышать уровень самостоятельности учащихся в чтении по мере их  продвижения вперед;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организовывать     различные  виды деятельности учащихся с целью развития у них творческого мышления;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обучать самоконтролю и самоорганизации в различных  видах деятельности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773471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0005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256" y="208224"/>
            <a:ext cx="89827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технологии развития критического мышления и продуктивного чтения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реализации смыслового чтения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анализа текста способствуют умению работать с информацией и не только вдумчиво читать, но и быть активным слушателем. Учащиеся учатся анализировать, применять данную информацию, соотносить новые знания с уже имеющимися представлениями. Уверена, что приемы данных технологий как нельзя лучше впишутся в организацию учебной деятельности по новым стандартам.</a:t>
            </a:r>
          </a:p>
        </p:txBody>
      </p:sp>
    </p:spTree>
    <p:extLst>
      <p:ext uri="{BB962C8B-B14F-4D97-AF65-F5344CB8AC3E}">
        <p14:creationId xmlns:p14="http://schemas.microsoft.com/office/powerpoint/2010/main" val="41667258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0005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9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32499" y="2967335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165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G:\0005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58019"/>
            <a:ext cx="871296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Смысловое чтение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метапредметным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результатом освоения основной образовательной программы основного общего образования, а также является универсальным учебным действием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7314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G:\0005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63588" y="1124744"/>
            <a:ext cx="74168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Стратегия смыслового чтения: 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Поиск информации и понимание прочитанного.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интерпретация.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287314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G:\0005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5760" y="214392"/>
            <a:ext cx="88924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решения текстовых задач и их связь со стратегиями смыслового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чтения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 задачи. </a:t>
            </a:r>
            <a:endParaRPr lang="ru-RU" sz="3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пути решения задачи. </a:t>
            </a:r>
            <a:endParaRPr lang="ru-RU" sz="3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плана ее решения. </a:t>
            </a:r>
            <a:endParaRPr lang="ru-RU" sz="3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и понимание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прочитанного.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14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G:\0005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620688"/>
            <a:ext cx="799288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задачей</a:t>
            </a:r>
          </a:p>
          <a:p>
            <a:pPr algn="just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учителя организовать и направить с помощью наводящих вопросов, научить выделять и находить «главные» слова. Это возможно при помощи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диалога, 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 нем участвуют все дети.</a:t>
            </a:r>
          </a:p>
        </p:txBody>
      </p:sp>
    </p:spTree>
    <p:extLst>
      <p:ext uri="{BB962C8B-B14F-4D97-AF65-F5344CB8AC3E}">
        <p14:creationId xmlns:p14="http://schemas.microsoft.com/office/powerpoint/2010/main" val="287314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G:\0005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548680"/>
            <a:ext cx="9001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Прием: Тонкие и Толстые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</a:p>
          <a:p>
            <a:r>
              <a:rPr lang="ru-RU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Тонкие </a:t>
            </a:r>
            <a:r>
              <a:rPr lang="ru-RU" sz="4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вопросы-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вопросы, требующие простого, односложного ответа.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Толстые </a:t>
            </a:r>
            <a:r>
              <a:rPr lang="ru-RU" sz="4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вопросы-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вопросы, требующие подробного, развернутого ответа.</a:t>
            </a:r>
          </a:p>
        </p:txBody>
      </p:sp>
    </p:spTree>
    <p:extLst>
      <p:ext uri="{BB962C8B-B14F-4D97-AF65-F5344CB8AC3E}">
        <p14:creationId xmlns:p14="http://schemas.microsoft.com/office/powerpoint/2010/main" val="287314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G:\0005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823519"/>
              </p:ext>
            </p:extLst>
          </p:nvPr>
        </p:nvGraphicFramePr>
        <p:xfrm>
          <a:off x="179512" y="169608"/>
          <a:ext cx="8856984" cy="66946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28492"/>
                <a:gridCol w="4428492"/>
              </a:tblGrid>
              <a:tr h="528641">
                <a:tc>
                  <a:txBody>
                    <a:bodyPr/>
                    <a:lstStyle/>
                    <a:p>
                      <a:endParaRPr lang="ru-RU" sz="2800" b="1" cap="all" spc="0" dirty="0" smtClean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  <a:p>
                      <a:r>
                        <a:rPr lang="ru-RU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Тонкие вопросы</a:t>
                      </a:r>
                    </a:p>
                    <a:p>
                      <a:endParaRPr lang="ru-RU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cap="all" spc="0" dirty="0" smtClean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  <a:p>
                      <a:r>
                        <a:rPr lang="ru-RU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Толстые вопросы</a:t>
                      </a:r>
                      <a:endParaRPr lang="ru-RU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</a:tr>
              <a:tr h="532303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Что известно о задаче? </a:t>
                      </a:r>
                    </a:p>
                    <a:p>
                      <a:r>
                        <a:rPr lang="ru-RU" sz="2400" dirty="0" smtClean="0"/>
                        <a:t>Что необходимо найти? Какова зависимость между…? </a:t>
                      </a:r>
                    </a:p>
                    <a:p>
                      <a:r>
                        <a:rPr lang="ru-RU" sz="2400" dirty="0" smtClean="0"/>
                        <a:t>Каково взаимное расположение…? </a:t>
                      </a:r>
                    </a:p>
                    <a:p>
                      <a:r>
                        <a:rPr lang="ru-RU" sz="2400" dirty="0" smtClean="0"/>
                        <a:t>Какими свойствами обладает…? </a:t>
                      </a:r>
                    </a:p>
                    <a:p>
                      <a:r>
                        <a:rPr lang="ru-RU" sz="2400" dirty="0" smtClean="0"/>
                        <a:t>Известно что…</a:t>
                      </a:r>
                    </a:p>
                    <a:p>
                      <a:r>
                        <a:rPr lang="ru-RU" sz="2400" dirty="0" smtClean="0"/>
                        <a:t>Сделайте выводы. </a:t>
                      </a:r>
                    </a:p>
                    <a:p>
                      <a:r>
                        <a:rPr lang="ru-RU" sz="2400" dirty="0" smtClean="0"/>
                        <a:t>Достаточно ли данных для решения? </a:t>
                      </a:r>
                    </a:p>
                    <a:p>
                      <a:r>
                        <a:rPr lang="ru-RU" sz="2400" dirty="0" smtClean="0"/>
                        <a:t>Можно ли найти (построить, доказать) если (условие)? </a:t>
                      </a:r>
                    </a:p>
                    <a:p>
                      <a:r>
                        <a:rPr lang="ru-RU" sz="2400" dirty="0" smtClean="0"/>
                        <a:t>Верно ли…, для…?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Установите закономерность (построения фигур, изменения какой -либо величины)…?</a:t>
                      </a:r>
                    </a:p>
                    <a:p>
                      <a:r>
                        <a:rPr lang="ru-RU" sz="2400" dirty="0" smtClean="0"/>
                        <a:t> Как изменится…, если…? </a:t>
                      </a:r>
                    </a:p>
                    <a:p>
                      <a:r>
                        <a:rPr lang="ru-RU" sz="2400" dirty="0" smtClean="0"/>
                        <a:t>При каком условии задача будет иметь несколько решений? </a:t>
                      </a:r>
                    </a:p>
                    <a:p>
                      <a:r>
                        <a:rPr lang="ru-RU" sz="2400" dirty="0" smtClean="0"/>
                        <a:t>Существует ли…, если (условие) </a:t>
                      </a:r>
                    </a:p>
                    <a:p>
                      <a:r>
                        <a:rPr lang="ru-RU" sz="2400" dirty="0" smtClean="0"/>
                        <a:t>Рационально ли решена задача? Почему?</a:t>
                      </a:r>
                    </a:p>
                    <a:p>
                      <a:r>
                        <a:rPr lang="ru-RU" sz="2400" dirty="0" smtClean="0"/>
                        <a:t> Можно ли обобщить задачу, на случай если…?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314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0005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Прием Составления 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краткой записи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  <a:p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Школьный автобус 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едет 3 часа со скоростью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км/ч. Какое расстояние проедет автобус за это время?</a:t>
            </a:r>
          </a:p>
        </p:txBody>
      </p:sp>
      <p:pic>
        <p:nvPicPr>
          <p:cNvPr id="1026" name="Picture 2" descr="https://mkset.ru/attachments/29163b646c6be2e5acd2373f49dd4ddb65ce8bdb/store/fill/1200/630/6c667bbb384316e8c439cb264f280bd12b1595a12b8898148d6f39d414ce/IMG_433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645024"/>
            <a:ext cx="4481736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314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706</TotalTime>
  <Words>644</Words>
  <Application>Microsoft Office PowerPoint</Application>
  <PresentationFormat>Экран (4:3)</PresentationFormat>
  <Paragraphs>144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кабинет 2</dc:creator>
  <cp:lastModifiedBy>Ekaterina</cp:lastModifiedBy>
  <cp:revision>54</cp:revision>
  <dcterms:created xsi:type="dcterms:W3CDTF">2019-02-12T01:16:07Z</dcterms:created>
  <dcterms:modified xsi:type="dcterms:W3CDTF">2019-11-20T03:08:52Z</dcterms:modified>
</cp:coreProperties>
</file>