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8" d="100"/>
          <a:sy n="68" d="100"/>
        </p:scale>
        <p:origin x="8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00E7B-C403-42C5-BAB3-EF4AC1699B66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8C072-5AA9-422F-B28A-643B1985B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562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00E7B-C403-42C5-BAB3-EF4AC1699B66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8C072-5AA9-422F-B28A-643B1985B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693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00E7B-C403-42C5-BAB3-EF4AC1699B66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8C072-5AA9-422F-B28A-643B1985B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902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00E7B-C403-42C5-BAB3-EF4AC1699B66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8C072-5AA9-422F-B28A-643B1985B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215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00E7B-C403-42C5-BAB3-EF4AC1699B66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8C072-5AA9-422F-B28A-643B1985B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419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00E7B-C403-42C5-BAB3-EF4AC1699B66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8C072-5AA9-422F-B28A-643B1985B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916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00E7B-C403-42C5-BAB3-EF4AC1699B66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8C072-5AA9-422F-B28A-643B1985B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93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00E7B-C403-42C5-BAB3-EF4AC1699B66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8C072-5AA9-422F-B28A-643B1985B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687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00E7B-C403-42C5-BAB3-EF4AC1699B66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8C072-5AA9-422F-B28A-643B1985B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210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00E7B-C403-42C5-BAB3-EF4AC1699B66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8C072-5AA9-422F-B28A-643B1985B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643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00E7B-C403-42C5-BAB3-EF4AC1699B66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8C072-5AA9-422F-B28A-643B1985B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270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00E7B-C403-42C5-BAB3-EF4AC1699B66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8C072-5AA9-422F-B28A-643B1985B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837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0677"/>
            <a:ext cx="9867314" cy="241964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Психолого-педагогическое сопровождение одарённых детей дошкольного возраста</a:t>
            </a:r>
            <a:endParaRPr lang="ru-RU" sz="5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739618"/>
            <a:ext cx="9993923" cy="998806"/>
          </a:xfrm>
        </p:spPr>
        <p:txBody>
          <a:bodyPr>
            <a:normAutofit fontScale="85000" lnSpcReduction="20000"/>
          </a:bodyPr>
          <a:lstStyle/>
          <a:p>
            <a:pPr marL="0" indent="0" algn="r">
              <a:buNone/>
            </a:pP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Подготовила педагог-психолог МДОУ «Детский сад № 2 комбинированного вида «Капитошка» </a:t>
            </a:r>
          </a:p>
          <a:p>
            <a:pPr marL="0" indent="0" algn="r">
              <a:buNone/>
            </a:pP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Евдокимова Екатерина Александровна</a:t>
            </a:r>
            <a:endParaRPr lang="ru-RU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155" y="2439056"/>
            <a:ext cx="4604011" cy="3075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333142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48640"/>
            <a:ext cx="5257800" cy="562832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rgbClr val="002060"/>
                </a:solidFill>
                <a:latin typeface="Garamond" panose="02020404030301010803" pitchFamily="18" charset="0"/>
              </a:rPr>
              <a:t>Психолого-педагогическое сопровождение одаренных детей в образовательном процессе – </a:t>
            </a:r>
            <a:r>
              <a:rPr lang="ru-RU" sz="3200" dirty="0">
                <a:solidFill>
                  <a:srgbClr val="002060"/>
                </a:solidFill>
                <a:latin typeface="Garamond" panose="02020404030301010803" pitchFamily="18" charset="0"/>
              </a:rPr>
              <a:t>это система деятельности, направленная на создание социально-психологических условий для успешного обучения, развития, воспитания, социализации и адаптации ребенка.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763" y="1266092"/>
            <a:ext cx="4698273" cy="3131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424187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17588" y="337625"/>
            <a:ext cx="5542671" cy="583933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rgbClr val="002060"/>
                </a:solidFill>
                <a:latin typeface="Garamond" panose="02020404030301010803" pitchFamily="18" charset="0"/>
              </a:rPr>
              <a:t>Целью психолого-педагогического сопровождения </a:t>
            </a:r>
            <a:endParaRPr lang="ru-RU" sz="3200" b="1" dirty="0" smtClean="0">
              <a:solidFill>
                <a:srgbClr val="002060"/>
              </a:solidFill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002060"/>
                </a:solidFill>
                <a:latin typeface="Garamond" panose="02020404030301010803" pitchFamily="18" charset="0"/>
              </a:rPr>
              <a:t>является </a:t>
            </a:r>
            <a:r>
              <a:rPr lang="ru-RU" sz="3200" dirty="0">
                <a:solidFill>
                  <a:srgbClr val="002060"/>
                </a:solidFill>
                <a:latin typeface="Garamond" panose="02020404030301010803" pitchFamily="18" charset="0"/>
              </a:rPr>
              <a:t>выявление, поддержка и развитие одаренных детей, сохранение психологического и физического здоровья; создание оптимальных условий для гармоничного развития одаренных дошкольников.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75" y="1364565"/>
            <a:ext cx="5177913" cy="3450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395061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9109" y="308542"/>
            <a:ext cx="985718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Н</a:t>
            </a: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аправления </a:t>
            </a: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психолого-педагогического сопровождения </a:t>
            </a:r>
            <a:endParaRPr lang="ru-RU" sz="3600" b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одаренных </a:t>
            </a: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детей дошкольного возраста </a:t>
            </a:r>
            <a:endParaRPr lang="ru-RU" sz="88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ая выноска 4"/>
          <p:cNvSpPr/>
          <p:nvPr/>
        </p:nvSpPr>
        <p:spPr>
          <a:xfrm>
            <a:off x="689109" y="2082019"/>
            <a:ext cx="2757476" cy="1512980"/>
          </a:xfrm>
          <a:prstGeom prst="wedgeRect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Диагностика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4360984" y="2082019"/>
            <a:ext cx="2672862" cy="1512980"/>
          </a:xfrm>
          <a:prstGeom prst="wedgeRect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Коррекционно-развивающее направление</a:t>
            </a: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7948245" y="2082019"/>
            <a:ext cx="2598051" cy="1512980"/>
          </a:xfrm>
          <a:prstGeom prst="wedgeRect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Просвещение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689110" y="4881489"/>
            <a:ext cx="2757476" cy="1316033"/>
          </a:xfrm>
          <a:prstGeom prst="wedge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Консультирование</a:t>
            </a:r>
            <a:endParaRPr lang="ru-RU" sz="28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4360984" y="4881489"/>
            <a:ext cx="2672862" cy="1316033"/>
          </a:xfrm>
          <a:prstGeom prst="wedge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Психопрофилактика</a:t>
            </a: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7948245" y="4881489"/>
            <a:ext cx="2598052" cy="1316033"/>
          </a:xfrm>
          <a:prstGeom prst="wedgeRectCallou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Экспертиза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8634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37625"/>
            <a:ext cx="9501554" cy="2940147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>
                <a:solidFill>
                  <a:srgbClr val="002060"/>
                </a:solidFill>
                <a:latin typeface="Garamond" panose="02020404030301010803" pitchFamily="18" charset="0"/>
              </a:rPr>
              <a:t>Диагностическое направление состоит в реализации психолого-педагогической диагностики, направленной на выявление одаренных дошкольников, актуальных проблем их воспитания и социализации.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896" y="2919570"/>
            <a:ext cx="5720162" cy="381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590962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79829"/>
            <a:ext cx="10515600" cy="28416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solidFill>
                  <a:srgbClr val="002060"/>
                </a:solidFill>
                <a:latin typeface="Garamond" panose="02020404030301010803" pitchFamily="18" charset="0"/>
              </a:rPr>
              <a:t>Коррекционно-развивающее направление включает содействие в социализации одаренных детей, формированию коммуникативных навыков, снижению уровня тревожности и нервно-психического напряжения.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350" y="3221503"/>
            <a:ext cx="5880296" cy="3193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669899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34573"/>
            <a:ext cx="9473418" cy="28944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solidFill>
                  <a:srgbClr val="002060"/>
                </a:solidFill>
                <a:latin typeface="Garamond" panose="02020404030301010803" pitchFamily="18" charset="0"/>
              </a:rPr>
              <a:t>Просветительская деятельность направлена на развитие психолого-педагогической компетентности администрации, педагогов, специалистов, родителей (законных представителей).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723" y="3249636"/>
            <a:ext cx="5606372" cy="3152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809660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78302"/>
            <a:ext cx="10078329" cy="5698661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  <a:latin typeface="Garamond" panose="02020404030301010803" pitchFamily="18" charset="0"/>
              </a:rPr>
              <a:t>Консультирование</a:t>
            </a:r>
            <a:r>
              <a:rPr lang="ru-RU" sz="3200" dirty="0">
                <a:solidFill>
                  <a:srgbClr val="002060"/>
                </a:solidFill>
                <a:latin typeface="Garamond" panose="02020404030301010803" pitchFamily="18" charset="0"/>
              </a:rPr>
              <a:t> предполагает оказание психолого-педагогической помощи родителям, педагогам в решении возникающих проблем, конфликтных ситуаций.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  <a:latin typeface="Garamond" panose="02020404030301010803" pitchFamily="18" charset="0"/>
              </a:rPr>
              <a:t>Психопрофилактика</a:t>
            </a:r>
            <a:r>
              <a:rPr lang="ru-RU" sz="3200" dirty="0">
                <a:solidFill>
                  <a:srgbClr val="002060"/>
                </a:solidFill>
                <a:latin typeface="Garamond" panose="02020404030301010803" pitchFamily="18" charset="0"/>
              </a:rPr>
              <a:t> является направлением, необходимым для сохранения здоровья, психологического микроклимата для развития уникального дошкольника, для дальнейшего развития его способностей.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  <a:latin typeface="Garamond" panose="02020404030301010803" pitchFamily="18" charset="0"/>
              </a:rPr>
              <a:t>Экспертиза</a:t>
            </a:r>
            <a:r>
              <a:rPr lang="ru-RU" sz="3200" dirty="0">
                <a:solidFill>
                  <a:srgbClr val="002060"/>
                </a:solidFill>
                <a:latin typeface="Garamond" panose="02020404030301010803" pitchFamily="18" charset="0"/>
              </a:rPr>
              <a:t> – это направление, которое подразумевает в себе экспертную оценку развивающей среды, образовательных программ, проектов, профессиональной деятельности педагогов. </a:t>
            </a:r>
          </a:p>
        </p:txBody>
      </p:sp>
    </p:spTree>
    <p:extLst>
      <p:ext uri="{BB962C8B-B14F-4D97-AF65-F5344CB8AC3E}">
        <p14:creationId xmlns:p14="http://schemas.microsoft.com/office/powerpoint/2010/main" val="34765452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50166"/>
            <a:ext cx="9867314" cy="5726797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3000" b="1" dirty="0">
                <a:solidFill>
                  <a:srgbClr val="002060"/>
                </a:solidFill>
                <a:latin typeface="Garamond" panose="02020404030301010803" pitchFamily="18" charset="0"/>
              </a:rPr>
              <a:t>Литература</a:t>
            </a:r>
          </a:p>
          <a:p>
            <a:pPr marL="0" indent="0" algn="just">
              <a:buNone/>
            </a:pPr>
            <a:r>
              <a:rPr lang="ru-RU" sz="3000" dirty="0">
                <a:solidFill>
                  <a:srgbClr val="002060"/>
                </a:solidFill>
                <a:latin typeface="Garamond" panose="02020404030301010803" pitchFamily="18" charset="0"/>
              </a:rPr>
              <a:t>1.Даль В.И. Толковый словарь живого великорусского языка. М: «Русский язык», 1980. – 272 </a:t>
            </a:r>
            <a:r>
              <a:rPr lang="en-US" sz="3000" dirty="0">
                <a:solidFill>
                  <a:srgbClr val="002060"/>
                </a:solidFill>
                <a:latin typeface="Garamond" panose="02020404030301010803" pitchFamily="18" charset="0"/>
              </a:rPr>
              <a:t>c</a:t>
            </a:r>
            <a:r>
              <a:rPr lang="ru-RU" sz="3000" dirty="0">
                <a:solidFill>
                  <a:srgbClr val="002060"/>
                </a:solidFill>
                <a:latin typeface="Garamond" panose="02020404030301010803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3000" dirty="0">
                <a:solidFill>
                  <a:srgbClr val="002060"/>
                </a:solidFill>
                <a:latin typeface="Garamond" panose="02020404030301010803" pitchFamily="18" charset="0"/>
              </a:rPr>
              <a:t>2.Савенков А.И. Психология детской одаренности. М.: Генезис, 2010. – С.362-419.</a:t>
            </a:r>
          </a:p>
          <a:p>
            <a:pPr marL="0" indent="0" algn="just">
              <a:buNone/>
            </a:pPr>
            <a:r>
              <a:rPr lang="ru-RU" sz="3000" dirty="0">
                <a:solidFill>
                  <a:srgbClr val="002060"/>
                </a:solidFill>
                <a:latin typeface="Garamond" panose="02020404030301010803" pitchFamily="18" charset="0"/>
              </a:rPr>
              <a:t>3.Синягина Н.Ю., </a:t>
            </a:r>
            <a:r>
              <a:rPr lang="ru-RU" sz="3000" dirty="0" err="1">
                <a:solidFill>
                  <a:srgbClr val="002060"/>
                </a:solidFill>
                <a:latin typeface="Garamond" panose="02020404030301010803" pitchFamily="18" charset="0"/>
              </a:rPr>
              <a:t>Чирковская</a:t>
            </a:r>
            <a:r>
              <a:rPr lang="ru-RU" sz="3000" dirty="0">
                <a:solidFill>
                  <a:srgbClr val="002060"/>
                </a:solidFill>
                <a:latin typeface="Garamond" panose="02020404030301010803" pitchFamily="18" charset="0"/>
              </a:rPr>
              <a:t> Е.Г. Личностно-ориентированный учебно-воспитательный процесс и развитие одаренности / Под ред. А.А. </a:t>
            </a:r>
            <a:r>
              <a:rPr lang="ru-RU" sz="3000" dirty="0" err="1">
                <a:solidFill>
                  <a:srgbClr val="002060"/>
                </a:solidFill>
                <a:latin typeface="Garamond" panose="02020404030301010803" pitchFamily="18" charset="0"/>
              </a:rPr>
              <a:t>Деркача</a:t>
            </a:r>
            <a:r>
              <a:rPr lang="ru-RU" sz="3000" dirty="0">
                <a:solidFill>
                  <a:srgbClr val="002060"/>
                </a:solidFill>
                <a:latin typeface="Garamond" panose="02020404030301010803" pitchFamily="18" charset="0"/>
              </a:rPr>
              <a:t>, И.В. </a:t>
            </a:r>
            <a:r>
              <a:rPr lang="ru-RU" sz="3000" dirty="0" err="1">
                <a:solidFill>
                  <a:srgbClr val="002060"/>
                </a:solidFill>
                <a:latin typeface="Garamond" panose="02020404030301010803" pitchFamily="18" charset="0"/>
              </a:rPr>
              <a:t>Калиш</a:t>
            </a:r>
            <a:r>
              <a:rPr lang="ru-RU" sz="3000" dirty="0">
                <a:solidFill>
                  <a:srgbClr val="002060"/>
                </a:solidFill>
                <a:latin typeface="Garamond" panose="02020404030301010803" pitchFamily="18" charset="0"/>
              </a:rPr>
              <a:t>. М.: 2001. – 131 с.</a:t>
            </a:r>
          </a:p>
          <a:p>
            <a:pPr marL="0" indent="0" algn="just">
              <a:buNone/>
            </a:pPr>
            <a:r>
              <a:rPr lang="ru-RU" sz="3000" dirty="0">
                <a:solidFill>
                  <a:srgbClr val="002060"/>
                </a:solidFill>
                <a:latin typeface="Garamond" panose="02020404030301010803" pitchFamily="18" charset="0"/>
              </a:rPr>
              <a:t>4.Чекунова Е.А. Психолого-педагогическое сопровождение детской одаренности в образовательном пространстве школы // Известия ДГПУ, №3, 2010. - 38-42 с.</a:t>
            </a:r>
          </a:p>
          <a:p>
            <a:pPr marL="0" indent="0" algn="just">
              <a:buNone/>
            </a:pPr>
            <a:r>
              <a:rPr lang="ru-RU" sz="3000" dirty="0">
                <a:solidFill>
                  <a:srgbClr val="002060"/>
                </a:solidFill>
                <a:latin typeface="Garamond" panose="02020404030301010803" pitchFamily="18" charset="0"/>
              </a:rPr>
              <a:t>5.Юркевич В.С. Проблема сохранения здоровья педагогов в школах, ориентированных на работу с одаренными детьми //Одаренные дети – достояние Москвы: Сборник материалов научно-практической конференции Университетского образовательного округа МГППУ (21 февраля 2007 г.) М.: ООО «АЛВИАН». - 115-117 с.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03989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354</Words>
  <Application>Microsoft Office PowerPoint</Application>
  <PresentationFormat>Широкоэкранный</PresentationFormat>
  <Paragraphs>26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Garamond</vt:lpstr>
      <vt:lpstr>Monotype Corsiva</vt:lpstr>
      <vt:lpstr>Wingdings</vt:lpstr>
      <vt:lpstr>Тема Office</vt:lpstr>
      <vt:lpstr>Психолого-педагогическое сопровождение одарённых детей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sad2-1</dc:creator>
  <cp:lastModifiedBy>sad2-1</cp:lastModifiedBy>
  <cp:revision>6</cp:revision>
  <dcterms:created xsi:type="dcterms:W3CDTF">2019-03-31T17:52:41Z</dcterms:created>
  <dcterms:modified xsi:type="dcterms:W3CDTF">2019-03-31T19:18:04Z</dcterms:modified>
</cp:coreProperties>
</file>