
<file path=[Content_Types].xml><?xml version="1.0" encoding="utf-8"?>
<Types xmlns="http://schemas.openxmlformats.org/package/2006/content-types">
  <Default Extension="png" ContentType="image/png"/>
  <Default Extension="bin" ContentType="application/vnd.openxmlformats-officedocument.oleObject"/>
  <Default Extension="xls" ContentType="application/vnd.ms-excel"/>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7" r:id="rId2"/>
    <p:sldId id="258"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Lst>
  <p:sldSz cx="9906000" cy="6858000" type="A4"/>
  <p:notesSz cx="9144000" cy="6858000"/>
  <p:defaultTextStyle>
    <a:defPPr>
      <a:defRPr lang="ru-RU"/>
    </a:defPPr>
    <a:lvl1pPr algn="l" defTabSz="941388" rtl="0" fontAlgn="base">
      <a:spcBef>
        <a:spcPct val="0"/>
      </a:spcBef>
      <a:spcAft>
        <a:spcPct val="0"/>
      </a:spcAft>
      <a:defRPr sz="1900" kern="1200">
        <a:solidFill>
          <a:schemeClr val="tx1"/>
        </a:solidFill>
        <a:latin typeface="Arial" charset="0"/>
        <a:ea typeface="+mn-ea"/>
        <a:cs typeface="Arial" charset="0"/>
      </a:defRPr>
    </a:lvl1pPr>
    <a:lvl2pPr marL="469900" indent="-12700" algn="l" defTabSz="941388" rtl="0" fontAlgn="base">
      <a:spcBef>
        <a:spcPct val="0"/>
      </a:spcBef>
      <a:spcAft>
        <a:spcPct val="0"/>
      </a:spcAft>
      <a:defRPr sz="1900" kern="1200">
        <a:solidFill>
          <a:schemeClr val="tx1"/>
        </a:solidFill>
        <a:latin typeface="Arial" charset="0"/>
        <a:ea typeface="+mn-ea"/>
        <a:cs typeface="Arial" charset="0"/>
      </a:defRPr>
    </a:lvl2pPr>
    <a:lvl3pPr marL="941388" indent="-26988" algn="l" defTabSz="941388" rtl="0" fontAlgn="base">
      <a:spcBef>
        <a:spcPct val="0"/>
      </a:spcBef>
      <a:spcAft>
        <a:spcPct val="0"/>
      </a:spcAft>
      <a:defRPr sz="1900" kern="1200">
        <a:solidFill>
          <a:schemeClr val="tx1"/>
        </a:solidFill>
        <a:latin typeface="Arial" charset="0"/>
        <a:ea typeface="+mn-ea"/>
        <a:cs typeface="Arial" charset="0"/>
      </a:defRPr>
    </a:lvl3pPr>
    <a:lvl4pPr marL="1412875" indent="-41275" algn="l" defTabSz="941388" rtl="0" fontAlgn="base">
      <a:spcBef>
        <a:spcPct val="0"/>
      </a:spcBef>
      <a:spcAft>
        <a:spcPct val="0"/>
      </a:spcAft>
      <a:defRPr sz="1900" kern="1200">
        <a:solidFill>
          <a:schemeClr val="tx1"/>
        </a:solidFill>
        <a:latin typeface="Arial" charset="0"/>
        <a:ea typeface="+mn-ea"/>
        <a:cs typeface="Arial" charset="0"/>
      </a:defRPr>
    </a:lvl4pPr>
    <a:lvl5pPr marL="1884363" indent="-55563" algn="l" defTabSz="941388" rtl="0" fontAlgn="base">
      <a:spcBef>
        <a:spcPct val="0"/>
      </a:spcBef>
      <a:spcAft>
        <a:spcPct val="0"/>
      </a:spcAft>
      <a:defRPr sz="1900" kern="1200">
        <a:solidFill>
          <a:schemeClr val="tx1"/>
        </a:solidFill>
        <a:latin typeface="Arial" charset="0"/>
        <a:ea typeface="+mn-ea"/>
        <a:cs typeface="Arial" charset="0"/>
      </a:defRPr>
    </a:lvl5pPr>
    <a:lvl6pPr marL="2286000" algn="l" defTabSz="914400" rtl="0" eaLnBrk="1" latinLnBrk="0" hangingPunct="1">
      <a:defRPr sz="1900" kern="1200">
        <a:solidFill>
          <a:schemeClr val="tx1"/>
        </a:solidFill>
        <a:latin typeface="Arial" charset="0"/>
        <a:ea typeface="+mn-ea"/>
        <a:cs typeface="Arial" charset="0"/>
      </a:defRPr>
    </a:lvl6pPr>
    <a:lvl7pPr marL="2743200" algn="l" defTabSz="914400" rtl="0" eaLnBrk="1" latinLnBrk="0" hangingPunct="1">
      <a:defRPr sz="1900" kern="1200">
        <a:solidFill>
          <a:schemeClr val="tx1"/>
        </a:solidFill>
        <a:latin typeface="Arial" charset="0"/>
        <a:ea typeface="+mn-ea"/>
        <a:cs typeface="Arial" charset="0"/>
      </a:defRPr>
    </a:lvl7pPr>
    <a:lvl8pPr marL="3200400" algn="l" defTabSz="914400" rtl="0" eaLnBrk="1" latinLnBrk="0" hangingPunct="1">
      <a:defRPr sz="1900" kern="1200">
        <a:solidFill>
          <a:schemeClr val="tx1"/>
        </a:solidFill>
        <a:latin typeface="Arial" charset="0"/>
        <a:ea typeface="+mn-ea"/>
        <a:cs typeface="Arial" charset="0"/>
      </a:defRPr>
    </a:lvl8pPr>
    <a:lvl9pPr marL="3657600" algn="l" defTabSz="914400" rtl="0" eaLnBrk="1" latinLnBrk="0" hangingPunct="1">
      <a:defRPr sz="1900" kern="1200">
        <a:solidFill>
          <a:schemeClr val="tx1"/>
        </a:solidFill>
        <a:latin typeface="Arial" charset="0"/>
        <a:ea typeface="+mn-ea"/>
        <a:cs typeface="Arial" charset="0"/>
      </a:defRPr>
    </a:lvl9pPr>
  </p:defaultTextStyle>
  <p:extLst>
    <p:ext uri="{EFAFB233-063F-42B5-8137-9DF3F51BA10A}">
      <p15:sldGuideLst xmlns="" xmlns:p15="http://schemas.microsoft.com/office/powerpoint/2012/main">
        <p15:guide id="1" orient="horz" pos="2161">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575" autoAdjust="0"/>
  </p:normalViewPr>
  <p:slideViewPr>
    <p:cSldViewPr>
      <p:cViewPr varScale="1">
        <p:scale>
          <a:sx n="63" d="100"/>
          <a:sy n="63" d="100"/>
        </p:scale>
        <p:origin x="-1218" y="-108"/>
      </p:cViewPr>
      <p:guideLst>
        <p:guide orient="horz" pos="2161"/>
        <p:guide pos="3120"/>
      </p:guideLst>
    </p:cSldViewPr>
  </p:slideViewPr>
  <p:outlineViewPr>
    <p:cViewPr>
      <p:scale>
        <a:sx n="33" d="100"/>
        <a:sy n="33" d="100"/>
      </p:scale>
      <p:origin x="0" y="-11874"/>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1" y="2130428"/>
            <a:ext cx="84201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485901" y="3886200"/>
            <a:ext cx="6934200" cy="1752600"/>
          </a:xfrm>
        </p:spPr>
        <p:txBody>
          <a:bodyPr/>
          <a:lstStyle>
            <a:lvl1pPr marL="0" indent="0" algn="ctr">
              <a:buNone/>
              <a:defRPr>
                <a:solidFill>
                  <a:schemeClr val="tx1">
                    <a:tint val="75000"/>
                  </a:schemeClr>
                </a:solidFill>
              </a:defRPr>
            </a:lvl1pPr>
            <a:lvl2pPr marL="471228" indent="0" algn="ctr">
              <a:buNone/>
              <a:defRPr>
                <a:solidFill>
                  <a:schemeClr val="tx1">
                    <a:tint val="75000"/>
                  </a:schemeClr>
                </a:solidFill>
              </a:defRPr>
            </a:lvl2pPr>
            <a:lvl3pPr marL="942458" indent="0" algn="ctr">
              <a:buNone/>
              <a:defRPr>
                <a:solidFill>
                  <a:schemeClr val="tx1">
                    <a:tint val="75000"/>
                  </a:schemeClr>
                </a:solidFill>
              </a:defRPr>
            </a:lvl3pPr>
            <a:lvl4pPr marL="1413687" indent="0" algn="ctr">
              <a:buNone/>
              <a:defRPr>
                <a:solidFill>
                  <a:schemeClr val="tx1">
                    <a:tint val="75000"/>
                  </a:schemeClr>
                </a:solidFill>
              </a:defRPr>
            </a:lvl4pPr>
            <a:lvl5pPr marL="1884916" indent="0" algn="ctr">
              <a:buNone/>
              <a:defRPr>
                <a:solidFill>
                  <a:schemeClr val="tx1">
                    <a:tint val="75000"/>
                  </a:schemeClr>
                </a:solidFill>
              </a:defRPr>
            </a:lvl5pPr>
            <a:lvl6pPr marL="2356145" indent="0" algn="ctr">
              <a:buNone/>
              <a:defRPr>
                <a:solidFill>
                  <a:schemeClr val="tx1">
                    <a:tint val="75000"/>
                  </a:schemeClr>
                </a:solidFill>
              </a:defRPr>
            </a:lvl6pPr>
            <a:lvl7pPr marL="2827374" indent="0" algn="ctr">
              <a:buNone/>
              <a:defRPr>
                <a:solidFill>
                  <a:schemeClr val="tx1">
                    <a:tint val="75000"/>
                  </a:schemeClr>
                </a:solidFill>
              </a:defRPr>
            </a:lvl7pPr>
            <a:lvl8pPr marL="3298602" indent="0" algn="ctr">
              <a:buNone/>
              <a:defRPr>
                <a:solidFill>
                  <a:schemeClr val="tx1">
                    <a:tint val="75000"/>
                  </a:schemeClr>
                </a:solidFill>
              </a:defRPr>
            </a:lvl8pPr>
            <a:lvl9pPr marL="3769832"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8D824F90-C2C4-4168-B39B-77A0F525A6B6}" type="datetimeFigureOut">
              <a:rPr lang="ru-RU"/>
              <a:pPr>
                <a:defRPr/>
              </a:pPr>
              <a:t>20.11.2019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81D6256-9A16-4F35-8DBE-F524251006EE}"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10845BFB-9E6E-4261-A2D9-FD1CF1E53219}" type="datetimeFigureOut">
              <a:rPr lang="ru-RU"/>
              <a:pPr>
                <a:defRPr/>
              </a:pPr>
              <a:t>20.11.2019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3248F74-EDE8-4605-87E4-787FD076CFC4}"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181853" y="274642"/>
            <a:ext cx="2228850" cy="5851524"/>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95301" y="274642"/>
            <a:ext cx="6521450" cy="585152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35CBB08F-5E4E-45C2-B9CE-217F0CE1B43C}" type="datetimeFigureOut">
              <a:rPr lang="ru-RU"/>
              <a:pPr>
                <a:defRPr/>
              </a:pPr>
              <a:t>20.11.2019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AEF4C50-A205-4590-9EA9-3739A80B6FFC}"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D6F15DB4-123B-4532-8382-7B4B545DADC9}" type="datetimeFigureOut">
              <a:rPr lang="ru-RU"/>
              <a:pPr>
                <a:defRPr/>
              </a:pPr>
              <a:t>20.11.2019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062BBD86-8F20-468B-B3DF-402B22FAF13F}"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7" y="4406904"/>
            <a:ext cx="8420100" cy="1362075"/>
          </a:xfrm>
        </p:spPr>
        <p:txBody>
          <a:bodyPr anchor="t"/>
          <a:lstStyle>
            <a:lvl1pPr algn="l">
              <a:defRPr sz="4100" b="1" cap="all"/>
            </a:lvl1pPr>
          </a:lstStyle>
          <a:p>
            <a:r>
              <a:rPr lang="ru-RU" smtClean="0"/>
              <a:t>Образец заголовка</a:t>
            </a:r>
            <a:endParaRPr lang="ru-RU"/>
          </a:p>
        </p:txBody>
      </p:sp>
      <p:sp>
        <p:nvSpPr>
          <p:cNvPr id="3" name="Текст 2"/>
          <p:cNvSpPr>
            <a:spLocks noGrp="1"/>
          </p:cNvSpPr>
          <p:nvPr>
            <p:ph type="body" idx="1"/>
          </p:nvPr>
        </p:nvSpPr>
        <p:spPr>
          <a:xfrm>
            <a:off x="782507" y="2906715"/>
            <a:ext cx="8420100" cy="1500187"/>
          </a:xfrm>
        </p:spPr>
        <p:txBody>
          <a:bodyPr anchor="b"/>
          <a:lstStyle>
            <a:lvl1pPr marL="0" indent="0">
              <a:buNone/>
              <a:defRPr sz="2100">
                <a:solidFill>
                  <a:schemeClr val="tx1">
                    <a:tint val="75000"/>
                  </a:schemeClr>
                </a:solidFill>
              </a:defRPr>
            </a:lvl1pPr>
            <a:lvl2pPr marL="471228" indent="0">
              <a:buNone/>
              <a:defRPr sz="1900">
                <a:solidFill>
                  <a:schemeClr val="tx1">
                    <a:tint val="75000"/>
                  </a:schemeClr>
                </a:solidFill>
              </a:defRPr>
            </a:lvl2pPr>
            <a:lvl3pPr marL="942458" indent="0">
              <a:buNone/>
              <a:defRPr sz="1600">
                <a:solidFill>
                  <a:schemeClr val="tx1">
                    <a:tint val="75000"/>
                  </a:schemeClr>
                </a:solidFill>
              </a:defRPr>
            </a:lvl3pPr>
            <a:lvl4pPr marL="1413687" indent="0">
              <a:buNone/>
              <a:defRPr sz="1400">
                <a:solidFill>
                  <a:schemeClr val="tx1">
                    <a:tint val="75000"/>
                  </a:schemeClr>
                </a:solidFill>
              </a:defRPr>
            </a:lvl4pPr>
            <a:lvl5pPr marL="1884916" indent="0">
              <a:buNone/>
              <a:defRPr sz="1400">
                <a:solidFill>
                  <a:schemeClr val="tx1">
                    <a:tint val="75000"/>
                  </a:schemeClr>
                </a:solidFill>
              </a:defRPr>
            </a:lvl5pPr>
            <a:lvl6pPr marL="2356145" indent="0">
              <a:buNone/>
              <a:defRPr sz="1400">
                <a:solidFill>
                  <a:schemeClr val="tx1">
                    <a:tint val="75000"/>
                  </a:schemeClr>
                </a:solidFill>
              </a:defRPr>
            </a:lvl6pPr>
            <a:lvl7pPr marL="2827374" indent="0">
              <a:buNone/>
              <a:defRPr sz="1400">
                <a:solidFill>
                  <a:schemeClr val="tx1">
                    <a:tint val="75000"/>
                  </a:schemeClr>
                </a:solidFill>
              </a:defRPr>
            </a:lvl7pPr>
            <a:lvl8pPr marL="3298602" indent="0">
              <a:buNone/>
              <a:defRPr sz="1400">
                <a:solidFill>
                  <a:schemeClr val="tx1">
                    <a:tint val="75000"/>
                  </a:schemeClr>
                </a:solidFill>
              </a:defRPr>
            </a:lvl8pPr>
            <a:lvl9pPr marL="3769832"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E786572D-CDBE-4D7D-9111-73B6C7138AAF}" type="datetimeFigureOut">
              <a:rPr lang="ru-RU"/>
              <a:pPr>
                <a:defRPr/>
              </a:pPr>
              <a:t>20.11.2019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BFE96FDE-675F-4F5B-AEC0-7F5A4D2B038D}"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95300" y="1600203"/>
            <a:ext cx="4375150" cy="4525963"/>
          </a:xfrm>
        </p:spPr>
        <p:txBody>
          <a:bodyPr/>
          <a:lstStyle>
            <a:lvl1pPr>
              <a:defRPr sz="29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035551" y="1600203"/>
            <a:ext cx="4375150" cy="4525963"/>
          </a:xfrm>
        </p:spPr>
        <p:txBody>
          <a:bodyPr/>
          <a:lstStyle>
            <a:lvl1pPr>
              <a:defRPr sz="29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916B8ED0-8763-4AF2-AC00-A285DB1BE353}" type="datetimeFigureOut">
              <a:rPr lang="ru-RU"/>
              <a:pPr>
                <a:defRPr/>
              </a:pPr>
              <a:t>20.11.2019</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584A511B-4BD5-40C4-93D0-31CB5C7C02E1}"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95300" y="1535114"/>
            <a:ext cx="4376870" cy="639762"/>
          </a:xfrm>
        </p:spPr>
        <p:txBody>
          <a:bodyPr anchor="b"/>
          <a:lstStyle>
            <a:lvl1pPr marL="0" indent="0">
              <a:buNone/>
              <a:defRPr sz="2500" b="1"/>
            </a:lvl1pPr>
            <a:lvl2pPr marL="471228" indent="0">
              <a:buNone/>
              <a:defRPr sz="2100" b="1"/>
            </a:lvl2pPr>
            <a:lvl3pPr marL="942458" indent="0">
              <a:buNone/>
              <a:defRPr sz="1900" b="1"/>
            </a:lvl3pPr>
            <a:lvl4pPr marL="1413687" indent="0">
              <a:buNone/>
              <a:defRPr sz="1600" b="1"/>
            </a:lvl4pPr>
            <a:lvl5pPr marL="1884916" indent="0">
              <a:buNone/>
              <a:defRPr sz="1600" b="1"/>
            </a:lvl5pPr>
            <a:lvl6pPr marL="2356145" indent="0">
              <a:buNone/>
              <a:defRPr sz="1600" b="1"/>
            </a:lvl6pPr>
            <a:lvl7pPr marL="2827374" indent="0">
              <a:buNone/>
              <a:defRPr sz="1600" b="1"/>
            </a:lvl7pPr>
            <a:lvl8pPr marL="3298602" indent="0">
              <a:buNone/>
              <a:defRPr sz="1600" b="1"/>
            </a:lvl8pPr>
            <a:lvl9pPr marL="3769832"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95300" y="2174876"/>
            <a:ext cx="4376870" cy="3951288"/>
          </a:xfrm>
        </p:spPr>
        <p:txBody>
          <a:bodyPr/>
          <a:lstStyle>
            <a:lvl1pPr>
              <a:defRPr sz="2500"/>
            </a:lvl1pPr>
            <a:lvl2pPr>
              <a:defRPr sz="2100"/>
            </a:lvl2pPr>
            <a:lvl3pPr>
              <a:defRPr sz="19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5032113" y="1535114"/>
            <a:ext cx="4378590" cy="639762"/>
          </a:xfrm>
        </p:spPr>
        <p:txBody>
          <a:bodyPr anchor="b"/>
          <a:lstStyle>
            <a:lvl1pPr marL="0" indent="0">
              <a:buNone/>
              <a:defRPr sz="2500" b="1"/>
            </a:lvl1pPr>
            <a:lvl2pPr marL="471228" indent="0">
              <a:buNone/>
              <a:defRPr sz="2100" b="1"/>
            </a:lvl2pPr>
            <a:lvl3pPr marL="942458" indent="0">
              <a:buNone/>
              <a:defRPr sz="1900" b="1"/>
            </a:lvl3pPr>
            <a:lvl4pPr marL="1413687" indent="0">
              <a:buNone/>
              <a:defRPr sz="1600" b="1"/>
            </a:lvl4pPr>
            <a:lvl5pPr marL="1884916" indent="0">
              <a:buNone/>
              <a:defRPr sz="1600" b="1"/>
            </a:lvl5pPr>
            <a:lvl6pPr marL="2356145" indent="0">
              <a:buNone/>
              <a:defRPr sz="1600" b="1"/>
            </a:lvl6pPr>
            <a:lvl7pPr marL="2827374" indent="0">
              <a:buNone/>
              <a:defRPr sz="1600" b="1"/>
            </a:lvl7pPr>
            <a:lvl8pPr marL="3298602" indent="0">
              <a:buNone/>
              <a:defRPr sz="1600" b="1"/>
            </a:lvl8pPr>
            <a:lvl9pPr marL="3769832"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5032113" y="2174876"/>
            <a:ext cx="4378590" cy="3951288"/>
          </a:xfrm>
        </p:spPr>
        <p:txBody>
          <a:bodyPr/>
          <a:lstStyle>
            <a:lvl1pPr>
              <a:defRPr sz="2500"/>
            </a:lvl1pPr>
            <a:lvl2pPr>
              <a:defRPr sz="2100"/>
            </a:lvl2pPr>
            <a:lvl3pPr>
              <a:defRPr sz="19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18D072E5-534C-4FEA-BF4F-A3D02C5079A1}" type="datetimeFigureOut">
              <a:rPr lang="ru-RU"/>
              <a:pPr>
                <a:defRPr/>
              </a:pPr>
              <a:t>20.11.2019</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709AABE1-0A38-48FC-81DF-77C530A866B3}"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58539D72-7162-4606-840B-BEA6A4A2F47D}" type="datetimeFigureOut">
              <a:rPr lang="ru-RU"/>
              <a:pPr>
                <a:defRPr/>
              </a:pPr>
              <a:t>20.11.2019</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2F98AF4D-4986-4EA5-9CA1-36F5D4E78B3E}"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8F1941E5-D9D3-491C-A365-04DC96143731}" type="datetimeFigureOut">
              <a:rPr lang="ru-RU"/>
              <a:pPr>
                <a:defRPr/>
              </a:pPr>
              <a:t>20.11.2019</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459EBE6B-ED17-44A4-9630-90019987A4EA}"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1"/>
          </a:xfrm>
        </p:spPr>
        <p:txBody>
          <a:bodyPr anchor="b"/>
          <a:lstStyle>
            <a:lvl1pPr algn="l">
              <a:defRPr sz="2100" b="1"/>
            </a:lvl1pPr>
          </a:lstStyle>
          <a:p>
            <a:r>
              <a:rPr lang="ru-RU" smtClean="0"/>
              <a:t>Образец заголовка</a:t>
            </a:r>
            <a:endParaRPr lang="ru-RU"/>
          </a:p>
        </p:txBody>
      </p:sp>
      <p:sp>
        <p:nvSpPr>
          <p:cNvPr id="3" name="Содержимое 2"/>
          <p:cNvSpPr>
            <a:spLocks noGrp="1"/>
          </p:cNvSpPr>
          <p:nvPr>
            <p:ph idx="1"/>
          </p:nvPr>
        </p:nvSpPr>
        <p:spPr>
          <a:xfrm>
            <a:off x="3872973" y="273053"/>
            <a:ext cx="5537729" cy="5853113"/>
          </a:xfrm>
        </p:spPr>
        <p:txBody>
          <a:bodyPr/>
          <a:lstStyle>
            <a:lvl1pPr>
              <a:defRPr sz="3300"/>
            </a:lvl1pPr>
            <a:lvl2pPr>
              <a:defRPr sz="2900"/>
            </a:lvl2pPr>
            <a:lvl3pPr>
              <a:defRPr sz="2500"/>
            </a:lvl3pPr>
            <a:lvl4pPr>
              <a:defRPr sz="2100"/>
            </a:lvl4pPr>
            <a:lvl5pPr>
              <a:defRPr sz="2100"/>
            </a:lvl5pPr>
            <a:lvl6pPr>
              <a:defRPr sz="2100"/>
            </a:lvl6pPr>
            <a:lvl7pPr>
              <a:defRPr sz="2100"/>
            </a:lvl7pPr>
            <a:lvl8pPr>
              <a:defRPr sz="2100"/>
            </a:lvl8pPr>
            <a:lvl9pPr>
              <a:defRPr sz="21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95300" y="1435103"/>
            <a:ext cx="3259006" cy="4691062"/>
          </a:xfrm>
        </p:spPr>
        <p:txBody>
          <a:bodyPr/>
          <a:lstStyle>
            <a:lvl1pPr marL="0" indent="0">
              <a:buNone/>
              <a:defRPr sz="1400"/>
            </a:lvl1pPr>
            <a:lvl2pPr marL="471228" indent="0">
              <a:buNone/>
              <a:defRPr sz="1200"/>
            </a:lvl2pPr>
            <a:lvl3pPr marL="942458" indent="0">
              <a:buNone/>
              <a:defRPr sz="1000"/>
            </a:lvl3pPr>
            <a:lvl4pPr marL="1413687" indent="0">
              <a:buNone/>
              <a:defRPr sz="900"/>
            </a:lvl4pPr>
            <a:lvl5pPr marL="1884916" indent="0">
              <a:buNone/>
              <a:defRPr sz="900"/>
            </a:lvl5pPr>
            <a:lvl6pPr marL="2356145" indent="0">
              <a:buNone/>
              <a:defRPr sz="900"/>
            </a:lvl6pPr>
            <a:lvl7pPr marL="2827374" indent="0">
              <a:buNone/>
              <a:defRPr sz="900"/>
            </a:lvl7pPr>
            <a:lvl8pPr marL="3298602" indent="0">
              <a:buNone/>
              <a:defRPr sz="900"/>
            </a:lvl8pPr>
            <a:lvl9pPr marL="3769832"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EC861789-4BB5-423B-9E76-C080FB2B17E5}" type="datetimeFigureOut">
              <a:rPr lang="ru-RU"/>
              <a:pPr>
                <a:defRPr/>
              </a:pPr>
              <a:t>20.11.2019</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5AC964FB-F262-4785-BD62-CF8778E6D448}"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7" y="4800601"/>
            <a:ext cx="5943600" cy="566738"/>
          </a:xfrm>
        </p:spPr>
        <p:txBody>
          <a:bodyPr anchor="b"/>
          <a:lstStyle>
            <a:lvl1pPr algn="l">
              <a:defRPr sz="2100" b="1"/>
            </a:lvl1pPr>
          </a:lstStyle>
          <a:p>
            <a:r>
              <a:rPr lang="ru-RU" smtClean="0"/>
              <a:t>Образец заголовка</a:t>
            </a:r>
            <a:endParaRPr lang="ru-RU"/>
          </a:p>
        </p:txBody>
      </p:sp>
      <p:sp>
        <p:nvSpPr>
          <p:cNvPr id="3" name="Рисунок 2"/>
          <p:cNvSpPr>
            <a:spLocks noGrp="1"/>
          </p:cNvSpPr>
          <p:nvPr>
            <p:ph type="pic" idx="1"/>
          </p:nvPr>
        </p:nvSpPr>
        <p:spPr>
          <a:xfrm>
            <a:off x="1941647" y="612776"/>
            <a:ext cx="5943600" cy="4114800"/>
          </a:xfrm>
        </p:spPr>
        <p:txBody>
          <a:bodyPr rtlCol="0">
            <a:normAutofit/>
          </a:bodyPr>
          <a:lstStyle>
            <a:lvl1pPr marL="0" indent="0">
              <a:buNone/>
              <a:defRPr sz="3300"/>
            </a:lvl1pPr>
            <a:lvl2pPr marL="471228" indent="0">
              <a:buNone/>
              <a:defRPr sz="2900"/>
            </a:lvl2pPr>
            <a:lvl3pPr marL="942458" indent="0">
              <a:buNone/>
              <a:defRPr sz="2500"/>
            </a:lvl3pPr>
            <a:lvl4pPr marL="1413687" indent="0">
              <a:buNone/>
              <a:defRPr sz="2100"/>
            </a:lvl4pPr>
            <a:lvl5pPr marL="1884916" indent="0">
              <a:buNone/>
              <a:defRPr sz="2100"/>
            </a:lvl5pPr>
            <a:lvl6pPr marL="2356145" indent="0">
              <a:buNone/>
              <a:defRPr sz="2100"/>
            </a:lvl6pPr>
            <a:lvl7pPr marL="2827374" indent="0">
              <a:buNone/>
              <a:defRPr sz="2100"/>
            </a:lvl7pPr>
            <a:lvl8pPr marL="3298602" indent="0">
              <a:buNone/>
              <a:defRPr sz="2100"/>
            </a:lvl8pPr>
            <a:lvl9pPr marL="3769832" indent="0">
              <a:buNone/>
              <a:defRPr sz="2100"/>
            </a:lvl9pPr>
          </a:lstStyle>
          <a:p>
            <a:pPr lvl="0"/>
            <a:endParaRPr lang="ru-RU" noProof="0"/>
          </a:p>
        </p:txBody>
      </p:sp>
      <p:sp>
        <p:nvSpPr>
          <p:cNvPr id="4" name="Текст 3"/>
          <p:cNvSpPr>
            <a:spLocks noGrp="1"/>
          </p:cNvSpPr>
          <p:nvPr>
            <p:ph type="body" sz="half" idx="2"/>
          </p:nvPr>
        </p:nvSpPr>
        <p:spPr>
          <a:xfrm>
            <a:off x="1941647" y="5367340"/>
            <a:ext cx="5943600" cy="804862"/>
          </a:xfrm>
        </p:spPr>
        <p:txBody>
          <a:bodyPr/>
          <a:lstStyle>
            <a:lvl1pPr marL="0" indent="0">
              <a:buNone/>
              <a:defRPr sz="1400"/>
            </a:lvl1pPr>
            <a:lvl2pPr marL="471228" indent="0">
              <a:buNone/>
              <a:defRPr sz="1200"/>
            </a:lvl2pPr>
            <a:lvl3pPr marL="942458" indent="0">
              <a:buNone/>
              <a:defRPr sz="1000"/>
            </a:lvl3pPr>
            <a:lvl4pPr marL="1413687" indent="0">
              <a:buNone/>
              <a:defRPr sz="900"/>
            </a:lvl4pPr>
            <a:lvl5pPr marL="1884916" indent="0">
              <a:buNone/>
              <a:defRPr sz="900"/>
            </a:lvl5pPr>
            <a:lvl6pPr marL="2356145" indent="0">
              <a:buNone/>
              <a:defRPr sz="900"/>
            </a:lvl6pPr>
            <a:lvl7pPr marL="2827374" indent="0">
              <a:buNone/>
              <a:defRPr sz="900"/>
            </a:lvl7pPr>
            <a:lvl8pPr marL="3298602" indent="0">
              <a:buNone/>
              <a:defRPr sz="900"/>
            </a:lvl8pPr>
            <a:lvl9pPr marL="3769832"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15AC82A5-4DCA-474B-8D03-85E474B4D6CB}" type="datetimeFigureOut">
              <a:rPr lang="ru-RU"/>
              <a:pPr>
                <a:defRPr/>
              </a:pPr>
              <a:t>20.11.2019</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420B2E1E-50A3-4531-8DAD-821B8FF66327}"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03D4A8"/>
            </a:gs>
            <a:gs pos="25000">
              <a:srgbClr val="21D6E0"/>
            </a:gs>
            <a:gs pos="75000">
              <a:srgbClr val="0087E6"/>
            </a:gs>
            <a:gs pos="100000">
              <a:srgbClr val="005CBF"/>
            </a:gs>
          </a:gsLst>
          <a:lin ang="5400000" scaled="1"/>
        </a:gra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4245" tIns="47123" rIns="94245" bIns="47123"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95300" y="1600200"/>
            <a:ext cx="8915400" cy="4525963"/>
          </a:xfrm>
          <a:prstGeom prst="rect">
            <a:avLst/>
          </a:prstGeom>
          <a:noFill/>
          <a:ln w="9525">
            <a:noFill/>
            <a:miter lim="800000"/>
            <a:headEnd/>
            <a:tailEnd/>
          </a:ln>
        </p:spPr>
        <p:txBody>
          <a:bodyPr vert="horz" wrap="square" lIns="94245" tIns="47123" rIns="94245" bIns="47123"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lIns="94245" tIns="47123" rIns="94245" bIns="47123" rtlCol="0" anchor="ctr"/>
          <a:lstStyle>
            <a:lvl1pPr algn="l" defTabSz="942458" fontAlgn="auto">
              <a:spcBef>
                <a:spcPts val="0"/>
              </a:spcBef>
              <a:spcAft>
                <a:spcPts val="0"/>
              </a:spcAft>
              <a:defRPr sz="1200" smtClean="0">
                <a:solidFill>
                  <a:schemeClr val="tx1">
                    <a:tint val="75000"/>
                  </a:schemeClr>
                </a:solidFill>
                <a:latin typeface="+mn-lt"/>
                <a:cs typeface="+mn-cs"/>
              </a:defRPr>
            </a:lvl1pPr>
          </a:lstStyle>
          <a:p>
            <a:pPr>
              <a:defRPr/>
            </a:pPr>
            <a:fld id="{157635DA-396B-47AF-AA0B-84B3EA2EE6FA}" type="datetimeFigureOut">
              <a:rPr lang="ru-RU"/>
              <a:pPr>
                <a:defRPr/>
              </a:pPr>
              <a:t>20.11.2019</a:t>
            </a:fld>
            <a:endParaRPr lang="ru-RU"/>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lIns="94245" tIns="47123" rIns="94245" bIns="47123" rtlCol="0" anchor="ctr"/>
          <a:lstStyle>
            <a:lvl1pPr algn="ctr" defTabSz="942458"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lIns="94245" tIns="47123" rIns="94245" bIns="47123" rtlCol="0" anchor="ctr"/>
          <a:lstStyle>
            <a:lvl1pPr algn="r" defTabSz="942458" fontAlgn="auto">
              <a:spcBef>
                <a:spcPts val="0"/>
              </a:spcBef>
              <a:spcAft>
                <a:spcPts val="0"/>
              </a:spcAft>
              <a:defRPr sz="1200" smtClean="0">
                <a:solidFill>
                  <a:schemeClr val="tx1">
                    <a:tint val="75000"/>
                  </a:schemeClr>
                </a:solidFill>
                <a:latin typeface="+mn-lt"/>
                <a:cs typeface="+mn-cs"/>
              </a:defRPr>
            </a:lvl1pPr>
          </a:lstStyle>
          <a:p>
            <a:pPr>
              <a:defRPr/>
            </a:pPr>
            <a:fld id="{516648C9-5D63-45F7-92A7-863CBBE67E6B}"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31" r:id="rId1"/>
    <p:sldLayoutId id="2147483730" r:id="rId2"/>
    <p:sldLayoutId id="2147483729" r:id="rId3"/>
    <p:sldLayoutId id="2147483728" r:id="rId4"/>
    <p:sldLayoutId id="2147483727" r:id="rId5"/>
    <p:sldLayoutId id="2147483726" r:id="rId6"/>
    <p:sldLayoutId id="2147483725" r:id="rId7"/>
    <p:sldLayoutId id="2147483724" r:id="rId8"/>
    <p:sldLayoutId id="2147483723" r:id="rId9"/>
    <p:sldLayoutId id="2147483722" r:id="rId10"/>
    <p:sldLayoutId id="2147483721" r:id="rId11"/>
  </p:sldLayoutIdLst>
  <p:txStyles>
    <p:titleStyle>
      <a:lvl1pPr algn="ctr" defTabSz="941388" rtl="0" fontAlgn="base">
        <a:spcBef>
          <a:spcPct val="0"/>
        </a:spcBef>
        <a:spcAft>
          <a:spcPct val="0"/>
        </a:spcAft>
        <a:defRPr sz="4500" kern="1200">
          <a:solidFill>
            <a:schemeClr val="tx1"/>
          </a:solidFill>
          <a:latin typeface="+mj-lt"/>
          <a:ea typeface="+mj-ea"/>
          <a:cs typeface="+mj-cs"/>
        </a:defRPr>
      </a:lvl1pPr>
      <a:lvl2pPr algn="ctr" defTabSz="941388" rtl="0" fontAlgn="base">
        <a:spcBef>
          <a:spcPct val="0"/>
        </a:spcBef>
        <a:spcAft>
          <a:spcPct val="0"/>
        </a:spcAft>
        <a:defRPr sz="4500">
          <a:solidFill>
            <a:schemeClr val="tx1"/>
          </a:solidFill>
          <a:latin typeface="Calibri" pitchFamily="34" charset="0"/>
        </a:defRPr>
      </a:lvl2pPr>
      <a:lvl3pPr algn="ctr" defTabSz="941388" rtl="0" fontAlgn="base">
        <a:spcBef>
          <a:spcPct val="0"/>
        </a:spcBef>
        <a:spcAft>
          <a:spcPct val="0"/>
        </a:spcAft>
        <a:defRPr sz="4500">
          <a:solidFill>
            <a:schemeClr val="tx1"/>
          </a:solidFill>
          <a:latin typeface="Calibri" pitchFamily="34" charset="0"/>
        </a:defRPr>
      </a:lvl3pPr>
      <a:lvl4pPr algn="ctr" defTabSz="941388" rtl="0" fontAlgn="base">
        <a:spcBef>
          <a:spcPct val="0"/>
        </a:spcBef>
        <a:spcAft>
          <a:spcPct val="0"/>
        </a:spcAft>
        <a:defRPr sz="4500">
          <a:solidFill>
            <a:schemeClr val="tx1"/>
          </a:solidFill>
          <a:latin typeface="Calibri" pitchFamily="34" charset="0"/>
        </a:defRPr>
      </a:lvl4pPr>
      <a:lvl5pPr algn="ctr" defTabSz="941388" rtl="0" fontAlgn="base">
        <a:spcBef>
          <a:spcPct val="0"/>
        </a:spcBef>
        <a:spcAft>
          <a:spcPct val="0"/>
        </a:spcAft>
        <a:defRPr sz="4500">
          <a:solidFill>
            <a:schemeClr val="tx1"/>
          </a:solidFill>
          <a:latin typeface="Calibri" pitchFamily="34" charset="0"/>
        </a:defRPr>
      </a:lvl5pPr>
      <a:lvl6pPr marL="457200" algn="ctr" defTabSz="941388" rtl="0" fontAlgn="base">
        <a:spcBef>
          <a:spcPct val="0"/>
        </a:spcBef>
        <a:spcAft>
          <a:spcPct val="0"/>
        </a:spcAft>
        <a:defRPr sz="4500">
          <a:solidFill>
            <a:schemeClr val="tx1"/>
          </a:solidFill>
          <a:latin typeface="Calibri" pitchFamily="34" charset="0"/>
        </a:defRPr>
      </a:lvl6pPr>
      <a:lvl7pPr marL="914400" algn="ctr" defTabSz="941388" rtl="0" fontAlgn="base">
        <a:spcBef>
          <a:spcPct val="0"/>
        </a:spcBef>
        <a:spcAft>
          <a:spcPct val="0"/>
        </a:spcAft>
        <a:defRPr sz="4500">
          <a:solidFill>
            <a:schemeClr val="tx1"/>
          </a:solidFill>
          <a:latin typeface="Calibri" pitchFamily="34" charset="0"/>
        </a:defRPr>
      </a:lvl7pPr>
      <a:lvl8pPr marL="1371600" algn="ctr" defTabSz="941388" rtl="0" fontAlgn="base">
        <a:spcBef>
          <a:spcPct val="0"/>
        </a:spcBef>
        <a:spcAft>
          <a:spcPct val="0"/>
        </a:spcAft>
        <a:defRPr sz="4500">
          <a:solidFill>
            <a:schemeClr val="tx1"/>
          </a:solidFill>
          <a:latin typeface="Calibri" pitchFamily="34" charset="0"/>
        </a:defRPr>
      </a:lvl8pPr>
      <a:lvl9pPr marL="1828800" algn="ctr" defTabSz="941388" rtl="0" fontAlgn="base">
        <a:spcBef>
          <a:spcPct val="0"/>
        </a:spcBef>
        <a:spcAft>
          <a:spcPct val="0"/>
        </a:spcAft>
        <a:defRPr sz="4500">
          <a:solidFill>
            <a:schemeClr val="tx1"/>
          </a:solidFill>
          <a:latin typeface="Calibri" pitchFamily="34" charset="0"/>
        </a:defRPr>
      </a:lvl9pPr>
    </p:titleStyle>
    <p:bodyStyle>
      <a:lvl1pPr marL="352425" indent="-352425" algn="l" defTabSz="941388" rtl="0" fontAlgn="base">
        <a:spcBef>
          <a:spcPct val="20000"/>
        </a:spcBef>
        <a:spcAft>
          <a:spcPct val="0"/>
        </a:spcAft>
        <a:buFont typeface="Arial" charset="0"/>
        <a:buChar char="•"/>
        <a:defRPr sz="3300" kern="1200">
          <a:solidFill>
            <a:schemeClr val="tx1"/>
          </a:solidFill>
          <a:latin typeface="+mn-lt"/>
          <a:ea typeface="+mn-ea"/>
          <a:cs typeface="+mn-cs"/>
        </a:defRPr>
      </a:lvl1pPr>
      <a:lvl2pPr marL="765175" indent="-293688" algn="l" defTabSz="941388" rtl="0" fontAlgn="base">
        <a:spcBef>
          <a:spcPct val="20000"/>
        </a:spcBef>
        <a:spcAft>
          <a:spcPct val="0"/>
        </a:spcAft>
        <a:buFont typeface="Arial" charset="0"/>
        <a:buChar char="–"/>
        <a:defRPr sz="2900" kern="1200">
          <a:solidFill>
            <a:schemeClr val="tx1"/>
          </a:solidFill>
          <a:latin typeface="+mn-lt"/>
          <a:ea typeface="+mn-ea"/>
          <a:cs typeface="+mn-cs"/>
        </a:defRPr>
      </a:lvl2pPr>
      <a:lvl3pPr marL="1177925" indent="-234950" algn="l" defTabSz="941388" rtl="0" fontAlgn="base">
        <a:spcBef>
          <a:spcPct val="20000"/>
        </a:spcBef>
        <a:spcAft>
          <a:spcPct val="0"/>
        </a:spcAft>
        <a:buFont typeface="Arial" charset="0"/>
        <a:buChar char="•"/>
        <a:defRPr sz="2500" kern="1200">
          <a:solidFill>
            <a:schemeClr val="tx1"/>
          </a:solidFill>
          <a:latin typeface="+mn-lt"/>
          <a:ea typeface="+mn-ea"/>
          <a:cs typeface="+mn-cs"/>
        </a:defRPr>
      </a:lvl3pPr>
      <a:lvl4pPr marL="1647825" indent="-234950" algn="l" defTabSz="941388" rtl="0" fontAlgn="base">
        <a:spcBef>
          <a:spcPct val="20000"/>
        </a:spcBef>
        <a:spcAft>
          <a:spcPct val="0"/>
        </a:spcAft>
        <a:buFont typeface="Arial" charset="0"/>
        <a:buChar char="–"/>
        <a:defRPr sz="2100" kern="1200">
          <a:solidFill>
            <a:schemeClr val="tx1"/>
          </a:solidFill>
          <a:latin typeface="+mn-lt"/>
          <a:ea typeface="+mn-ea"/>
          <a:cs typeface="+mn-cs"/>
        </a:defRPr>
      </a:lvl4pPr>
      <a:lvl5pPr marL="2119313" indent="-234950" algn="l" defTabSz="941388" rtl="0" fontAlgn="base">
        <a:spcBef>
          <a:spcPct val="20000"/>
        </a:spcBef>
        <a:spcAft>
          <a:spcPct val="0"/>
        </a:spcAft>
        <a:buFont typeface="Arial" charset="0"/>
        <a:buChar char="»"/>
        <a:defRPr sz="2100" kern="1200">
          <a:solidFill>
            <a:schemeClr val="tx1"/>
          </a:solidFill>
          <a:latin typeface="+mn-lt"/>
          <a:ea typeface="+mn-ea"/>
          <a:cs typeface="+mn-cs"/>
        </a:defRPr>
      </a:lvl5pPr>
      <a:lvl6pPr marL="2591759" indent="-235615" algn="l" defTabSz="942458"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062988" indent="-235615" algn="l" defTabSz="942458"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34217" indent="-235615" algn="l" defTabSz="942458"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05446" indent="-235615" algn="l" defTabSz="942458" rtl="0" eaLnBrk="1" latinLnBrk="0" hangingPunct="1">
        <a:spcBef>
          <a:spcPct val="20000"/>
        </a:spcBef>
        <a:buFont typeface="Arial" pitchFamily="34" charset="0"/>
        <a:buChar char="•"/>
        <a:defRPr sz="2100" kern="1200">
          <a:solidFill>
            <a:schemeClr val="tx1"/>
          </a:solidFill>
          <a:latin typeface="+mn-lt"/>
          <a:ea typeface="+mn-ea"/>
          <a:cs typeface="+mn-cs"/>
        </a:defRPr>
      </a:lvl9pPr>
    </p:bodyStyle>
    <p:otherStyle>
      <a:defPPr>
        <a:defRPr lang="ru-RU"/>
      </a:defPPr>
      <a:lvl1pPr marL="0" algn="l" defTabSz="942458" rtl="0" eaLnBrk="1" latinLnBrk="0" hangingPunct="1">
        <a:defRPr sz="1900" kern="1200">
          <a:solidFill>
            <a:schemeClr val="tx1"/>
          </a:solidFill>
          <a:latin typeface="+mn-lt"/>
          <a:ea typeface="+mn-ea"/>
          <a:cs typeface="+mn-cs"/>
        </a:defRPr>
      </a:lvl1pPr>
      <a:lvl2pPr marL="471228" algn="l" defTabSz="942458" rtl="0" eaLnBrk="1" latinLnBrk="0" hangingPunct="1">
        <a:defRPr sz="1900" kern="1200">
          <a:solidFill>
            <a:schemeClr val="tx1"/>
          </a:solidFill>
          <a:latin typeface="+mn-lt"/>
          <a:ea typeface="+mn-ea"/>
          <a:cs typeface="+mn-cs"/>
        </a:defRPr>
      </a:lvl2pPr>
      <a:lvl3pPr marL="942458" algn="l" defTabSz="942458" rtl="0" eaLnBrk="1" latinLnBrk="0" hangingPunct="1">
        <a:defRPr sz="1900" kern="1200">
          <a:solidFill>
            <a:schemeClr val="tx1"/>
          </a:solidFill>
          <a:latin typeface="+mn-lt"/>
          <a:ea typeface="+mn-ea"/>
          <a:cs typeface="+mn-cs"/>
        </a:defRPr>
      </a:lvl3pPr>
      <a:lvl4pPr marL="1413687" algn="l" defTabSz="942458" rtl="0" eaLnBrk="1" latinLnBrk="0" hangingPunct="1">
        <a:defRPr sz="1900" kern="1200">
          <a:solidFill>
            <a:schemeClr val="tx1"/>
          </a:solidFill>
          <a:latin typeface="+mn-lt"/>
          <a:ea typeface="+mn-ea"/>
          <a:cs typeface="+mn-cs"/>
        </a:defRPr>
      </a:lvl4pPr>
      <a:lvl5pPr marL="1884916" algn="l" defTabSz="942458" rtl="0" eaLnBrk="1" latinLnBrk="0" hangingPunct="1">
        <a:defRPr sz="1900" kern="1200">
          <a:solidFill>
            <a:schemeClr val="tx1"/>
          </a:solidFill>
          <a:latin typeface="+mn-lt"/>
          <a:ea typeface="+mn-ea"/>
          <a:cs typeface="+mn-cs"/>
        </a:defRPr>
      </a:lvl5pPr>
      <a:lvl6pPr marL="2356145" algn="l" defTabSz="942458" rtl="0" eaLnBrk="1" latinLnBrk="0" hangingPunct="1">
        <a:defRPr sz="1900" kern="1200">
          <a:solidFill>
            <a:schemeClr val="tx1"/>
          </a:solidFill>
          <a:latin typeface="+mn-lt"/>
          <a:ea typeface="+mn-ea"/>
          <a:cs typeface="+mn-cs"/>
        </a:defRPr>
      </a:lvl6pPr>
      <a:lvl7pPr marL="2827374" algn="l" defTabSz="942458" rtl="0" eaLnBrk="1" latinLnBrk="0" hangingPunct="1">
        <a:defRPr sz="1900" kern="1200">
          <a:solidFill>
            <a:schemeClr val="tx1"/>
          </a:solidFill>
          <a:latin typeface="+mn-lt"/>
          <a:ea typeface="+mn-ea"/>
          <a:cs typeface="+mn-cs"/>
        </a:defRPr>
      </a:lvl7pPr>
      <a:lvl8pPr marL="3298602" algn="l" defTabSz="942458" rtl="0" eaLnBrk="1" latinLnBrk="0" hangingPunct="1">
        <a:defRPr sz="1900" kern="1200">
          <a:solidFill>
            <a:schemeClr val="tx1"/>
          </a:solidFill>
          <a:latin typeface="+mn-lt"/>
          <a:ea typeface="+mn-ea"/>
          <a:cs typeface="+mn-cs"/>
        </a:defRPr>
      </a:lvl8pPr>
      <a:lvl9pPr marL="3769832" algn="l" defTabSz="942458"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12.png"/><Relationship Id="rId4" Type="http://schemas.openxmlformats.org/officeDocument/2006/relationships/oleObject" Target="../embeddings/Microsoft_Excel_97-2003_Worksheet2.xls"/></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4.png"/><Relationship Id="rId4" Type="http://schemas.openxmlformats.org/officeDocument/2006/relationships/oleObject" Target="../embeddings/Microsoft_Excel_97-2003_Worksheet1.xls"/></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60512" y="0"/>
            <a:ext cx="8420100" cy="1362075"/>
          </a:xfrm>
        </p:spPr>
        <p:txBody>
          <a:bodyPr rtlCol="0">
            <a:normAutofit/>
          </a:bodyPr>
          <a:lstStyle/>
          <a:p>
            <a:pPr algn="ctr" defTabSz="942458" fontAlgn="auto">
              <a:spcAft>
                <a:spcPts val="0"/>
              </a:spcAft>
              <a:defRPr/>
            </a:pPr>
            <a:r>
              <a:rPr lang="en-US" dirty="0" smtClean="0"/>
              <a:t>The rout to success:</a:t>
            </a:r>
            <a:br>
              <a:rPr lang="en-US" dirty="0" smtClean="0"/>
            </a:br>
            <a:r>
              <a:rPr lang="en-US" dirty="0" smtClean="0"/>
              <a:t>Industry or Talent?</a:t>
            </a:r>
            <a:endParaRPr lang="ru-RU" dirty="0"/>
          </a:p>
        </p:txBody>
      </p:sp>
      <p:pic>
        <p:nvPicPr>
          <p:cNvPr id="4" name="Рисунок 3" descr="IMG_1309.PNG"/>
          <p:cNvPicPr>
            <a:picLocks noChangeAspect="1"/>
          </p:cNvPicPr>
          <p:nvPr/>
        </p:nvPicPr>
        <p:blipFill>
          <a:blip r:embed="rId2" cstate="email"/>
          <a:srcRect/>
          <a:stretch>
            <a:fillRect/>
          </a:stretch>
        </p:blipFill>
        <p:spPr>
          <a:xfrm>
            <a:off x="560512" y="2420888"/>
            <a:ext cx="4464496" cy="3914775"/>
          </a:xfrm>
          <a:prstGeom prst="rect">
            <a:avLst/>
          </a:prstGeom>
          <a:noFill/>
          <a:ln>
            <a:noFill/>
          </a:ln>
        </p:spPr>
      </p:pic>
      <p:pic>
        <p:nvPicPr>
          <p:cNvPr id="7" name="Рисунок 6" descr="IMG_1311.PNG"/>
          <p:cNvPicPr>
            <a:picLocks noChangeAspect="1"/>
          </p:cNvPicPr>
          <p:nvPr/>
        </p:nvPicPr>
        <p:blipFill>
          <a:blip r:embed="rId3" cstate="email"/>
          <a:srcRect/>
          <a:stretch>
            <a:fillRect/>
          </a:stretch>
        </p:blipFill>
        <p:spPr>
          <a:xfrm>
            <a:off x="5601072" y="2420888"/>
            <a:ext cx="4018378" cy="3829050"/>
          </a:xfrm>
          <a:prstGeom prst="rect">
            <a:avLst/>
          </a:prstGeom>
          <a:noFill/>
          <a:ln>
            <a:noFill/>
          </a:ln>
        </p:spPr>
      </p:pic>
      <p:sp>
        <p:nvSpPr>
          <p:cNvPr id="19457" name="Rectangle 1"/>
          <p:cNvSpPr>
            <a:spLocks noChangeArrowheads="1"/>
          </p:cNvSpPr>
          <p:nvPr/>
        </p:nvSpPr>
        <p:spPr bwMode="auto">
          <a:xfrm>
            <a:off x="0" y="6365557"/>
            <a:ext cx="1802545" cy="49244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By </a:t>
            </a:r>
            <a:r>
              <a:rPr kumimoji="0" lang="en-US" sz="12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Nastya</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Sashina</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Teacher M.N. </a:t>
            </a:r>
            <a:r>
              <a:rPr kumimoji="0" lang="en-US" sz="12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Shalapinina</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Заголовок 1"/>
          <p:cNvSpPr>
            <a:spLocks noGrp="1"/>
          </p:cNvSpPr>
          <p:nvPr>
            <p:ph type="title"/>
          </p:nvPr>
        </p:nvSpPr>
        <p:spPr>
          <a:xfrm>
            <a:off x="0" y="0"/>
            <a:ext cx="9906000" cy="6858000"/>
          </a:xfrm>
        </p:spPr>
        <p:txBody>
          <a:bodyPr/>
          <a:lstStyle/>
          <a:p>
            <a:r>
              <a:rPr lang="en-US" sz="2400" smtClean="0">
                <a:latin typeface="Times New Roman" pitchFamily="18" charset="0"/>
                <a:cs typeface="Times New Roman" pitchFamily="18" charset="0"/>
              </a:rPr>
              <a:t>As for my point of view, I agree with Pyotr. Both personality and industry have the same value. You may be very talented but without hard work you may ruin your gift. At the same time doing your best you can develop your talent and achieve a lot.</a:t>
            </a:r>
            <a:br>
              <a:rPr lang="en-US" sz="2400" smtClean="0">
                <a:latin typeface="Times New Roman" pitchFamily="18" charset="0"/>
                <a:cs typeface="Times New Roman" pitchFamily="18" charset="0"/>
              </a:rPr>
            </a:br>
            <a:r>
              <a:rPr lang="en-US" sz="2400" smtClean="0">
                <a:latin typeface="Times New Roman" pitchFamily="18" charset="0"/>
                <a:cs typeface="Times New Roman" pitchFamily="18" charset="0"/>
              </a:rPr>
              <a:t>To make conclusion, I decided to learn some case studies of different psychologists.</a:t>
            </a:r>
            <a:endParaRPr lang="ru-RU" sz="2400" smtClean="0">
              <a:latin typeface="Times New Roman" pitchFamily="18" charset="0"/>
              <a:cs typeface="Times New Roman" pitchFamily="18" charset="0"/>
            </a:endParaRPr>
          </a:p>
        </p:txBody>
      </p:sp>
    </p:spTree>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332656"/>
            <a:ext cx="9505056" cy="830997"/>
          </a:xfrm>
          <a:prstGeom prst="rect">
            <a:avLst/>
          </a:prstGeom>
          <a:noFill/>
        </p:spPr>
        <p:txBody>
          <a:bodyPr>
            <a:spAutoFit/>
          </a:bodyPr>
          <a:lstStyle/>
          <a:p>
            <a:pPr algn="ctr" defTabSz="942458" fontAlgn="auto">
              <a:spcBef>
                <a:spcPts val="0"/>
              </a:spcBef>
              <a:spcAft>
                <a:spcPts val="0"/>
              </a:spcAft>
              <a:defRPr/>
            </a:pPr>
            <a:r>
              <a:rPr lang="en-US" sz="2400" dirty="0">
                <a:latin typeface="Times New Roman" pitchFamily="18" charset="0"/>
                <a:cs typeface="Times New Roman" pitchFamily="18" charset="0"/>
              </a:rPr>
              <a:t>"We need the true talent which is noticed from the childhood!  Picasso painted sister with a yolk still in his infancy!"</a:t>
            </a:r>
            <a:endParaRPr lang="en-US" sz="2400" dirty="0">
              <a:ln w="18415" cmpd="sng">
                <a:solidFill>
                  <a:srgbClr val="FFFFFF"/>
                </a:solidFill>
                <a:prstDash val="solid"/>
              </a:ln>
              <a:effectLst>
                <a:outerShdw blurRad="63500" dir="3600000" algn="tl" rotWithShape="0">
                  <a:srgbClr val="000000">
                    <a:alpha val="70000"/>
                  </a:srgbClr>
                </a:outerShdw>
              </a:effectLst>
              <a:latin typeface="Times New Roman" pitchFamily="18" charset="0"/>
              <a:cs typeface="Times New Roman" pitchFamily="18" charset="0"/>
            </a:endParaRPr>
          </a:p>
        </p:txBody>
      </p:sp>
      <p:sp>
        <p:nvSpPr>
          <p:cNvPr id="3" name="Прямоугольник 2"/>
          <p:cNvSpPr/>
          <p:nvPr/>
        </p:nvSpPr>
        <p:spPr>
          <a:xfrm>
            <a:off x="704528" y="1988840"/>
            <a:ext cx="9010608" cy="461665"/>
          </a:xfrm>
          <a:prstGeom prst="rect">
            <a:avLst/>
          </a:prstGeom>
          <a:noFill/>
        </p:spPr>
        <p:txBody>
          <a:bodyPr wrap="none">
            <a:spAutoFit/>
          </a:bodyPr>
          <a:lstStyle/>
          <a:p>
            <a:pPr algn="ctr" defTabSz="942458" fontAlgn="auto">
              <a:spcBef>
                <a:spcPts val="0"/>
              </a:spcBef>
              <a:spcAft>
                <a:spcPts val="0"/>
              </a:spcAft>
              <a:defRPr/>
            </a:pPr>
            <a:r>
              <a:rPr lang="en-US" sz="2400" dirty="0">
                <a:latin typeface="Times New Roman" pitchFamily="18" charset="0"/>
                <a:cs typeface="Times New Roman" pitchFamily="18" charset="0"/>
              </a:rPr>
              <a:t>"We need 10,000 hours of practice - and you will succeed in anything!"</a:t>
            </a:r>
            <a:endParaRPr lang="ru-RU" sz="2400" b="1" dirty="0">
              <a:ln w="17780" cmpd="sng">
                <a:solidFill>
                  <a:schemeClr val="accent1">
                    <a:tint val="3000"/>
                  </a:schemeClr>
                </a:solidFill>
                <a:prstDash val="solid"/>
                <a:miter lim="800000"/>
              </a:ln>
              <a:effectLst>
                <a:outerShdw blurRad="55000" dist="50800" dir="5400000" algn="tl">
                  <a:srgbClr val="000000">
                    <a:alpha val="33000"/>
                  </a:srgbClr>
                </a:outerShdw>
              </a:effectLst>
              <a:latin typeface="Times New Roman" pitchFamily="18" charset="0"/>
              <a:cs typeface="Times New Roman" pitchFamily="18" charset="0"/>
            </a:endParaRPr>
          </a:p>
        </p:txBody>
      </p:sp>
      <p:sp>
        <p:nvSpPr>
          <p:cNvPr id="4099" name="Rectangle 3"/>
          <p:cNvSpPr>
            <a:spLocks noChangeArrowheads="1"/>
          </p:cNvSpPr>
          <p:nvPr/>
        </p:nvSpPr>
        <p:spPr bwMode="auto">
          <a:xfrm>
            <a:off x="273050" y="3789363"/>
            <a:ext cx="7832725" cy="830262"/>
          </a:xfrm>
          <a:prstGeom prst="rect">
            <a:avLst/>
          </a:prstGeom>
          <a:noFill/>
          <a:ln w="9525">
            <a:noFill/>
            <a:miter lim="800000"/>
            <a:headEnd/>
            <a:tailEnd/>
          </a:ln>
        </p:spPr>
        <p:txBody>
          <a:bodyPr anchor="ctr">
            <a:spAutoFit/>
          </a:bodyPr>
          <a:lstStyle/>
          <a:p>
            <a:pPr defTabSz="914400"/>
            <a:r>
              <a:rPr lang="en-US" sz="2400">
                <a:solidFill>
                  <a:srgbClr val="222222"/>
                </a:solidFill>
                <a:latin typeface="Times New Roman" pitchFamily="18" charset="0"/>
                <a:cs typeface="Times New Roman" pitchFamily="18" charset="0"/>
              </a:rPr>
              <a:t>"We need luck. If any authoritative person notices and likes you, success is guaranteed".</a:t>
            </a:r>
            <a:endParaRPr lang="en-US" sz="2400">
              <a:latin typeface="Times New Roman" pitchFamily="18" charset="0"/>
              <a:cs typeface="Times New Roman" pitchFamily="18"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par>
                          <p:cTn id="11" fill="hold">
                            <p:stCondLst>
                              <p:cond delay="1000"/>
                            </p:stCondLst>
                            <p:childTnLst>
                              <p:par>
                                <p:cTn id="12" presetID="48" presetClass="entr" presetSubtype="0" accel="50000"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5" dur="1000" fill="hold"/>
                                        <p:tgtEl>
                                          <p:spTgt spid="3"/>
                                        </p:tgtEl>
                                        <p:attrNameLst>
                                          <p:attrName>ppt_x</p:attrName>
                                        </p:attrNameLst>
                                      </p:cBhvr>
                                      <p:tavLst>
                                        <p:tav tm="0">
                                          <p:val>
                                            <p:fltVal val="-1"/>
                                          </p:val>
                                        </p:tav>
                                        <p:tav tm="50000">
                                          <p:val>
                                            <p:fltVal val="0.95"/>
                                          </p:val>
                                        </p:tav>
                                        <p:tav tm="100000">
                                          <p:val>
                                            <p:strVal val="#ppt_x"/>
                                          </p:val>
                                        </p:tav>
                                      </p:tavLst>
                                    </p:anim>
                                    <p:anim calcmode="lin" valueType="num">
                                      <p:cBhvr>
                                        <p:cTn id="16" dur="1000" fill="hold"/>
                                        <p:tgtEl>
                                          <p:spTgt spid="3"/>
                                        </p:tgtEl>
                                        <p:attrNameLst>
                                          <p:attrName>ppt_y</p:attrName>
                                        </p:attrNameLst>
                                      </p:cBhvr>
                                      <p:tavLst>
                                        <p:tav tm="0">
                                          <p:val>
                                            <p:strVal val="#ppt_y"/>
                                          </p:val>
                                        </p:tav>
                                        <p:tav tm="100000">
                                          <p:val>
                                            <p:strVal val="#ppt_y"/>
                                          </p:val>
                                        </p:tav>
                                      </p:tavLst>
                                    </p:anim>
                                    <p:animEffect transition="in" filter="fade">
                                      <p:cBhvr>
                                        <p:cTn id="17" dur="1000"/>
                                        <p:tgtEl>
                                          <p:spTgt spid="3"/>
                                        </p:tgtEl>
                                      </p:cBhvr>
                                    </p:animEffect>
                                  </p:childTnLst>
                                </p:cTn>
                              </p:par>
                            </p:childTnLst>
                          </p:cTn>
                        </p:par>
                        <p:par>
                          <p:cTn id="18" fill="hold">
                            <p:stCondLst>
                              <p:cond delay="2000"/>
                            </p:stCondLst>
                            <p:childTnLst>
                              <p:par>
                                <p:cTn id="19" presetID="48" presetClass="entr" presetSubtype="0" accel="50000" fill="hold" grpId="0" nodeType="afterEffect">
                                  <p:stCondLst>
                                    <p:cond delay="0"/>
                                  </p:stCondLst>
                                  <p:childTnLst>
                                    <p:set>
                                      <p:cBhvr>
                                        <p:cTn id="20" dur="1" fill="hold">
                                          <p:stCondLst>
                                            <p:cond delay="0"/>
                                          </p:stCondLst>
                                        </p:cTn>
                                        <p:tgtEl>
                                          <p:spTgt spid="4099"/>
                                        </p:tgtEl>
                                        <p:attrNameLst>
                                          <p:attrName>style.visibility</p:attrName>
                                        </p:attrNameLst>
                                      </p:cBhvr>
                                      <p:to>
                                        <p:strVal val="visible"/>
                                      </p:to>
                                    </p:set>
                                    <p:anim calcmode="lin" valueType="num">
                                      <p:cBhvr>
                                        <p:cTn id="21" dur="1000" fill="hold"/>
                                        <p:tgtEl>
                                          <p:spTgt spid="409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2" dur="1000" fill="hold"/>
                                        <p:tgtEl>
                                          <p:spTgt spid="4099"/>
                                        </p:tgtEl>
                                        <p:attrNameLst>
                                          <p:attrName>ppt_x</p:attrName>
                                        </p:attrNameLst>
                                      </p:cBhvr>
                                      <p:tavLst>
                                        <p:tav tm="0">
                                          <p:val>
                                            <p:fltVal val="-1"/>
                                          </p:val>
                                        </p:tav>
                                        <p:tav tm="50000">
                                          <p:val>
                                            <p:fltVal val="0.95"/>
                                          </p:val>
                                        </p:tav>
                                        <p:tav tm="100000">
                                          <p:val>
                                            <p:strVal val="#ppt_x"/>
                                          </p:val>
                                        </p:tav>
                                      </p:tavLst>
                                    </p:anim>
                                    <p:anim calcmode="lin" valueType="num">
                                      <p:cBhvr>
                                        <p:cTn id="23" dur="1000" fill="hold"/>
                                        <p:tgtEl>
                                          <p:spTgt spid="4099"/>
                                        </p:tgtEl>
                                        <p:attrNameLst>
                                          <p:attrName>ppt_y</p:attrName>
                                        </p:attrNameLst>
                                      </p:cBhvr>
                                      <p:tavLst>
                                        <p:tav tm="0">
                                          <p:val>
                                            <p:strVal val="#ppt_y"/>
                                          </p:val>
                                        </p:tav>
                                        <p:tav tm="100000">
                                          <p:val>
                                            <p:strVal val="#ppt_y"/>
                                          </p:val>
                                        </p:tav>
                                      </p:tavLst>
                                    </p:anim>
                                    <p:animEffect transition="in" filter="fade">
                                      <p:cBhvr>
                                        <p:cTn id="24" dur="10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IMG_1317.PNG"/>
          <p:cNvPicPr>
            <a:picLocks noGrp="1" noChangeAspect="1"/>
          </p:cNvPicPr>
          <p:nvPr>
            <p:ph idx="1"/>
          </p:nvPr>
        </p:nvPicPr>
        <p:blipFill>
          <a:blip r:embed="rId2" cstate="email"/>
          <a:stretch>
            <a:fillRect/>
          </a:stretch>
        </p:blipFill>
        <p:spPr>
          <a:xfrm>
            <a:off x="5745088" y="1628800"/>
            <a:ext cx="2657475" cy="3381375"/>
          </a:xfrm>
          <a:prstGeom prst="rect">
            <a:avLst/>
          </a:prstGeom>
          <a:noFill/>
          <a:ln>
            <a:noFill/>
          </a:ln>
        </p:spPr>
      </p:pic>
      <p:sp>
        <p:nvSpPr>
          <p:cNvPr id="7" name="Заголовок 1"/>
          <p:cNvSpPr>
            <a:spLocks noGrp="1"/>
          </p:cNvSpPr>
          <p:nvPr>
            <p:ph type="body" sz="half" idx="2"/>
          </p:nvPr>
        </p:nvSpPr>
        <p:spPr>
          <a:xfrm>
            <a:off x="0" y="0"/>
            <a:ext cx="4016375" cy="6858000"/>
          </a:xfrm>
        </p:spPr>
        <p:txBody>
          <a:bodyPr rtlCol="0">
            <a:normAutofit fontScale="92500" lnSpcReduction="10000"/>
          </a:bodyPr>
          <a:lstStyle/>
          <a:p>
            <a:pPr defTabSz="942458" fontAlgn="auto">
              <a:spcAft>
                <a:spcPts val="0"/>
              </a:spcAft>
              <a:buFont typeface="Arial" pitchFamily="34" charset="0"/>
              <a:buNone/>
              <a:defRPr/>
            </a:pPr>
            <a:r>
              <a:rPr lang="en-US" sz="2600" dirty="0" smtClean="0">
                <a:latin typeface="Times New Roman" pitchFamily="18" charset="0"/>
                <a:cs typeface="Times New Roman" pitchFamily="18" charset="0"/>
              </a:rPr>
              <a:t>Here is what Chamorro-</a:t>
            </a:r>
            <a:r>
              <a:rPr lang="en-US" sz="2600" dirty="0" err="1" smtClean="0">
                <a:latin typeface="Times New Roman" pitchFamily="18" charset="0"/>
                <a:cs typeface="Times New Roman" pitchFamily="18" charset="0"/>
              </a:rPr>
              <a:t>Premuzic</a:t>
            </a:r>
            <a:r>
              <a:rPr lang="en-US" sz="2600" dirty="0" smtClean="0">
                <a:latin typeface="Times New Roman" pitchFamily="18" charset="0"/>
                <a:cs typeface="Times New Roman" pitchFamily="18" charset="0"/>
              </a:rPr>
              <a:t> says about the talent in his book "Confidence": "Psychologists have conducted thousands of studies that examined how early signs of talent, noted in the first 4-9 years of life of individuals, developed in the later stages of life. How do they affect success in school, college and, finally, in the work? The results are convincing: the only innate ability, which affects future career success, is the ability to study". Lots of talented people have not been successful. Or did, but after their death.</a:t>
            </a:r>
            <a:endParaRPr lang="ru-RU" sz="2600" dirty="0" smtClean="0">
              <a:latin typeface="Times New Roman" pitchFamily="18" charset="0"/>
              <a:cs typeface="Times New Roman" pitchFamily="18" charset="0"/>
            </a:endParaRPr>
          </a:p>
          <a:p>
            <a:pPr defTabSz="942458" fontAlgn="auto">
              <a:spcAft>
                <a:spcPts val="0"/>
              </a:spcAft>
              <a:buFont typeface="Arial" pitchFamily="34" charset="0"/>
              <a:buNone/>
              <a:defRPr/>
            </a:pPr>
            <a:endParaRPr lang="ru-RU" sz="2400" dirty="0"/>
          </a:p>
        </p:txBody>
      </p:sp>
    </p:spTree>
  </p:cSld>
  <p:clrMapOvr>
    <a:masterClrMapping/>
  </p:clrMapOvr>
  <p:transition>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IMG_1318.PNG"/>
          <p:cNvPicPr>
            <a:picLocks noGrp="1" noChangeAspect="1"/>
          </p:cNvPicPr>
          <p:nvPr>
            <p:ph idx="1"/>
          </p:nvPr>
        </p:nvPicPr>
        <p:blipFill>
          <a:blip r:embed="rId2" cstate="email"/>
          <a:stretch>
            <a:fillRect/>
          </a:stretch>
        </p:blipFill>
        <p:spPr>
          <a:xfrm>
            <a:off x="5385048" y="1124744"/>
            <a:ext cx="3390900" cy="3600450"/>
          </a:xfrm>
          <a:prstGeom prst="rect">
            <a:avLst/>
          </a:prstGeom>
          <a:noFill/>
          <a:ln>
            <a:noFill/>
          </a:ln>
        </p:spPr>
      </p:pic>
      <p:sp>
        <p:nvSpPr>
          <p:cNvPr id="25602" name="Заголовок 1"/>
          <p:cNvSpPr>
            <a:spLocks noGrp="1"/>
          </p:cNvSpPr>
          <p:nvPr>
            <p:ph type="body" sz="half" idx="2"/>
          </p:nvPr>
        </p:nvSpPr>
        <p:spPr>
          <a:xfrm>
            <a:off x="0" y="0"/>
            <a:ext cx="3754438" cy="6858000"/>
          </a:xfrm>
        </p:spPr>
        <p:txBody>
          <a:bodyPr/>
          <a:lstStyle/>
          <a:p>
            <a:r>
              <a:rPr lang="en-US" sz="2400" smtClean="0">
                <a:latin typeface="Times New Roman" pitchFamily="18" charset="0"/>
                <a:cs typeface="Times New Roman" pitchFamily="18" charset="0"/>
              </a:rPr>
              <a:t>Malcolm Gladwell, a Canadian journalist, bestselling author, and speaker, in his bestseller, "The Genius and the Outsiders", argues that 10,000 hours of practice will make you professional. </a:t>
            </a:r>
            <a:endParaRPr lang="ru-RU" sz="2400" smtClean="0">
              <a:latin typeface="Times New Roman" pitchFamily="18" charset="0"/>
              <a:cs typeface="Times New Roman" pitchFamily="18" charset="0"/>
            </a:endParaRPr>
          </a:p>
          <a:p>
            <a:r>
              <a:rPr lang="en-US" sz="2400" smtClean="0">
                <a:latin typeface="Times New Roman" pitchFamily="18" charset="0"/>
                <a:cs typeface="Times New Roman" pitchFamily="18" charset="0"/>
              </a:rPr>
              <a:t/>
            </a:r>
            <a:br>
              <a:rPr lang="en-US" sz="2400" smtClean="0">
                <a:latin typeface="Times New Roman" pitchFamily="18" charset="0"/>
                <a:cs typeface="Times New Roman" pitchFamily="18" charset="0"/>
              </a:rPr>
            </a:br>
            <a:r>
              <a:rPr lang="en-US" sz="2400" smtClean="0">
                <a:latin typeface="Times New Roman" pitchFamily="18" charset="0"/>
                <a:cs typeface="Times New Roman" pitchFamily="18" charset="0"/>
              </a:rPr>
              <a:t>The results of the research in 2013 show that the practice does not explain the difference in the level of chess players and musicians. </a:t>
            </a:r>
            <a:endParaRPr lang="ru-RU" sz="2400" smtClean="0">
              <a:latin typeface="Times New Roman" pitchFamily="18" charset="0"/>
              <a:cs typeface="Times New Roman" pitchFamily="18" charset="0"/>
            </a:endParaRPr>
          </a:p>
          <a:p>
            <a:endParaRPr lang="ru-RU" smtClean="0"/>
          </a:p>
        </p:txBody>
      </p:sp>
    </p:spTree>
  </p:cSld>
  <p:clrMapOvr>
    <a:masterClrMapping/>
  </p:clrMapOvr>
  <p:transition>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IMG_1319.PNG"/>
          <p:cNvPicPr>
            <a:picLocks noGrp="1" noChangeAspect="1"/>
          </p:cNvPicPr>
          <p:nvPr>
            <p:ph idx="1"/>
          </p:nvPr>
        </p:nvPicPr>
        <p:blipFill>
          <a:blip r:embed="rId2" cstate="email"/>
          <a:stretch>
            <a:fillRect/>
          </a:stretch>
        </p:blipFill>
        <p:spPr>
          <a:xfrm>
            <a:off x="4592960" y="1484784"/>
            <a:ext cx="4819650" cy="3676650"/>
          </a:xfrm>
          <a:prstGeom prst="rect">
            <a:avLst/>
          </a:prstGeom>
          <a:noFill/>
          <a:ln>
            <a:noFill/>
          </a:ln>
        </p:spPr>
      </p:pic>
      <p:sp>
        <p:nvSpPr>
          <p:cNvPr id="26626" name="Заголовок 1"/>
          <p:cNvSpPr>
            <a:spLocks noGrp="1"/>
          </p:cNvSpPr>
          <p:nvPr>
            <p:ph type="body" sz="half" idx="2"/>
          </p:nvPr>
        </p:nvSpPr>
        <p:spPr>
          <a:xfrm>
            <a:off x="0" y="0"/>
            <a:ext cx="3754438" cy="6858000"/>
          </a:xfrm>
        </p:spPr>
        <p:txBody>
          <a:bodyPr/>
          <a:lstStyle/>
          <a:p>
            <a:r>
              <a:rPr lang="en-US" sz="2400" smtClean="0">
                <a:latin typeface="Times New Roman" pitchFamily="18" charset="0"/>
                <a:cs typeface="Times New Roman" pitchFamily="18" charset="0"/>
              </a:rPr>
              <a:t>And another article on the same subject says: "It is obvious that some people reach elite level without long practice, while others do not reach it in spite of long practice."</a:t>
            </a:r>
            <a:endParaRPr lang="ru-RU" sz="2400" smtClean="0">
              <a:latin typeface="Times New Roman" pitchFamily="18" charset="0"/>
              <a:cs typeface="Times New Roman" pitchFamily="18" charset="0"/>
            </a:endParaRPr>
          </a:p>
          <a:p>
            <a:r>
              <a:rPr lang="en-US" sz="2400" smtClean="0">
                <a:latin typeface="Times New Roman" pitchFamily="18" charset="0"/>
                <a:cs typeface="Times New Roman" pitchFamily="18" charset="0"/>
              </a:rPr>
              <a:t> </a:t>
            </a:r>
            <a:endParaRPr lang="ru-RU" sz="2400" smtClean="0">
              <a:latin typeface="Times New Roman" pitchFamily="18" charset="0"/>
              <a:cs typeface="Times New Roman" pitchFamily="18" charset="0"/>
            </a:endParaRPr>
          </a:p>
          <a:p>
            <a:r>
              <a:rPr lang="en-US" sz="2400" smtClean="0">
                <a:latin typeface="Times New Roman" pitchFamily="18" charset="0"/>
                <a:cs typeface="Times New Roman" pitchFamily="18" charset="0"/>
              </a:rPr>
              <a:t>And finally, meta-study of the Smithsonian Institute has shown that the practice is responsible for only 12% of success. So, the "rule of 10,000 hours" does not exist, it is a myth.</a:t>
            </a:r>
            <a:endParaRPr lang="ru-RU" sz="2400" smtClean="0">
              <a:latin typeface="Times New Roman" pitchFamily="18" charset="0"/>
              <a:cs typeface="Times New Roman" pitchFamily="18" charset="0"/>
            </a:endParaRPr>
          </a:p>
          <a:p>
            <a:endParaRPr lang="ru-RU" smtClean="0"/>
          </a:p>
        </p:txBody>
      </p:sp>
    </p:spTree>
  </p:cSld>
  <p:clrMapOvr>
    <a:masterClrMapping/>
  </p:clrMapOvr>
  <p:transition>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IMG_1320.PNG"/>
          <p:cNvPicPr>
            <a:picLocks noGrp="1" noChangeAspect="1"/>
          </p:cNvPicPr>
          <p:nvPr>
            <p:ph idx="1"/>
          </p:nvPr>
        </p:nvPicPr>
        <p:blipFill>
          <a:blip r:embed="rId2" cstate="email"/>
          <a:stretch>
            <a:fillRect/>
          </a:stretch>
        </p:blipFill>
        <p:spPr>
          <a:xfrm>
            <a:off x="4752528" y="1268760"/>
            <a:ext cx="5143500" cy="3971925"/>
          </a:xfrm>
          <a:prstGeom prst="rect">
            <a:avLst/>
          </a:prstGeom>
          <a:noFill/>
          <a:ln>
            <a:noFill/>
          </a:ln>
        </p:spPr>
      </p:pic>
      <p:sp>
        <p:nvSpPr>
          <p:cNvPr id="27650" name="Текст 3"/>
          <p:cNvSpPr>
            <a:spLocks noGrp="1"/>
          </p:cNvSpPr>
          <p:nvPr>
            <p:ph type="body" sz="half" idx="2"/>
          </p:nvPr>
        </p:nvSpPr>
        <p:spPr>
          <a:xfrm>
            <a:off x="0" y="0"/>
            <a:ext cx="4808538" cy="6858000"/>
          </a:xfrm>
        </p:spPr>
        <p:txBody>
          <a:bodyPr/>
          <a:lstStyle/>
          <a:p>
            <a:r>
              <a:rPr lang="en-US" sz="2400" smtClean="0">
                <a:latin typeface="Times New Roman" pitchFamily="18" charset="0"/>
                <a:cs typeface="Times New Roman" pitchFamily="18" charset="0"/>
              </a:rPr>
              <a:t>Some scientists from three universities (The Rice University, the University of Michigan and The Princeton University) decided to conduct a large-scale meta-analysis to confirm or refute the hypothesis that patience and a little effort can replace talent.</a:t>
            </a:r>
            <a:br>
              <a:rPr lang="en-US" sz="2400" smtClean="0">
                <a:latin typeface="Times New Roman" pitchFamily="18" charset="0"/>
                <a:cs typeface="Times New Roman" pitchFamily="18" charset="0"/>
              </a:rPr>
            </a:br>
            <a:r>
              <a:rPr lang="en-US" sz="2400" smtClean="0">
                <a:latin typeface="Times New Roman" pitchFamily="18" charset="0"/>
                <a:cs typeface="Times New Roman" pitchFamily="18" charset="0"/>
              </a:rPr>
              <a:t>The analysis was conducted in 5 areas: games, music, sports, education, and various professional activities.</a:t>
            </a:r>
            <a:br>
              <a:rPr lang="en-US" sz="2400" smtClean="0">
                <a:latin typeface="Times New Roman" pitchFamily="18" charset="0"/>
                <a:cs typeface="Times New Roman" pitchFamily="18" charset="0"/>
              </a:rPr>
            </a:br>
            <a:r>
              <a:rPr lang="en-US" sz="2400" smtClean="0">
                <a:latin typeface="Times New Roman" pitchFamily="18" charset="0"/>
                <a:cs typeface="Times New Roman" pitchFamily="18" charset="0"/>
              </a:rPr>
              <a:t>The obtained data made it possible to conclude that talent and ability are more important to success than hard work.</a:t>
            </a:r>
            <a:br>
              <a:rPr lang="en-US" sz="2400" smtClean="0">
                <a:latin typeface="Times New Roman" pitchFamily="18" charset="0"/>
                <a:cs typeface="Times New Roman" pitchFamily="18" charset="0"/>
              </a:rPr>
            </a:br>
            <a:endParaRPr lang="ru-RU" sz="2400" smtClean="0">
              <a:latin typeface="Times New Roman" pitchFamily="18" charset="0"/>
              <a:cs typeface="Times New Roman" pitchFamily="18" charset="0"/>
            </a:endParaRPr>
          </a:p>
        </p:txBody>
      </p:sp>
    </p:spTree>
  </p:cSld>
  <p:clrMapOvr>
    <a:masterClrMapping/>
  </p:clrMapOvr>
  <p:transition>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8950" y="5445125"/>
            <a:ext cx="8915400" cy="1143000"/>
          </a:xfrm>
        </p:spPr>
        <p:txBody>
          <a:bodyPr rtlCol="0">
            <a:normAutofit fontScale="90000"/>
          </a:bodyPr>
          <a:lstStyle/>
          <a:p>
            <a:pPr defTabSz="942458" fontAlgn="auto">
              <a:spcAft>
                <a:spcPts val="0"/>
              </a:spcAft>
              <a:defRPr/>
            </a:pPr>
            <a:r>
              <a:rPr lang="en-US" sz="2700" dirty="0" smtClean="0">
                <a:latin typeface="Times New Roman" pitchFamily="18" charset="0"/>
                <a:cs typeface="Times New Roman" pitchFamily="18" charset="0"/>
              </a:rPr>
              <a:t>Most strongly practice contributed to the achievement of good results in games (26%) and almost does not affect the promotion in the professional field (only 1%). More detailed results of the study are presented in the info graphic below</a:t>
            </a:r>
            <a:r>
              <a:rPr lang="en-US" dirty="0" smtClean="0"/>
              <a:t>.</a:t>
            </a:r>
            <a:endParaRPr lang="ru-RU" dirty="0"/>
          </a:p>
        </p:txBody>
      </p:sp>
      <p:graphicFrame>
        <p:nvGraphicFramePr>
          <p:cNvPr id="28674" name="Содержимое 3"/>
          <p:cNvGraphicFramePr>
            <a:graphicFrameLocks noGrp="1"/>
          </p:cNvGraphicFramePr>
          <p:nvPr>
            <p:ph idx="1"/>
          </p:nvPr>
        </p:nvGraphicFramePr>
        <p:xfrm>
          <a:off x="365125" y="354013"/>
          <a:ext cx="9017000" cy="4627562"/>
        </p:xfrm>
        <a:graphic>
          <a:graphicData uri="http://schemas.openxmlformats.org/presentationml/2006/ole">
            <mc:AlternateContent xmlns:mc="http://schemas.openxmlformats.org/markup-compatibility/2006">
              <mc:Choice xmlns:v="urn:schemas-microsoft-com:vml" Requires="v">
                <p:oleObj spid="_x0000_s28678" r:id="rId4" imgW="9016765" imgH="4627265" progId="Excel.Sheet.8">
                  <p:embed/>
                </p:oleObj>
              </mc:Choice>
              <mc:Fallback>
                <p:oleObj r:id="rId4" imgW="9016765" imgH="4627265" progId="Excel.Sheet.8">
                  <p:embed/>
                  <p:pic>
                    <p:nvPicPr>
                      <p:cNvPr id="0" name="Picture 3"/>
                      <p:cNvPicPr>
                        <a:picLocks noGrp="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5125" y="354013"/>
                        <a:ext cx="9017000" cy="46275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IMG_1321.PNG"/>
          <p:cNvPicPr>
            <a:picLocks noGrp="1" noChangeAspect="1"/>
          </p:cNvPicPr>
          <p:nvPr>
            <p:ph idx="1"/>
          </p:nvPr>
        </p:nvPicPr>
        <p:blipFill>
          <a:blip r:embed="rId2" cstate="email"/>
          <a:stretch>
            <a:fillRect/>
          </a:stretch>
        </p:blipFill>
        <p:spPr>
          <a:xfrm>
            <a:off x="4592960" y="1844824"/>
            <a:ext cx="4686300" cy="3133725"/>
          </a:xfrm>
          <a:prstGeom prst="rect">
            <a:avLst/>
          </a:prstGeom>
          <a:noFill/>
          <a:ln>
            <a:noFill/>
          </a:ln>
        </p:spPr>
      </p:pic>
      <p:sp>
        <p:nvSpPr>
          <p:cNvPr id="29698" name="Текст 3"/>
          <p:cNvSpPr>
            <a:spLocks noGrp="1"/>
          </p:cNvSpPr>
          <p:nvPr>
            <p:ph type="body" sz="half" idx="2"/>
          </p:nvPr>
        </p:nvSpPr>
        <p:spPr>
          <a:xfrm>
            <a:off x="0" y="0"/>
            <a:ext cx="3754438" cy="6858000"/>
          </a:xfrm>
        </p:spPr>
        <p:txBody>
          <a:bodyPr/>
          <a:lstStyle/>
          <a:p>
            <a:r>
              <a:rPr lang="en-US" sz="2400" smtClean="0">
                <a:latin typeface="Times New Roman" pitchFamily="18" charset="0"/>
                <a:cs typeface="Times New Roman" pitchFamily="18" charset="0"/>
              </a:rPr>
              <a:t>Of course, such areas as sports and music, was not considered from a professional point of view. </a:t>
            </a:r>
            <a:br>
              <a:rPr lang="en-US" sz="2400" smtClean="0">
                <a:latin typeface="Times New Roman" pitchFamily="18" charset="0"/>
                <a:cs typeface="Times New Roman" pitchFamily="18" charset="0"/>
              </a:rPr>
            </a:br>
            <a:r>
              <a:rPr lang="en-US" sz="2400" smtClean="0">
                <a:latin typeface="Times New Roman" pitchFamily="18" charset="0"/>
                <a:cs typeface="Times New Roman" pitchFamily="18" charset="0"/>
              </a:rPr>
              <a:t>As for success in advancing in the profession, then, according to the authors of the study, a significantly greater role is played by the innate ability of a person to engage in a particular professional activity, as well as characteristics such as intelligence and memory.</a:t>
            </a:r>
            <a:endParaRPr lang="ru-RU" sz="2400" smtClean="0">
              <a:latin typeface="Times New Roman" pitchFamily="18" charset="0"/>
              <a:cs typeface="Times New Roman" pitchFamily="18" charset="0"/>
            </a:endParaRPr>
          </a:p>
        </p:txBody>
      </p:sp>
    </p:spTree>
  </p:cSld>
  <p:clrMapOvr>
    <a:masterClrMapping/>
  </p:clrMapOvr>
  <p:transition>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Текст 3"/>
          <p:cNvSpPr>
            <a:spLocks noGrp="1"/>
          </p:cNvSpPr>
          <p:nvPr>
            <p:ph type="body" sz="half" idx="2"/>
          </p:nvPr>
        </p:nvSpPr>
        <p:spPr>
          <a:xfrm>
            <a:off x="0" y="1268760"/>
            <a:ext cx="9906000" cy="5589240"/>
          </a:xfrm>
        </p:spPr>
        <p:txBody>
          <a:bodyPr/>
          <a:lstStyle/>
          <a:p>
            <a:r>
              <a:rPr lang="en-US" sz="2400" dirty="0" smtClean="0">
                <a:latin typeface="Times New Roman" pitchFamily="18" charset="0"/>
                <a:cs typeface="Times New Roman" pitchFamily="18" charset="0"/>
              </a:rPr>
              <a:t>So what about luck? Luck certainly plays a big role. But you know a large number of "short-lived stars, which successfully broke through to fame. Nevertheless they were not kept in "stars".</a:t>
            </a:r>
            <a:endParaRPr lang="ru-RU" sz="2400" dirty="0" smtClean="0">
              <a:latin typeface="Times New Roman" pitchFamily="18" charset="0"/>
              <a:cs typeface="Times New Roman" pitchFamily="18" charset="0"/>
            </a:endParaRPr>
          </a:p>
          <a:p>
            <a:r>
              <a:rPr lang="ru-RU" sz="2400" dirty="0" smtClean="0">
                <a:latin typeface="Times New Roman" pitchFamily="18" charset="0"/>
                <a:cs typeface="Times New Roman" pitchFamily="18" charset="0"/>
              </a:rPr>
              <a:t> </a:t>
            </a:r>
          </a:p>
          <a:p>
            <a:r>
              <a:rPr lang="en-US" sz="2400" dirty="0" smtClean="0">
                <a:latin typeface="Times New Roman" pitchFamily="18" charset="0"/>
                <a:cs typeface="Times New Roman" pitchFamily="18" charset="0"/>
              </a:rPr>
              <a:t/>
            </a:r>
            <a:br>
              <a:rPr lang="en-US"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All these points of view are both partly true and false. It is wrong to believe only that, because you may give up your dream!</a:t>
            </a:r>
            <a:r>
              <a:rPr lang="en-US" dirty="0" smtClean="0"/>
              <a:t/>
            </a:r>
            <a:br>
              <a:rPr lang="en-US" dirty="0" smtClean="0"/>
            </a:br>
            <a:endParaRPr lang="ru-RU" dirty="0" smtClean="0"/>
          </a:p>
        </p:txBody>
      </p:sp>
      <p:sp>
        <p:nvSpPr>
          <p:cNvPr id="2" name="Объект 1"/>
          <p:cNvSpPr>
            <a:spLocks noGrp="1"/>
          </p:cNvSpPr>
          <p:nvPr>
            <p:ph idx="1"/>
          </p:nvPr>
        </p:nvSpPr>
        <p:spPr/>
        <p:txBody>
          <a:bodyPr/>
          <a:lstStyle/>
          <a:p>
            <a:endParaRPr lang="ru-RU"/>
          </a:p>
        </p:txBody>
      </p:sp>
    </p:spTree>
  </p:cSld>
  <p:clrMapOvr>
    <a:masterClrMapping/>
  </p:clrMapOvr>
  <p:transition>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Заголовок 1"/>
          <p:cNvSpPr>
            <a:spLocks noGrp="1"/>
          </p:cNvSpPr>
          <p:nvPr>
            <p:ph type="title"/>
          </p:nvPr>
        </p:nvSpPr>
        <p:spPr>
          <a:xfrm>
            <a:off x="0" y="0"/>
            <a:ext cx="9906000" cy="6858000"/>
          </a:xfrm>
        </p:spPr>
        <p:txBody>
          <a:bodyPr/>
          <a:lstStyle/>
          <a:p>
            <a:r>
              <a:rPr lang="en-US" sz="2700" smtClean="0">
                <a:latin typeface="Times New Roman" pitchFamily="18" charset="0"/>
                <a:cs typeface="Times New Roman" pitchFamily="18" charset="0"/>
              </a:rPr>
              <a:t>All in all, I strongly believe that talent and practice are interrelated and complement each other. What do you have to do to be successful?</a:t>
            </a:r>
            <a:r>
              <a:rPr lang="ru-RU" sz="2700" smtClean="0">
                <a:latin typeface="Times New Roman" pitchFamily="18" charset="0"/>
                <a:cs typeface="Times New Roman" pitchFamily="18" charset="0"/>
              </a:rPr>
              <a:t/>
            </a:r>
            <a:br>
              <a:rPr lang="ru-RU" sz="2700" smtClean="0">
                <a:latin typeface="Times New Roman" pitchFamily="18" charset="0"/>
                <a:cs typeface="Times New Roman" pitchFamily="18" charset="0"/>
              </a:rPr>
            </a:br>
            <a:r>
              <a:rPr lang="en-US" sz="2700" smtClean="0">
                <a:latin typeface="Times New Roman" pitchFamily="18" charset="0"/>
                <a:cs typeface="Times New Roman" pitchFamily="18" charset="0"/>
              </a:rPr>
              <a:t> </a:t>
            </a:r>
            <a:r>
              <a:rPr lang="ru-RU" sz="2700" smtClean="0">
                <a:latin typeface="Times New Roman" pitchFamily="18" charset="0"/>
                <a:cs typeface="Times New Roman" pitchFamily="18" charset="0"/>
              </a:rPr>
              <a:t/>
            </a:r>
            <a:br>
              <a:rPr lang="ru-RU" sz="2700" smtClean="0">
                <a:latin typeface="Times New Roman" pitchFamily="18" charset="0"/>
                <a:cs typeface="Times New Roman" pitchFamily="18" charset="0"/>
              </a:rPr>
            </a:br>
            <a:r>
              <a:rPr lang="en-US" sz="2700" smtClean="0">
                <a:latin typeface="Times New Roman" pitchFamily="18" charset="0"/>
                <a:cs typeface="Times New Roman" pitchFamily="18" charset="0"/>
              </a:rPr>
              <a:t> 1) </a:t>
            </a:r>
            <a:r>
              <a:rPr lang="en-US" sz="2700" b="1" smtClean="0">
                <a:latin typeface="Times New Roman" pitchFamily="18" charset="0"/>
                <a:cs typeface="Times New Roman" pitchFamily="18" charset="0"/>
              </a:rPr>
              <a:t>FIND YOUR TALENT!</a:t>
            </a:r>
            <a:r>
              <a:rPr lang="ru-RU" sz="2700" smtClean="0">
                <a:latin typeface="Times New Roman" pitchFamily="18" charset="0"/>
                <a:cs typeface="Times New Roman" pitchFamily="18" charset="0"/>
              </a:rPr>
              <a:t/>
            </a:r>
            <a:br>
              <a:rPr lang="ru-RU" sz="2700" smtClean="0">
                <a:latin typeface="Times New Roman" pitchFamily="18" charset="0"/>
                <a:cs typeface="Times New Roman" pitchFamily="18" charset="0"/>
              </a:rPr>
            </a:br>
            <a:r>
              <a:rPr lang="en-US" sz="2700" smtClean="0">
                <a:latin typeface="Times New Roman" pitchFamily="18" charset="0"/>
                <a:cs typeface="Times New Roman" pitchFamily="18" charset="0"/>
              </a:rPr>
              <a:t> 2) </a:t>
            </a:r>
            <a:r>
              <a:rPr lang="en-US" sz="2700" b="1" smtClean="0">
                <a:latin typeface="Times New Roman" pitchFamily="18" charset="0"/>
                <a:cs typeface="Times New Roman" pitchFamily="18" charset="0"/>
              </a:rPr>
              <a:t>DON’T BE LAZY! PRACTICE IS REQUIRED IN ANY CASE!</a:t>
            </a:r>
            <a:r>
              <a:rPr lang="ru-RU" sz="2700" smtClean="0">
                <a:latin typeface="Times New Roman" pitchFamily="18" charset="0"/>
                <a:cs typeface="Times New Roman" pitchFamily="18" charset="0"/>
              </a:rPr>
              <a:t/>
            </a:r>
            <a:br>
              <a:rPr lang="ru-RU" sz="2700" smtClean="0">
                <a:latin typeface="Times New Roman" pitchFamily="18" charset="0"/>
                <a:cs typeface="Times New Roman" pitchFamily="18" charset="0"/>
              </a:rPr>
            </a:br>
            <a:r>
              <a:rPr lang="en-US" sz="2700" smtClean="0">
                <a:latin typeface="Times New Roman" pitchFamily="18" charset="0"/>
                <a:cs typeface="Times New Roman" pitchFamily="18" charset="0"/>
              </a:rPr>
              <a:t>3) </a:t>
            </a:r>
            <a:r>
              <a:rPr lang="en-US" sz="2700" b="1" smtClean="0">
                <a:latin typeface="Times New Roman" pitchFamily="18" charset="0"/>
                <a:cs typeface="Times New Roman" pitchFamily="18" charset="0"/>
              </a:rPr>
              <a:t>BE SUCCESSFUL!</a:t>
            </a:r>
            <a:r>
              <a:rPr lang="ru-RU" smtClean="0"/>
              <a:t/>
            </a:r>
            <a:br>
              <a:rPr lang="ru-RU" smtClean="0"/>
            </a:br>
            <a:endParaRPr lang="ru-RU" smtClean="0"/>
          </a:p>
        </p:txBody>
      </p:sp>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Текст 3"/>
          <p:cNvSpPr>
            <a:spLocks noGrp="1"/>
          </p:cNvSpPr>
          <p:nvPr>
            <p:ph type="body" sz="half" idx="2"/>
          </p:nvPr>
        </p:nvSpPr>
        <p:spPr>
          <a:xfrm>
            <a:off x="0" y="476250"/>
            <a:ext cx="4376738" cy="6048375"/>
          </a:xfrm>
        </p:spPr>
        <p:txBody>
          <a:bodyPr/>
          <a:lstStyle/>
          <a:p>
            <a:r>
              <a:rPr lang="en-US" sz="2400" dirty="0" smtClean="0">
                <a:latin typeface="Times New Roman" pitchFamily="18" charset="0"/>
                <a:cs typeface="Times New Roman" pitchFamily="18" charset="0"/>
              </a:rPr>
              <a:t>I study in class </a:t>
            </a:r>
            <a:r>
              <a:rPr lang="ru-RU" sz="2400" dirty="0" smtClean="0">
                <a:latin typeface="Times New Roman" pitchFamily="18" charset="0"/>
                <a:cs typeface="Times New Roman" pitchFamily="18" charset="0"/>
              </a:rPr>
              <a:t>8</a:t>
            </a:r>
            <a:r>
              <a:rPr lang="en-US" sz="24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rPr>
              <a:t>B</a:t>
            </a:r>
            <a:r>
              <a:rPr lang="ru-RU"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but I am thinking about my future. There is no doubt I am eager to be successful. The question is: What does it mean? There are a lot of outgoing people in the world. They are considered to be successful people. How do they achieve everything? Do they work hard or are they just talented? I’m going to answer this question in my work.</a:t>
            </a:r>
            <a:endParaRPr lang="ru-RU" sz="2400" dirty="0" smtClean="0">
              <a:latin typeface="Times New Roman" pitchFamily="18" charset="0"/>
              <a:cs typeface="Times New Roman" pitchFamily="18" charset="0"/>
            </a:endParaRPr>
          </a:p>
        </p:txBody>
      </p:sp>
      <p:sp>
        <p:nvSpPr>
          <p:cNvPr id="2" name="Объект 1"/>
          <p:cNvSpPr>
            <a:spLocks noGrp="1"/>
          </p:cNvSpPr>
          <p:nvPr>
            <p:ph idx="1"/>
          </p:nvPr>
        </p:nvSpPr>
        <p:spPr/>
        <p:txBody>
          <a:bodyPr/>
          <a:lstStyle/>
          <a:p>
            <a:endParaRPr lang="ru-RU" dirty="0"/>
          </a:p>
        </p:txBody>
      </p:sp>
      <p:sp>
        <p:nvSpPr>
          <p:cNvPr id="4" name="Управляющая кнопка: справка 3">
            <a:hlinkClick r:id="" action="ppaction://noaction" highlightClick="1"/>
          </p:cNvPr>
          <p:cNvSpPr/>
          <p:nvPr/>
        </p:nvSpPr>
        <p:spPr>
          <a:xfrm>
            <a:off x="5385048" y="1412776"/>
            <a:ext cx="3960440" cy="3816424"/>
          </a:xfrm>
          <a:prstGeom prst="actionButtonHel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0"/>
            <a:ext cx="8420100" cy="1125538"/>
          </a:xfrm>
        </p:spPr>
        <p:txBody>
          <a:bodyPr rtlCol="0">
            <a:normAutofit fontScale="90000"/>
          </a:bodyPr>
          <a:lstStyle/>
          <a:p>
            <a:pPr defTabSz="942458" fontAlgn="auto">
              <a:spcAft>
                <a:spcPts val="0"/>
              </a:spcAft>
              <a:defRPr/>
            </a:pPr>
            <a:r>
              <a:rPr lang="en-US" sz="4800" dirty="0" smtClean="0">
                <a:latin typeface="Times New Roman" pitchFamily="18" charset="0"/>
                <a:cs typeface="Times New Roman" pitchFamily="18" charset="0"/>
              </a:rPr>
              <a:t>List of references</a:t>
            </a:r>
            <a:br>
              <a:rPr lang="en-US" sz="4800" dirty="0" smtClean="0">
                <a:latin typeface="Times New Roman" pitchFamily="18" charset="0"/>
                <a:cs typeface="Times New Roman" pitchFamily="18" charset="0"/>
              </a:rPr>
            </a:br>
            <a:endParaRPr lang="ru-RU" dirty="0"/>
          </a:p>
        </p:txBody>
      </p:sp>
      <p:sp>
        <p:nvSpPr>
          <p:cNvPr id="32770" name="Подзаголовок 2"/>
          <p:cNvSpPr>
            <a:spLocks noGrp="1"/>
          </p:cNvSpPr>
          <p:nvPr>
            <p:ph type="subTitle" idx="1"/>
          </p:nvPr>
        </p:nvSpPr>
        <p:spPr>
          <a:xfrm>
            <a:off x="0" y="1844675"/>
            <a:ext cx="6934200" cy="4679950"/>
          </a:xfrm>
        </p:spPr>
        <p:txBody>
          <a:bodyPr/>
          <a:lstStyle/>
          <a:p>
            <a:endParaRPr lang="en-US" sz="2400" smtClean="0">
              <a:solidFill>
                <a:schemeClr val="tx1"/>
              </a:solidFill>
              <a:latin typeface="Times New Roman" pitchFamily="18" charset="0"/>
              <a:cs typeface="Times New Roman" pitchFamily="18" charset="0"/>
            </a:endParaRPr>
          </a:p>
          <a:p>
            <a:pPr>
              <a:buFont typeface="Arial" charset="0"/>
              <a:buChar char="•"/>
            </a:pPr>
            <a:r>
              <a:rPr lang="en-US" sz="2400" smtClean="0">
                <a:solidFill>
                  <a:schemeClr val="tx1"/>
                </a:solidFill>
                <a:latin typeface="Times New Roman" pitchFamily="18" charset="0"/>
                <a:cs typeface="Times New Roman" pitchFamily="18" charset="0"/>
              </a:rPr>
              <a:t> psyhotest.ru/archives/6542</a:t>
            </a:r>
          </a:p>
          <a:p>
            <a:pPr>
              <a:buFont typeface="Arial" charset="0"/>
              <a:buChar char="•"/>
            </a:pPr>
            <a:r>
              <a:rPr lang="en-US" sz="2400" smtClean="0">
                <a:solidFill>
                  <a:schemeClr val="tx1"/>
                </a:solidFill>
                <a:latin typeface="Times New Roman" pitchFamily="18" charset="0"/>
                <a:cs typeface="Times New Roman" pitchFamily="18" charset="0"/>
              </a:rPr>
              <a:t> girshon.livejournal.com/739946.html</a:t>
            </a:r>
          </a:p>
          <a:p>
            <a:pPr>
              <a:buFont typeface="Arial" charset="0"/>
              <a:buChar char="•"/>
            </a:pPr>
            <a:r>
              <a:rPr lang="en-US" sz="2400" smtClean="0">
                <a:solidFill>
                  <a:schemeClr val="tx1"/>
                </a:solidFill>
                <a:latin typeface="Times New Roman" pitchFamily="18" charset="0"/>
                <a:cs typeface="Times New Roman" pitchFamily="18" charset="0"/>
              </a:rPr>
              <a:t> </a:t>
            </a:r>
            <a:r>
              <a:rPr lang="ru-RU" sz="2400" smtClean="0">
                <a:solidFill>
                  <a:schemeClr val="tx1"/>
                </a:solidFill>
                <a:latin typeface="Times New Roman" pitchFamily="18" charset="0"/>
                <a:cs typeface="Times New Roman" pitchFamily="18" charset="0"/>
              </a:rPr>
              <a:t>«</a:t>
            </a:r>
            <a:r>
              <a:rPr lang="en-US" sz="2400" smtClean="0">
                <a:solidFill>
                  <a:schemeClr val="tx1"/>
                </a:solidFill>
                <a:latin typeface="Times New Roman" pitchFamily="18" charset="0"/>
                <a:cs typeface="Times New Roman" pitchFamily="18" charset="0"/>
              </a:rPr>
              <a:t>Confidence</a:t>
            </a:r>
            <a:r>
              <a:rPr lang="ru-RU" sz="2400" smtClean="0">
                <a:solidFill>
                  <a:schemeClr val="tx1"/>
                </a:solidFill>
                <a:latin typeface="Times New Roman" pitchFamily="18" charset="0"/>
                <a:cs typeface="Times New Roman" pitchFamily="18" charset="0"/>
              </a:rPr>
              <a:t>» </a:t>
            </a:r>
            <a:r>
              <a:rPr lang="en-US" sz="2400" smtClean="0">
                <a:solidFill>
                  <a:schemeClr val="tx1"/>
                </a:solidFill>
                <a:latin typeface="Times New Roman" pitchFamily="18" charset="0"/>
                <a:cs typeface="Times New Roman" pitchFamily="18" charset="0"/>
              </a:rPr>
              <a:t> Chamorro – Premuzic</a:t>
            </a:r>
          </a:p>
          <a:p>
            <a:pPr>
              <a:buFont typeface="Arial" charset="0"/>
              <a:buChar char="•"/>
            </a:pPr>
            <a:r>
              <a:rPr lang="ru-RU" sz="2400" smtClean="0">
                <a:solidFill>
                  <a:schemeClr val="tx1"/>
                </a:solidFill>
                <a:latin typeface="Times New Roman" pitchFamily="18" charset="0"/>
                <a:cs typeface="Times New Roman" pitchFamily="18" charset="0"/>
              </a:rPr>
              <a:t>«</a:t>
            </a:r>
            <a:r>
              <a:rPr lang="en-US" sz="2400" smtClean="0">
                <a:solidFill>
                  <a:schemeClr val="tx1"/>
                </a:solidFill>
                <a:latin typeface="Times New Roman" pitchFamily="18" charset="0"/>
                <a:cs typeface="Times New Roman" pitchFamily="18" charset="0"/>
              </a:rPr>
              <a:t>Genius and outsiders</a:t>
            </a:r>
            <a:r>
              <a:rPr lang="ru-RU" sz="2400" smtClean="0">
                <a:solidFill>
                  <a:schemeClr val="tx1"/>
                </a:solidFill>
                <a:latin typeface="Times New Roman" pitchFamily="18" charset="0"/>
                <a:cs typeface="Times New Roman" pitchFamily="18" charset="0"/>
              </a:rPr>
              <a:t>» </a:t>
            </a:r>
            <a:r>
              <a:rPr lang="en-US" sz="2400" smtClean="0">
                <a:solidFill>
                  <a:schemeClr val="tx1"/>
                </a:solidFill>
                <a:latin typeface="Times New Roman" pitchFamily="18" charset="0"/>
                <a:cs typeface="Times New Roman" pitchFamily="18" charset="0"/>
              </a:rPr>
              <a:t> Malcolm Gladwell</a:t>
            </a:r>
          </a:p>
          <a:p>
            <a:pPr>
              <a:buFont typeface="Arial" charset="0"/>
              <a:buChar char="•"/>
            </a:pPr>
            <a:endParaRPr lang="ru-RU" sz="2400" smtClean="0">
              <a:solidFill>
                <a:schemeClr val="tx1"/>
              </a:solidFill>
              <a:latin typeface="Times New Roman" pitchFamily="18" charset="0"/>
              <a:cs typeface="Times New Roman" pitchFamily="18" charset="0"/>
            </a:endParaRPr>
          </a:p>
        </p:txBody>
      </p:sp>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IMG_1313.PNG"/>
          <p:cNvPicPr>
            <a:picLocks noGrp="1" noChangeAspect="1"/>
          </p:cNvPicPr>
          <p:nvPr>
            <p:ph idx="1"/>
          </p:nvPr>
        </p:nvPicPr>
        <p:blipFill>
          <a:blip r:embed="rId2" cstate="email"/>
          <a:stretch>
            <a:fillRect/>
          </a:stretch>
        </p:blipFill>
        <p:spPr>
          <a:xfrm>
            <a:off x="5745088" y="1052736"/>
            <a:ext cx="3381375" cy="4076700"/>
          </a:xfrm>
          <a:prstGeom prst="rect">
            <a:avLst/>
          </a:prstGeom>
          <a:noFill/>
          <a:ln>
            <a:noFill/>
          </a:ln>
        </p:spPr>
      </p:pic>
      <p:sp>
        <p:nvSpPr>
          <p:cNvPr id="4" name="Текст 3"/>
          <p:cNvSpPr>
            <a:spLocks noGrp="1"/>
          </p:cNvSpPr>
          <p:nvPr>
            <p:ph type="body" sz="half" idx="2"/>
          </p:nvPr>
        </p:nvSpPr>
        <p:spPr>
          <a:xfrm>
            <a:off x="0" y="188913"/>
            <a:ext cx="4665663" cy="5937250"/>
          </a:xfrm>
        </p:spPr>
        <p:txBody>
          <a:bodyPr rtlCol="0">
            <a:normAutofit/>
          </a:bodyPr>
          <a:lstStyle/>
          <a:p>
            <a:pPr defTabSz="942458" fontAlgn="auto">
              <a:spcAft>
                <a:spcPts val="0"/>
              </a:spcAft>
              <a:buFont typeface="Arial" pitchFamily="34" charset="0"/>
              <a:buNone/>
              <a:defRPr/>
            </a:pPr>
            <a:r>
              <a:rPr lang="en-US" sz="2400" dirty="0" smtClean="0">
                <a:latin typeface="Times New Roman" pitchFamily="18" charset="0"/>
                <a:cs typeface="Times New Roman" pitchFamily="18" charset="0"/>
              </a:rPr>
              <a:t>Every person has his/her own idea of success. So, what kind of a person is </a:t>
            </a:r>
            <a:r>
              <a:rPr lang="ru-RU" sz="2400"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rPr>
              <a:t>a successful person</a:t>
            </a:r>
            <a:r>
              <a:rPr lang="ru-RU" sz="2400"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rPr>
              <a:t>?</a:t>
            </a:r>
          </a:p>
          <a:p>
            <a:pPr defTabSz="942458" fontAlgn="auto">
              <a:spcAft>
                <a:spcPts val="0"/>
              </a:spcAft>
              <a:buFont typeface="Arial" pitchFamily="34" charset="0"/>
              <a:buNone/>
              <a:defRPr/>
            </a:pPr>
            <a:r>
              <a:rPr lang="en-US" sz="2400" dirty="0" smtClean="0">
                <a:latin typeface="Times New Roman" pitchFamily="18" charset="0"/>
                <a:cs typeface="Times New Roman" pitchFamily="18" charset="0"/>
              </a:rPr>
              <a:t>I carried out a survey among my classmates. There was a question:</a:t>
            </a:r>
          </a:p>
          <a:p>
            <a:pPr defTabSz="942458" fontAlgn="auto">
              <a:spcAft>
                <a:spcPts val="0"/>
              </a:spcAft>
              <a:buFont typeface="Arial" pitchFamily="34" charset="0"/>
              <a:buNone/>
              <a:defRPr/>
            </a:pPr>
            <a:r>
              <a:rPr lang="en-US" sz="2400" dirty="0" smtClean="0">
                <a:latin typeface="Times New Roman" pitchFamily="18" charset="0"/>
                <a:cs typeface="Times New Roman" pitchFamily="18" charset="0"/>
              </a:rPr>
              <a:t>What does it mean being successful?</a:t>
            </a:r>
          </a:p>
          <a:p>
            <a:pPr marL="457200" indent="-457200" defTabSz="942458" fontAlgn="auto">
              <a:spcAft>
                <a:spcPts val="0"/>
              </a:spcAft>
              <a:buFont typeface="Arial" pitchFamily="34" charset="0"/>
              <a:buAutoNum type="alphaLcParenR"/>
              <a:defRPr/>
            </a:pPr>
            <a:r>
              <a:rPr lang="en-US" sz="2400" dirty="0" smtClean="0">
                <a:latin typeface="Times New Roman" pitchFamily="18" charset="0"/>
                <a:cs typeface="Times New Roman" pitchFamily="18" charset="0"/>
              </a:rPr>
              <a:t>Being rich</a:t>
            </a:r>
          </a:p>
          <a:p>
            <a:pPr marL="457200" indent="-457200" defTabSz="942458" fontAlgn="auto">
              <a:spcAft>
                <a:spcPts val="0"/>
              </a:spcAft>
              <a:buFont typeface="Arial" pitchFamily="34" charset="0"/>
              <a:buAutoNum type="alphaLcParenR"/>
              <a:defRPr/>
            </a:pPr>
            <a:r>
              <a:rPr lang="en-US" sz="2400" dirty="0" smtClean="0">
                <a:latin typeface="Times New Roman" pitchFamily="18" charset="0"/>
                <a:cs typeface="Times New Roman" pitchFamily="18" charset="0"/>
              </a:rPr>
              <a:t>Being famous</a:t>
            </a:r>
          </a:p>
          <a:p>
            <a:pPr marL="457200" indent="-457200" defTabSz="942458" fontAlgn="auto">
              <a:spcAft>
                <a:spcPts val="0"/>
              </a:spcAft>
              <a:buFont typeface="Arial" pitchFamily="34" charset="0"/>
              <a:buAutoNum type="alphaLcParenR"/>
              <a:defRPr/>
            </a:pPr>
            <a:r>
              <a:rPr lang="en-US" sz="2400" dirty="0" smtClean="0">
                <a:latin typeface="Times New Roman" pitchFamily="18" charset="0"/>
                <a:cs typeface="Times New Roman" pitchFamily="18" charset="0"/>
              </a:rPr>
              <a:t>Being happy</a:t>
            </a:r>
          </a:p>
          <a:p>
            <a:pPr marL="457200" indent="-457200" defTabSz="942458" fontAlgn="auto">
              <a:spcAft>
                <a:spcPts val="0"/>
              </a:spcAft>
              <a:buFont typeface="Arial" pitchFamily="34" charset="0"/>
              <a:buAutoNum type="alphaLcParenR"/>
              <a:defRPr/>
            </a:pPr>
            <a:r>
              <a:rPr lang="en-US" sz="2400" dirty="0" smtClean="0">
                <a:latin typeface="Times New Roman" pitchFamily="18" charset="0"/>
                <a:cs typeface="Times New Roman" pitchFamily="18" charset="0"/>
              </a:rPr>
              <a:t>Having a great achievements in the career</a:t>
            </a:r>
            <a:endParaRPr lang="ru-RU" sz="2400" dirty="0">
              <a:latin typeface="Times New Roman" pitchFamily="18" charset="0"/>
              <a:cs typeface="Times New Roman" pitchFamily="18" charset="0"/>
            </a:endParaRPr>
          </a:p>
        </p:txBody>
      </p:sp>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Заголовок 1"/>
          <p:cNvSpPr>
            <a:spLocks noGrp="1"/>
          </p:cNvSpPr>
          <p:nvPr>
            <p:ph type="title"/>
          </p:nvPr>
        </p:nvSpPr>
        <p:spPr>
          <a:xfrm>
            <a:off x="488950" y="5373688"/>
            <a:ext cx="8915400" cy="1143000"/>
          </a:xfrm>
        </p:spPr>
        <p:txBody>
          <a:bodyPr/>
          <a:lstStyle/>
          <a:p>
            <a:r>
              <a:rPr lang="en-US" sz="2400" smtClean="0">
                <a:latin typeface="Times New Roman" pitchFamily="18" charset="0"/>
                <a:cs typeface="Times New Roman" pitchFamily="18" charset="0"/>
              </a:rPr>
              <a:t>You can see my friends’ opinions</a:t>
            </a:r>
            <a:endParaRPr lang="ru-RU" sz="2400" smtClean="0">
              <a:latin typeface="Times New Roman" pitchFamily="18" charset="0"/>
              <a:cs typeface="Times New Roman" pitchFamily="18" charset="0"/>
            </a:endParaRPr>
          </a:p>
        </p:txBody>
      </p:sp>
      <p:graphicFrame>
        <p:nvGraphicFramePr>
          <p:cNvPr id="16386" name="Содержимое 3"/>
          <p:cNvGraphicFramePr>
            <a:graphicFrameLocks noGrp="1"/>
          </p:cNvGraphicFramePr>
          <p:nvPr>
            <p:ph idx="1"/>
          </p:nvPr>
        </p:nvGraphicFramePr>
        <p:xfrm>
          <a:off x="438150" y="209550"/>
          <a:ext cx="9017000" cy="4627563"/>
        </p:xfrm>
        <a:graphic>
          <a:graphicData uri="http://schemas.openxmlformats.org/presentationml/2006/ole">
            <mc:AlternateContent xmlns:mc="http://schemas.openxmlformats.org/markup-compatibility/2006">
              <mc:Choice xmlns:v="urn:schemas-microsoft-com:vml" Requires="v">
                <p:oleObj spid="_x0000_s16390" r:id="rId4" imgW="9016765" imgH="4627265" progId="Excel.Sheet.8">
                  <p:embed/>
                </p:oleObj>
              </mc:Choice>
              <mc:Fallback>
                <p:oleObj r:id="rId4" imgW="9016765" imgH="4627265" progId="Excel.Sheet.8">
                  <p:embed/>
                  <p:pic>
                    <p:nvPicPr>
                      <p:cNvPr id="0" name="Picture 3"/>
                      <p:cNvPicPr>
                        <a:picLocks noGrp="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8150" y="209550"/>
                        <a:ext cx="9017000" cy="46275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Заголовок 1"/>
          <p:cNvSpPr>
            <a:spLocks noGrp="1"/>
          </p:cNvSpPr>
          <p:nvPr>
            <p:ph type="title"/>
          </p:nvPr>
        </p:nvSpPr>
        <p:spPr>
          <a:xfrm>
            <a:off x="0" y="0"/>
            <a:ext cx="9906000" cy="6858000"/>
          </a:xfrm>
        </p:spPr>
        <p:txBody>
          <a:bodyPr/>
          <a:lstStyle/>
          <a:p>
            <a:r>
              <a:rPr lang="en-US" sz="2400" smtClean="0">
                <a:latin typeface="Times New Roman" pitchFamily="18" charset="0"/>
                <a:cs typeface="Times New Roman" pitchFamily="18" charset="0"/>
              </a:rPr>
              <a:t>The most students believe that successful people are happy. I have another point of view. To my mind, it is a human who has made his/her mark.</a:t>
            </a:r>
            <a:br>
              <a:rPr lang="en-US" sz="2400" smtClean="0">
                <a:latin typeface="Times New Roman" pitchFamily="18" charset="0"/>
                <a:cs typeface="Times New Roman" pitchFamily="18" charset="0"/>
              </a:rPr>
            </a:br>
            <a:r>
              <a:rPr lang="en-US" sz="2400" smtClean="0">
                <a:latin typeface="Times New Roman" pitchFamily="18" charset="0"/>
                <a:cs typeface="Times New Roman" pitchFamily="18" charset="0"/>
              </a:rPr>
              <a:t>Why?</a:t>
            </a:r>
            <a:br>
              <a:rPr lang="en-US" sz="2400" smtClean="0">
                <a:latin typeface="Times New Roman" pitchFamily="18" charset="0"/>
                <a:cs typeface="Times New Roman" pitchFamily="18" charset="0"/>
              </a:rPr>
            </a:br>
            <a:r>
              <a:rPr lang="en-US" sz="2400" smtClean="0">
                <a:latin typeface="Times New Roman" pitchFamily="18" charset="0"/>
                <a:cs typeface="Times New Roman" pitchFamily="18" charset="0"/>
              </a:rPr>
              <a:t>To begin with, a career gives us a lot of opportunities. Moreover, you might become rich, and your career may make you happy. Because only if you do something you like most of all, you do it best of all. Also, you can meet a lot of people and some day you may make friends.</a:t>
            </a:r>
            <a:endParaRPr lang="ru-RU" sz="2400" smtClean="0">
              <a:latin typeface="Times New Roman" pitchFamily="18" charset="0"/>
              <a:cs typeface="Times New Roman" pitchFamily="18" charset="0"/>
            </a:endParaRPr>
          </a:p>
        </p:txBody>
      </p:sp>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0" y="404813"/>
            <a:ext cx="4521200" cy="6453187"/>
          </a:xfrm>
        </p:spPr>
        <p:txBody>
          <a:bodyPr>
            <a:normAutofit/>
          </a:bodyPr>
          <a:lstStyle/>
          <a:p>
            <a:r>
              <a:rPr lang="en-US" sz="2400" smtClean="0">
                <a:latin typeface="Times New Roman" pitchFamily="18" charset="0"/>
                <a:cs typeface="Times New Roman" pitchFamily="18" charset="0"/>
              </a:rPr>
              <a:t>So, we have an image of a successful person. But how did they succeed? Some people say one must work hard, but others think there must be talent. The second survey was undertaken. These are the questions:</a:t>
            </a:r>
          </a:p>
          <a:p>
            <a:pPr>
              <a:buFont typeface="Arial" charset="0"/>
              <a:buAutoNum type="arabicPeriod"/>
            </a:pPr>
            <a:r>
              <a:rPr lang="en-US" sz="2400" smtClean="0">
                <a:latin typeface="Times New Roman" pitchFamily="18" charset="0"/>
                <a:cs typeface="Times New Roman" pitchFamily="18" charset="0"/>
              </a:rPr>
              <a:t>What is more important to be  successful: </a:t>
            </a:r>
          </a:p>
          <a:p>
            <a:pPr>
              <a:buFont typeface="Arial" charset="0"/>
              <a:buAutoNum type="alphaLcParenR"/>
            </a:pPr>
            <a:r>
              <a:rPr lang="en-US" sz="2400" smtClean="0">
                <a:latin typeface="Times New Roman" pitchFamily="18" charset="0"/>
                <a:cs typeface="Times New Roman" pitchFamily="18" charset="0"/>
              </a:rPr>
              <a:t>To be gifted</a:t>
            </a:r>
          </a:p>
          <a:p>
            <a:pPr>
              <a:buFont typeface="Arial" charset="0"/>
              <a:buAutoNum type="alphaLcParenR"/>
            </a:pPr>
            <a:r>
              <a:rPr lang="en-US" sz="2400" smtClean="0">
                <a:latin typeface="Times New Roman" pitchFamily="18" charset="0"/>
                <a:cs typeface="Times New Roman" pitchFamily="18" charset="0"/>
              </a:rPr>
              <a:t>To be hardworking</a:t>
            </a:r>
          </a:p>
          <a:p>
            <a:pPr>
              <a:buFont typeface="Arial" charset="0"/>
              <a:buAutoNum type="arabicPeriod" startAt="2"/>
            </a:pPr>
            <a:r>
              <a:rPr lang="en-US" sz="2400" smtClean="0">
                <a:latin typeface="Times New Roman" pitchFamily="18" charset="0"/>
                <a:cs typeface="Times New Roman" pitchFamily="18" charset="0"/>
              </a:rPr>
              <a:t> Name any famous person. Did he/she work hard or did he/she have great talents?</a:t>
            </a:r>
          </a:p>
          <a:p>
            <a:r>
              <a:rPr lang="en-US" sz="2400" smtClean="0">
                <a:latin typeface="Times New Roman" pitchFamily="18" charset="0"/>
                <a:cs typeface="Times New Roman" pitchFamily="18" charset="0"/>
              </a:rPr>
              <a:t>There are some answers:</a:t>
            </a:r>
            <a:endParaRPr lang="ru-RU" sz="2400" smtClean="0">
              <a:latin typeface="Times New Roman" pitchFamily="18" charset="0"/>
              <a:cs typeface="Times New Roman" pitchFamily="18" charset="0"/>
            </a:endParaRPr>
          </a:p>
        </p:txBody>
      </p:sp>
      <p:sp>
        <p:nvSpPr>
          <p:cNvPr id="2" name="Объект 1"/>
          <p:cNvSpPr>
            <a:spLocks noGrp="1"/>
          </p:cNvSpPr>
          <p:nvPr>
            <p:ph idx="1"/>
          </p:nvPr>
        </p:nvSpPr>
        <p:spPr/>
        <p:txBody>
          <a:bodyPr/>
          <a:lstStyle/>
          <a:p>
            <a:endParaRPr lang="ru-RU" dirty="0"/>
          </a:p>
        </p:txBody>
      </p:sp>
      <p:sp>
        <p:nvSpPr>
          <p:cNvPr id="3" name="Управляющая кнопка: справка 2">
            <a:hlinkClick r:id="" action="ppaction://noaction" highlightClick="1"/>
          </p:cNvPr>
          <p:cNvSpPr/>
          <p:nvPr/>
        </p:nvSpPr>
        <p:spPr>
          <a:xfrm>
            <a:off x="5097016" y="1556792"/>
            <a:ext cx="3960440" cy="3600400"/>
          </a:xfrm>
          <a:prstGeom prst="actionButtonHel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IMG_1314.PNG"/>
          <p:cNvPicPr>
            <a:picLocks noGrp="1" noChangeAspect="1"/>
          </p:cNvPicPr>
          <p:nvPr>
            <p:ph idx="1"/>
          </p:nvPr>
        </p:nvPicPr>
        <p:blipFill>
          <a:blip r:embed="rId2" cstate="email"/>
          <a:stretch>
            <a:fillRect/>
          </a:stretch>
        </p:blipFill>
        <p:spPr>
          <a:xfrm>
            <a:off x="4736976" y="1484784"/>
            <a:ext cx="4743450" cy="3105150"/>
          </a:xfrm>
          <a:prstGeom prst="rect">
            <a:avLst/>
          </a:prstGeom>
          <a:noFill/>
          <a:ln>
            <a:noFill/>
          </a:ln>
        </p:spPr>
      </p:pic>
      <p:sp>
        <p:nvSpPr>
          <p:cNvPr id="4" name="Текст 3"/>
          <p:cNvSpPr>
            <a:spLocks noGrp="1"/>
          </p:cNvSpPr>
          <p:nvPr>
            <p:ph type="body" sz="half" idx="2"/>
          </p:nvPr>
        </p:nvSpPr>
        <p:spPr>
          <a:xfrm>
            <a:off x="0" y="0"/>
            <a:ext cx="3754438" cy="6858000"/>
          </a:xfrm>
        </p:spPr>
        <p:txBody>
          <a:bodyPr>
            <a:normAutofit/>
          </a:bodyPr>
          <a:lstStyle/>
          <a:p>
            <a:r>
              <a:rPr lang="en-US" sz="2400" smtClean="0">
                <a:latin typeface="Times New Roman" pitchFamily="18" charset="0"/>
                <a:cs typeface="Times New Roman" pitchFamily="18" charset="0"/>
              </a:rPr>
              <a:t>Ivan Netsev</a:t>
            </a:r>
          </a:p>
          <a:p>
            <a:endParaRPr lang="en-US" sz="2400" smtClean="0">
              <a:latin typeface="Times New Roman" pitchFamily="18" charset="0"/>
              <a:cs typeface="Times New Roman" pitchFamily="18" charset="0"/>
            </a:endParaRPr>
          </a:p>
          <a:p>
            <a:pPr>
              <a:buFont typeface="Arial" charset="0"/>
              <a:buAutoNum type="romanUcPeriod"/>
            </a:pPr>
            <a:r>
              <a:rPr lang="en-US" sz="2400" smtClean="0">
                <a:latin typeface="Times New Roman" pitchFamily="18" charset="0"/>
                <a:cs typeface="Times New Roman" pitchFamily="18" charset="0"/>
              </a:rPr>
              <a:t> In my opinion, practice is significant. Having only gift isn’t enough to become successful.</a:t>
            </a:r>
          </a:p>
          <a:p>
            <a:pPr>
              <a:buFont typeface="Arial" charset="0"/>
              <a:buAutoNum type="romanUcPeriod"/>
            </a:pPr>
            <a:r>
              <a:rPr lang="en-US" sz="2400" smtClean="0">
                <a:latin typeface="Times New Roman" pitchFamily="18" charset="0"/>
                <a:cs typeface="Times New Roman" pitchFamily="18" charset="0"/>
              </a:rPr>
              <a:t> Michael Jackson. He was a prodigy. But without hard work he couldn’t become a star.  </a:t>
            </a:r>
            <a:endParaRPr lang="ru-RU" sz="2400" smtClean="0">
              <a:latin typeface="Times New Roman" pitchFamily="18" charset="0"/>
              <a:cs typeface="Times New Roman" pitchFamily="18" charset="0"/>
            </a:endParaRPr>
          </a:p>
        </p:txBody>
      </p:sp>
    </p:spTree>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IMG_1315.PNG"/>
          <p:cNvPicPr>
            <a:picLocks noGrp="1" noChangeAspect="1"/>
          </p:cNvPicPr>
          <p:nvPr>
            <p:ph idx="1"/>
          </p:nvPr>
        </p:nvPicPr>
        <p:blipFill>
          <a:blip r:embed="rId2" cstate="email"/>
          <a:stretch>
            <a:fillRect/>
          </a:stretch>
        </p:blipFill>
        <p:spPr>
          <a:xfrm>
            <a:off x="4448944" y="1700808"/>
            <a:ext cx="5114925" cy="3457575"/>
          </a:xfrm>
          <a:prstGeom prst="rect">
            <a:avLst/>
          </a:prstGeom>
          <a:noFill/>
          <a:ln>
            <a:noFill/>
          </a:ln>
        </p:spPr>
      </p:pic>
      <p:sp>
        <p:nvSpPr>
          <p:cNvPr id="4" name="Текст 3"/>
          <p:cNvSpPr>
            <a:spLocks noGrp="1"/>
          </p:cNvSpPr>
          <p:nvPr>
            <p:ph type="body" sz="half" idx="2"/>
          </p:nvPr>
        </p:nvSpPr>
        <p:spPr>
          <a:xfrm>
            <a:off x="0" y="0"/>
            <a:ext cx="4160838" cy="6858000"/>
          </a:xfrm>
        </p:spPr>
        <p:txBody>
          <a:bodyPr>
            <a:normAutofit/>
          </a:bodyPr>
          <a:lstStyle/>
          <a:p>
            <a:r>
              <a:rPr lang="en-US" sz="2400" smtClean="0">
                <a:latin typeface="Times New Roman" pitchFamily="18" charset="0"/>
                <a:cs typeface="Times New Roman" pitchFamily="18" charset="0"/>
              </a:rPr>
              <a:t>Daria Smirnova</a:t>
            </a:r>
          </a:p>
          <a:p>
            <a:endParaRPr lang="en-US" sz="2400" smtClean="0">
              <a:latin typeface="Times New Roman" pitchFamily="18" charset="0"/>
              <a:cs typeface="Times New Roman" pitchFamily="18" charset="0"/>
            </a:endParaRPr>
          </a:p>
          <a:p>
            <a:pPr>
              <a:buFont typeface="Arial" charset="0"/>
              <a:buAutoNum type="romanUcPeriod"/>
            </a:pPr>
            <a:r>
              <a:rPr lang="en-US" sz="2400" smtClean="0">
                <a:latin typeface="Times New Roman" pitchFamily="18" charset="0"/>
                <a:cs typeface="Times New Roman" pitchFamily="18" charset="0"/>
              </a:rPr>
              <a:t> As for me, talent places before industry. If a human has a gift, he has more chances to use it in the right way.</a:t>
            </a:r>
          </a:p>
          <a:p>
            <a:pPr>
              <a:buFont typeface="Arial" charset="0"/>
              <a:buAutoNum type="romanUcPeriod"/>
            </a:pPr>
            <a:r>
              <a:rPr lang="en-US" sz="2400" smtClean="0">
                <a:latin typeface="Times New Roman" pitchFamily="18" charset="0"/>
                <a:cs typeface="Times New Roman" pitchFamily="18" charset="0"/>
              </a:rPr>
              <a:t> Iohann Sebastian Bach. He was gifted. He composed great music and played a lot of musical instruments.</a:t>
            </a:r>
            <a:endParaRPr lang="ru-RU" sz="2400" smtClean="0">
              <a:latin typeface="Times New Roman" pitchFamily="18" charset="0"/>
              <a:cs typeface="Times New Roman" pitchFamily="18" charset="0"/>
            </a:endParaRPr>
          </a:p>
        </p:txBody>
      </p:sp>
    </p:spTree>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IMG_1316.PNG"/>
          <p:cNvPicPr>
            <a:picLocks noGrp="1" noChangeAspect="1"/>
          </p:cNvPicPr>
          <p:nvPr>
            <p:ph idx="1"/>
          </p:nvPr>
        </p:nvPicPr>
        <p:blipFill>
          <a:blip r:embed="rId2" cstate="email"/>
          <a:stretch>
            <a:fillRect/>
          </a:stretch>
        </p:blipFill>
        <p:spPr>
          <a:xfrm>
            <a:off x="5025008" y="1196752"/>
            <a:ext cx="3886200" cy="4248150"/>
          </a:xfrm>
          <a:prstGeom prst="rect">
            <a:avLst/>
          </a:prstGeom>
          <a:noFill/>
          <a:ln>
            <a:noFill/>
          </a:ln>
        </p:spPr>
      </p:pic>
      <p:sp>
        <p:nvSpPr>
          <p:cNvPr id="4" name="Текст 3"/>
          <p:cNvSpPr>
            <a:spLocks noGrp="1"/>
          </p:cNvSpPr>
          <p:nvPr>
            <p:ph type="body" sz="half" idx="2"/>
          </p:nvPr>
        </p:nvSpPr>
        <p:spPr>
          <a:xfrm>
            <a:off x="0" y="0"/>
            <a:ext cx="3944938" cy="6858000"/>
          </a:xfrm>
        </p:spPr>
        <p:txBody>
          <a:bodyPr>
            <a:normAutofit/>
          </a:bodyPr>
          <a:lstStyle/>
          <a:p>
            <a:r>
              <a:rPr lang="en-US" sz="2400" smtClean="0">
                <a:latin typeface="Times New Roman" pitchFamily="18" charset="0"/>
                <a:cs typeface="Times New Roman" pitchFamily="18" charset="0"/>
              </a:rPr>
              <a:t>Pyotr Savko</a:t>
            </a:r>
          </a:p>
          <a:p>
            <a:endParaRPr lang="en-US" sz="2400" smtClean="0">
              <a:latin typeface="Times New Roman" pitchFamily="18" charset="0"/>
              <a:cs typeface="Times New Roman" pitchFamily="18" charset="0"/>
            </a:endParaRPr>
          </a:p>
          <a:p>
            <a:pPr>
              <a:buFont typeface="Arial" charset="0"/>
              <a:buAutoNum type="romanUcPeriod"/>
            </a:pPr>
            <a:r>
              <a:rPr lang="en-US" sz="2400" smtClean="0">
                <a:latin typeface="Times New Roman" pitchFamily="18" charset="0"/>
                <a:cs typeface="Times New Roman" pitchFamily="18" charset="0"/>
              </a:rPr>
              <a:t> To my mind, every famous person was very gifted. But at the same time they ground away. Talent and industry are equal.</a:t>
            </a:r>
          </a:p>
          <a:p>
            <a:pPr>
              <a:buFont typeface="Arial" charset="0"/>
              <a:buAutoNum type="romanUcPeriod"/>
            </a:pPr>
            <a:r>
              <a:rPr lang="en-US" sz="2400" smtClean="0">
                <a:latin typeface="Times New Roman" pitchFamily="18" charset="0"/>
                <a:cs typeface="Times New Roman" pitchFamily="18" charset="0"/>
              </a:rPr>
              <a:t> Albert Einstein. He was a physicist. And he was </a:t>
            </a:r>
            <a:r>
              <a:rPr lang="ru-RU" sz="2400" smtClean="0">
                <a:latin typeface="Times New Roman" pitchFamily="18" charset="0"/>
                <a:cs typeface="Times New Roman" pitchFamily="18" charset="0"/>
              </a:rPr>
              <a:t>«</a:t>
            </a:r>
            <a:r>
              <a:rPr lang="en-US" sz="2400" smtClean="0">
                <a:latin typeface="Times New Roman" pitchFamily="18" charset="0"/>
                <a:cs typeface="Times New Roman" pitchFamily="18" charset="0"/>
              </a:rPr>
              <a:t>the eternal student</a:t>
            </a:r>
            <a:r>
              <a:rPr lang="ru-RU" sz="2400" smtClean="0">
                <a:latin typeface="Times New Roman" pitchFamily="18" charset="0"/>
                <a:cs typeface="Times New Roman" pitchFamily="18" charset="0"/>
              </a:rPr>
              <a:t>»</a:t>
            </a:r>
            <a:r>
              <a:rPr lang="en-US" sz="2400" smtClean="0">
                <a:latin typeface="Times New Roman" pitchFamily="18" charset="0"/>
                <a:cs typeface="Times New Roman" pitchFamily="18" charset="0"/>
              </a:rPr>
              <a:t>. He was eager to know everything.</a:t>
            </a:r>
          </a:p>
        </p:txBody>
      </p:sp>
    </p:spTree>
  </p:cSld>
  <p:clrMapOvr>
    <a:masterClrMapping/>
  </p:clrMapOvr>
  <p:transition>
    <p:fade thruBlk="1"/>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343</TotalTime>
  <Words>890</Words>
  <Application>Microsoft Office PowerPoint</Application>
  <PresentationFormat>Лист A4 (210x297 мм)</PresentationFormat>
  <Paragraphs>54</Paragraphs>
  <Slides>20</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20</vt:i4>
      </vt:variant>
    </vt:vector>
  </HeadingPairs>
  <TitlesOfParts>
    <vt:vector size="22" baseType="lpstr">
      <vt:lpstr>Тема Office</vt:lpstr>
      <vt:lpstr>Лист Microsoft Excel 97-2003</vt:lpstr>
      <vt:lpstr>The rout to success: Industry or Talent?</vt:lpstr>
      <vt:lpstr>Презентация PowerPoint</vt:lpstr>
      <vt:lpstr>Презентация PowerPoint</vt:lpstr>
      <vt:lpstr>You can see my friends’ opinions</vt:lpstr>
      <vt:lpstr>The most students believe that successful people are happy. I have another point of view. To my mind, it is a human who has made his/her mark. Why? To begin with, a career gives us a lot of opportunities. Moreover, you might become rich, and your career may make you happy. Because only if you do something you like most of all, you do it best of all. Also, you can meet a lot of people and some day you may make friends.</vt:lpstr>
      <vt:lpstr>Презентация PowerPoint</vt:lpstr>
      <vt:lpstr>Презентация PowerPoint</vt:lpstr>
      <vt:lpstr>Презентация PowerPoint</vt:lpstr>
      <vt:lpstr>Презентация PowerPoint</vt:lpstr>
      <vt:lpstr>As for my point of view, I agree with Pyotr. Both personality and industry have the same value. You may be very talented but without hard work you may ruin your gift. At the same time doing your best you can develop your talent and achieve a lot. To make conclusion, I decided to learn some case studies of different psychologists.</vt:lpstr>
      <vt:lpstr>Презентация PowerPoint</vt:lpstr>
      <vt:lpstr>Презентация PowerPoint</vt:lpstr>
      <vt:lpstr>Презентация PowerPoint</vt:lpstr>
      <vt:lpstr>Презентация PowerPoint</vt:lpstr>
      <vt:lpstr>Презентация PowerPoint</vt:lpstr>
      <vt:lpstr>Most strongly practice contributed to the achievement of good results in games (26%) and almost does not affect the promotion in the professional field (only 1%). More detailed results of the study are presented in the info graphic below.</vt:lpstr>
      <vt:lpstr>Презентация PowerPoint</vt:lpstr>
      <vt:lpstr>Презентация PowerPoint</vt:lpstr>
      <vt:lpstr>All in all, I strongly believe that talent and practice are interrelated and complement each other. What do you have to do to be successful?    1) FIND YOUR TALENT!  2) DON’T BE LAZY! PRACTICE IS REQUIRED IN ANY CASE! 3) BE SUCCESSFUL! </vt:lpstr>
      <vt:lpstr>List of references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Яна</dc:creator>
  <cp:lastModifiedBy>Пользователь</cp:lastModifiedBy>
  <cp:revision>40</cp:revision>
  <dcterms:created xsi:type="dcterms:W3CDTF">2015-02-27T15:09:23Z</dcterms:created>
  <dcterms:modified xsi:type="dcterms:W3CDTF">2019-11-20T07:41:42Z</dcterms:modified>
</cp:coreProperties>
</file>