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59" r:id="rId3"/>
    <p:sldId id="272" r:id="rId4"/>
    <p:sldId id="275" r:id="rId5"/>
    <p:sldId id="273" r:id="rId6"/>
    <p:sldId id="276" r:id="rId7"/>
    <p:sldId id="274" r:id="rId8"/>
    <p:sldId id="277" r:id="rId9"/>
    <p:sldId id="269" r:id="rId10"/>
    <p:sldId id="270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04326-BBC6-4ACA-BEE7-D3211D2B66E9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7C0C5-4957-4E46-B660-B236567BA8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2336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51435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95250" y="2571750"/>
            <a:ext cx="51435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400050"/>
            <a:ext cx="5105400" cy="2151126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2654898"/>
            <a:ext cx="5114778" cy="825936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4918459"/>
            <a:ext cx="2002464" cy="17017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4918460"/>
            <a:ext cx="2927722" cy="17145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4917186"/>
            <a:ext cx="588336" cy="17145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06217"/>
            <a:ext cx="1524000" cy="4388644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4918459"/>
            <a:ext cx="2002464" cy="170177"/>
          </a:xfrm>
        </p:spPr>
        <p:txBody>
          <a:bodyPr/>
          <a:lstStyle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917186"/>
            <a:ext cx="3657600" cy="17145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4914900"/>
            <a:ext cx="588336" cy="171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116378"/>
            <a:ext cx="6255488" cy="1021556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428751"/>
            <a:ext cx="6255488" cy="55763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4917607"/>
            <a:ext cx="2002464" cy="17017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4917608"/>
            <a:ext cx="2895600" cy="17145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4916334"/>
            <a:ext cx="588336" cy="171450"/>
          </a:xfrm>
        </p:spPr>
        <p:txBody>
          <a:bodyPr/>
          <a:lstStyle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520440" cy="3394472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200151"/>
            <a:ext cx="3520440" cy="3394472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400550"/>
            <a:ext cx="3520440" cy="3429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4400550"/>
            <a:ext cx="3520440" cy="3429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283880"/>
            <a:ext cx="3520440" cy="308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283880"/>
            <a:ext cx="3520440" cy="308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5897880" cy="88011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123062"/>
            <a:ext cx="5897880" cy="451884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39000" cy="32788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9" y="753501"/>
            <a:ext cx="4319527" cy="323443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7" y="749112"/>
            <a:ext cx="4319527" cy="323443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857250"/>
            <a:ext cx="3429000" cy="154305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2462726"/>
            <a:ext cx="3429000" cy="144018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780752"/>
            <a:ext cx="4206240" cy="315468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51435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39000" cy="85725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207062"/>
            <a:ext cx="7239000" cy="363474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4918459"/>
            <a:ext cx="2002464" cy="170177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7C43981-1984-44DE-ABAE-AD65EBE51B72}" type="datetimeFigureOut">
              <a:rPr lang="ru-RU" smtClean="0"/>
              <a:pPr/>
              <a:t>31.10.2019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4918460"/>
            <a:ext cx="3657600" cy="17145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4917186"/>
            <a:ext cx="588336" cy="17145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B62FA89-1280-4E33-ADF5-823086B175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142990"/>
            <a:ext cx="7197803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000" b="1" dirty="0" smtClean="0"/>
              <a:t>Бинарные соединения</a:t>
            </a:r>
          </a:p>
          <a:p>
            <a:pPr algn="ctr"/>
            <a:endParaRPr lang="ru-RU" sz="50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Учитель МКОУ </a:t>
            </a:r>
            <a:r>
              <a:rPr lang="ru-RU" sz="2400" b="1" dirty="0" err="1" smtClean="0"/>
              <a:t>Таежнинская</a:t>
            </a:r>
            <a:r>
              <a:rPr lang="ru-RU" sz="2400" b="1" dirty="0" smtClean="0"/>
              <a:t> школа №20</a:t>
            </a:r>
          </a:p>
          <a:p>
            <a:pPr algn="ctr"/>
            <a:r>
              <a:rPr lang="ru-RU" sz="2400" b="1" dirty="0" err="1" smtClean="0"/>
              <a:t>Шлепетнева</a:t>
            </a:r>
            <a:r>
              <a:rPr lang="ru-RU" sz="2400" b="1" dirty="0" smtClean="0"/>
              <a:t> Екатерина Николаевна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99572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04781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1 </a:t>
            </a:r>
            <a:r>
              <a:rPr lang="ru-RU" sz="3600" b="1" dirty="0" smtClean="0"/>
              <a:t>ВАРИАНТ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10041" y="1203598"/>
            <a:ext cx="184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8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99992" y="425794"/>
            <a:ext cx="0" cy="437820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53430" y="404781"/>
            <a:ext cx="2404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2 </a:t>
            </a:r>
            <a:r>
              <a:rPr lang="ru-RU" sz="3600" b="1" dirty="0" smtClean="0"/>
              <a:t>ВАРИАНТ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98644" y="1051112"/>
            <a:ext cx="4437852" cy="346485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Fe⁺²S¯²- </a:t>
            </a:r>
            <a:r>
              <a:rPr lang="ru-RU" sz="2800" b="1" dirty="0">
                <a:solidFill>
                  <a:prstClr val="black"/>
                </a:solidFill>
              </a:rPr>
              <a:t>сульфид железа </a:t>
            </a:r>
            <a:r>
              <a:rPr lang="en-US" sz="2800" b="1" dirty="0">
                <a:solidFill>
                  <a:prstClr val="black"/>
                </a:solidFill>
              </a:rPr>
              <a:t>(II)</a:t>
            </a:r>
            <a:endParaRPr lang="ru-RU" sz="2800" b="1" dirty="0">
              <a:solidFill>
                <a:prstClr val="black"/>
              </a:solidFill>
            </a:endParaRPr>
          </a:p>
          <a:p>
            <a:pPr lvl="0"/>
            <a:endParaRPr lang="en-US" sz="2800" b="1" dirty="0">
              <a:solidFill>
                <a:prstClr val="black"/>
              </a:solidFill>
            </a:endParaRPr>
          </a:p>
          <a:p>
            <a:pPr lvl="0"/>
            <a:r>
              <a:rPr lang="en-US" sz="2400" b="1" dirty="0" err="1">
                <a:solidFill>
                  <a:prstClr val="black"/>
                </a:solidFill>
              </a:rPr>
              <a:t>Mn</a:t>
            </a:r>
            <a:r>
              <a:rPr lang="en-US" sz="2400" b="1" dirty="0">
                <a:solidFill>
                  <a:prstClr val="black"/>
                </a:solidFill>
              </a:rPr>
              <a:t>₂⁺⁷O₇¯²- </a:t>
            </a:r>
            <a:r>
              <a:rPr lang="ru-RU" sz="2400" b="1" dirty="0">
                <a:solidFill>
                  <a:prstClr val="black"/>
                </a:solidFill>
              </a:rPr>
              <a:t>оксид </a:t>
            </a:r>
            <a:r>
              <a:rPr lang="ru-RU" sz="2400" b="1" dirty="0" smtClean="0">
                <a:solidFill>
                  <a:prstClr val="black"/>
                </a:solidFill>
              </a:rPr>
              <a:t>марганца</a:t>
            </a:r>
            <a:r>
              <a:rPr lang="en-US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(</a:t>
            </a:r>
            <a:r>
              <a:rPr lang="en-US" sz="2400" b="1" dirty="0" smtClean="0">
                <a:solidFill>
                  <a:prstClr val="black"/>
                </a:solidFill>
              </a:rPr>
              <a:t>VII)</a:t>
            </a:r>
          </a:p>
          <a:p>
            <a:pPr lvl="0"/>
            <a:endParaRPr lang="ru-RU" sz="2400" b="1" dirty="0" smtClean="0">
              <a:solidFill>
                <a:prstClr val="black"/>
              </a:solidFill>
            </a:endParaRPr>
          </a:p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Na</a:t>
            </a:r>
            <a:r>
              <a:rPr lang="en-US" sz="2800" b="1" dirty="0">
                <a:solidFill>
                  <a:prstClr val="black"/>
                </a:solidFill>
              </a:rPr>
              <a:t>⁺¹Cl¯ -</a:t>
            </a:r>
            <a:r>
              <a:rPr lang="ru-RU" sz="2800" b="1" dirty="0">
                <a:solidFill>
                  <a:prstClr val="black"/>
                </a:solidFill>
              </a:rPr>
              <a:t> хлорид натрия</a:t>
            </a:r>
          </a:p>
          <a:p>
            <a:pPr lvl="0"/>
            <a:endParaRPr lang="ru-RU" sz="2800" b="1" dirty="0">
              <a:solidFill>
                <a:prstClr val="black"/>
              </a:solidFill>
            </a:endParaRP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Ca⁺²H¯ - </a:t>
            </a:r>
            <a:r>
              <a:rPr lang="ru-RU" sz="2800" b="1" dirty="0">
                <a:solidFill>
                  <a:prstClr val="black"/>
                </a:solidFill>
              </a:rPr>
              <a:t>гидрид кальция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051112"/>
            <a:ext cx="4248472" cy="346485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600" b="1" dirty="0">
                <a:solidFill>
                  <a:prstClr val="black"/>
                </a:solidFill>
              </a:rPr>
              <a:t>K⁺¹H¯¹ – </a:t>
            </a:r>
            <a:r>
              <a:rPr lang="ru-RU" sz="2600" b="1" dirty="0">
                <a:solidFill>
                  <a:prstClr val="black"/>
                </a:solidFill>
              </a:rPr>
              <a:t>гидрид калия</a:t>
            </a:r>
          </a:p>
          <a:p>
            <a:pPr lvl="0" algn="ctr"/>
            <a:endParaRPr lang="ru-RU" sz="2600" b="1" dirty="0">
              <a:solidFill>
                <a:prstClr val="black"/>
              </a:solidFill>
            </a:endParaRPr>
          </a:p>
          <a:p>
            <a:pPr lvl="0" algn="ctr"/>
            <a:r>
              <a:rPr lang="en-US" sz="2600" b="1" dirty="0">
                <a:solidFill>
                  <a:prstClr val="black"/>
                </a:solidFill>
              </a:rPr>
              <a:t>Fe⁺³Cl₃¯ - </a:t>
            </a:r>
            <a:r>
              <a:rPr lang="ru-RU" sz="2600" b="1" dirty="0">
                <a:solidFill>
                  <a:prstClr val="black"/>
                </a:solidFill>
              </a:rPr>
              <a:t>хлорид железа (</a:t>
            </a:r>
            <a:r>
              <a:rPr lang="en-US" sz="2600" b="1" dirty="0">
                <a:solidFill>
                  <a:prstClr val="black"/>
                </a:solidFill>
              </a:rPr>
              <a:t>III)</a:t>
            </a:r>
          </a:p>
          <a:p>
            <a:pPr lvl="0" algn="ctr"/>
            <a:endParaRPr lang="en-US" sz="2600" b="1" dirty="0">
              <a:solidFill>
                <a:prstClr val="black"/>
              </a:solidFill>
            </a:endParaRPr>
          </a:p>
          <a:p>
            <a:pPr lvl="0" algn="ctr"/>
            <a:r>
              <a:rPr lang="en-US" sz="2600" b="1" dirty="0">
                <a:solidFill>
                  <a:prstClr val="black"/>
                </a:solidFill>
              </a:rPr>
              <a:t>Na₂⁺¹O¯² – </a:t>
            </a:r>
            <a:r>
              <a:rPr lang="ru-RU" sz="2600" b="1" dirty="0">
                <a:solidFill>
                  <a:prstClr val="black"/>
                </a:solidFill>
              </a:rPr>
              <a:t>оксид натрия</a:t>
            </a:r>
          </a:p>
          <a:p>
            <a:pPr lvl="0" algn="ctr"/>
            <a:endParaRPr lang="ru-RU" sz="2600" b="1" dirty="0">
              <a:solidFill>
                <a:prstClr val="black"/>
              </a:solidFill>
            </a:endParaRPr>
          </a:p>
          <a:p>
            <a:pPr lvl="0" algn="ctr"/>
            <a:r>
              <a:rPr lang="en-US" sz="2600" b="1" dirty="0">
                <a:solidFill>
                  <a:prstClr val="black"/>
                </a:solidFill>
              </a:rPr>
              <a:t>Fe⁺²S¯² – </a:t>
            </a:r>
            <a:r>
              <a:rPr lang="ru-RU" sz="2600" b="1" dirty="0">
                <a:solidFill>
                  <a:prstClr val="black"/>
                </a:solidFill>
              </a:rPr>
              <a:t>сульфид железа (</a:t>
            </a:r>
            <a:r>
              <a:rPr lang="en-US" sz="2600" b="1" dirty="0">
                <a:solidFill>
                  <a:prstClr val="black"/>
                </a:solidFill>
              </a:rPr>
              <a:t>II)</a:t>
            </a:r>
            <a:endParaRPr lang="ru-RU" sz="2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137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91780" y="411510"/>
            <a:ext cx="3960440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Бинарные соединения</a:t>
            </a:r>
            <a:endParaRPr lang="ru-RU" sz="2800" b="1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427984" y="1275606"/>
            <a:ext cx="288032" cy="64807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87824" y="1995686"/>
            <a:ext cx="3168352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Двухэлементные соединения</a:t>
            </a:r>
            <a:endParaRPr lang="ru-RU" sz="2800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427984" y="3003798"/>
            <a:ext cx="288032" cy="64807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3780348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Сложные вещества, состоящие из двух химических элементов</a:t>
            </a:r>
            <a:endParaRPr lang="ru-RU" sz="2000" b="1" dirty="0"/>
          </a:p>
        </p:txBody>
      </p:sp>
      <p:pic>
        <p:nvPicPr>
          <p:cNvPr id="1026" name="Picture 2" descr="http://upload.wikimedia.org/wikipedia/commons/7/75/Potassium-sulfide-unit-cell-3D-ioni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086928"/>
            <a:ext cx="1955287" cy="187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915566"/>
            <a:ext cx="1768837" cy="2470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6557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3920" y="627534"/>
            <a:ext cx="2571768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Ca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+2</a:t>
            </a: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-3</a:t>
            </a:r>
            <a:endParaRPr lang="en-US" sz="60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661327"/>
            <a:ext cx="2428892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+3</a:t>
            </a: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endParaRPr lang="en-US" sz="60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9804" y="2283718"/>
            <a:ext cx="4000528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b="1" dirty="0" err="1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lang="en-US" sz="8000" b="1" baseline="-30000" dirty="0" err="1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lang="en-US" sz="8000" b="1" baseline="-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8000" b="1" baseline="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+5</a:t>
            </a:r>
            <a:r>
              <a:rPr lang="en-US" sz="80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US" sz="8000" b="1" baseline="-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en-US" sz="8000" b="1" baseline="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endParaRPr lang="en-US" sz="80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0783" y="2283717"/>
            <a:ext cx="4000528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lang="en-US" sz="8000" b="1" baseline="-30000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lang="en-US" sz="8000" b="1" baseline="30000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+5</a:t>
            </a:r>
            <a:r>
              <a:rPr lang="en-US" sz="80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US" sz="8000" b="1" baseline="-30000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lang="en-US" sz="8000" b="1" baseline="30000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endParaRPr lang="en-US" sz="8000" b="1" dirty="0">
              <a:solidFill>
                <a:srgbClr val="0070C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81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2499742"/>
            <a:ext cx="3024336" cy="1800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K</a:t>
            </a:r>
            <a:r>
              <a:rPr lang="en-US" sz="5400" b="1" dirty="0" smtClean="0">
                <a:solidFill>
                  <a:schemeClr val="tx1"/>
                </a:solidFill>
                <a:latin typeface="Calibri"/>
              </a:rPr>
              <a:t>⁺¹S₂¯²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55526"/>
            <a:ext cx="3255963" cy="163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89345"/>
            <a:ext cx="15843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8943" y="582232"/>
            <a:ext cx="16954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3673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515683"/>
            <a:ext cx="2571768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Ca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+2</a:t>
            </a: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endParaRPr lang="en-US" sz="60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2150" y="528143"/>
            <a:ext cx="2857520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+1</a:t>
            </a: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Cl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-1</a:t>
            </a:r>
            <a:endParaRPr lang="en-US" sz="60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8117" y="2211710"/>
            <a:ext cx="4302226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b="1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Al</a:t>
            </a:r>
            <a:r>
              <a:rPr lang="en-US" sz="8000" b="1" baseline="-3000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x </a:t>
            </a:r>
            <a:r>
              <a:rPr lang="en-US" sz="8000" b="1" baseline="3000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+3</a:t>
            </a:r>
            <a:r>
              <a:rPr lang="en-US" sz="8000" b="1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N</a:t>
            </a:r>
            <a:r>
              <a:rPr lang="en-US" sz="8000" b="1" baseline="-3000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y</a:t>
            </a:r>
            <a:r>
              <a:rPr lang="en-US" sz="8000" b="1" baseline="3000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-</a:t>
            </a:r>
            <a:r>
              <a:rPr lang="ru-RU" sz="8000" b="1" baseline="3000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3</a:t>
            </a:r>
            <a:endParaRPr lang="en-US" sz="80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10370" y="2215822"/>
            <a:ext cx="4497720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Al</a:t>
            </a:r>
            <a:r>
              <a:rPr lang="en-US" sz="8000" b="1" baseline="-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8000" b="1" baseline="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+3</a:t>
            </a:r>
            <a:r>
              <a:rPr lang="en-US" sz="80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lang="en-US" sz="8000" b="1" baseline="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-3</a:t>
            </a:r>
            <a:endParaRPr lang="en-US" sz="80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160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9502"/>
            <a:ext cx="3672408" cy="18722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 smtClean="0">
                <a:solidFill>
                  <a:schemeClr val="tx1"/>
                </a:solidFill>
              </a:rPr>
              <a:t>K⁺</a:t>
            </a:r>
            <a:r>
              <a:rPr lang="en-US" sz="8800" b="1" dirty="0" smtClean="0">
                <a:solidFill>
                  <a:schemeClr val="tx1"/>
                </a:solidFill>
                <a:latin typeface="Calibri"/>
              </a:rPr>
              <a:t>¹</a:t>
            </a:r>
            <a:r>
              <a:rPr lang="en-US" sz="8800" b="1" dirty="0" smtClean="0">
                <a:solidFill>
                  <a:schemeClr val="tx1"/>
                </a:solidFill>
              </a:rPr>
              <a:t>H</a:t>
            </a:r>
            <a:r>
              <a:rPr lang="en-US" sz="8800" b="1" dirty="0" smtClean="0">
                <a:solidFill>
                  <a:schemeClr val="tx1"/>
                </a:solidFill>
                <a:latin typeface="Calibri"/>
              </a:rPr>
              <a:t>¯¹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465753"/>
            <a:ext cx="3384376" cy="20162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</a:rPr>
              <a:t>Mg⁺</a:t>
            </a:r>
            <a:r>
              <a:rPr lang="en-US" sz="6600" b="1" dirty="0" smtClean="0">
                <a:solidFill>
                  <a:schemeClr val="tx1"/>
                </a:solidFill>
                <a:latin typeface="Calibri"/>
              </a:rPr>
              <a:t>²O¯²</a:t>
            </a:r>
            <a:endParaRPr lang="ru-RU" sz="6600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11865"/>
            <a:ext cx="1658937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9788" y="474017"/>
            <a:ext cx="1828800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240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627534"/>
            <a:ext cx="2571768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+4</a:t>
            </a: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endParaRPr lang="en-US" sz="60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40947" y="627534"/>
            <a:ext cx="2428892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Cr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+6</a:t>
            </a:r>
            <a:r>
              <a:rPr lang="en-US" sz="4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US" sz="4800" b="1" baseline="-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en-US" sz="4800" b="1" baseline="30000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endParaRPr lang="en-US" sz="60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2740" y="2283718"/>
            <a:ext cx="4402653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Si</a:t>
            </a:r>
            <a:r>
              <a:rPr lang="en-US" sz="8000" b="1" baseline="-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 </a:t>
            </a:r>
            <a:r>
              <a:rPr lang="en-US" sz="8000" b="1" baseline="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+4</a:t>
            </a:r>
            <a:r>
              <a:rPr lang="en-US" sz="80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US" sz="8000" b="1" baseline="-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en-US" sz="8000" b="1" baseline="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endParaRPr lang="en-US" sz="80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91811" y="2283718"/>
            <a:ext cx="4324509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en-US" sz="8000" b="1" baseline="-300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8000" b="1" baseline="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+4</a:t>
            </a:r>
            <a:r>
              <a:rPr lang="en-US" sz="80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ru-RU" sz="8000" b="1" baseline="-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en-US" sz="8000" b="1" baseline="30000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endParaRPr lang="en-US" sz="80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009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83518"/>
            <a:ext cx="3384376" cy="19442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</a:rPr>
              <a:t>Si⁺⁴O</a:t>
            </a:r>
            <a:r>
              <a:rPr lang="en-US" sz="6600" b="1" dirty="0" smtClean="0">
                <a:solidFill>
                  <a:schemeClr val="tx1"/>
                </a:solidFill>
                <a:latin typeface="Calibri"/>
              </a:rPr>
              <a:t>₂¯²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2639291"/>
            <a:ext cx="3672408" cy="20882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</a:rPr>
              <a:t>S⁺⁶O₃</a:t>
            </a:r>
            <a:r>
              <a:rPr lang="en-US" sz="6600" b="1" dirty="0" smtClean="0">
                <a:solidFill>
                  <a:schemeClr val="tx1"/>
                </a:solidFill>
                <a:latin typeface="Calibri"/>
              </a:rPr>
              <a:t>¯²</a:t>
            </a:r>
            <a:endParaRPr lang="ru-RU" sz="66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7" y="2710979"/>
            <a:ext cx="1944216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83518"/>
            <a:ext cx="2255837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973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7644" y="421368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Определение степеней окисления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5566" y="1463028"/>
            <a:ext cx="1404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Fe</a:t>
            </a:r>
            <a:r>
              <a:rPr lang="en-US" sz="3600" b="1" baseline="-25000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O</a:t>
            </a:r>
            <a:r>
              <a:rPr lang="en-US" sz="3600" b="1" baseline="-25000" dirty="0" smtClean="0">
                <a:solidFill>
                  <a:schemeClr val="tx2">
                    <a:lumMod val="50000"/>
                  </a:schemeClr>
                </a:solidFill>
              </a:rPr>
              <a:t>3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979712" y="1670776"/>
            <a:ext cx="792088" cy="23083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2914948" y="1302185"/>
            <a:ext cx="1404156" cy="827682"/>
            <a:chOff x="2914948" y="1302185"/>
            <a:chExt cx="1404156" cy="827682"/>
          </a:xfrm>
        </p:grpSpPr>
        <p:sp>
          <p:nvSpPr>
            <p:cNvPr id="5" name="TextBox 4"/>
            <p:cNvSpPr txBox="1"/>
            <p:nvPr/>
          </p:nvSpPr>
          <p:spPr>
            <a:xfrm>
              <a:off x="2914948" y="1483536"/>
              <a:ext cx="14041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tx2">
                      <a:lumMod val="50000"/>
                    </a:schemeClr>
                  </a:solidFill>
                </a:rPr>
                <a:t>Fe</a:t>
              </a:r>
              <a:r>
                <a:rPr lang="en-US" sz="3600" b="1" baseline="-25000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  <a:r>
                <a:rPr lang="en-US" sz="3600" b="1" dirty="0" smtClean="0">
                  <a:solidFill>
                    <a:schemeClr val="tx2">
                      <a:lumMod val="50000"/>
                    </a:schemeClr>
                  </a:solidFill>
                </a:rPr>
                <a:t>O</a:t>
              </a:r>
              <a:r>
                <a:rPr lang="en-US" sz="3600" b="1" baseline="-25000" dirty="0" smtClean="0">
                  <a:solidFill>
                    <a:schemeClr val="tx2">
                      <a:lumMod val="50000"/>
                    </a:schemeClr>
                  </a:solidFill>
                </a:rPr>
                <a:t>3</a:t>
              </a:r>
              <a:endParaRPr lang="ru-RU" sz="36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92797" y="1302185"/>
              <a:ext cx="45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-2</a:t>
              </a:r>
              <a:endParaRPr lang="ru-RU" dirty="0"/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7631" y="1621293"/>
            <a:ext cx="890587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51626"/>
            <a:ext cx="890587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4860032" y="1302185"/>
            <a:ext cx="1590675" cy="1079527"/>
            <a:chOff x="4860032" y="1302185"/>
            <a:chExt cx="1590675" cy="1079527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1412458"/>
              <a:ext cx="1590675" cy="963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675665" y="1302185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-2</a:t>
              </a:r>
              <a:endParaRPr lang="ru-RU" dirty="0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5724128" y="1463028"/>
              <a:ext cx="0" cy="72485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732956" y="2012380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-6</a:t>
              </a:r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44131" y="2006829"/>
              <a:ext cx="527601" cy="369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+6</a:t>
              </a:r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981017" y="1296122"/>
            <a:ext cx="1590675" cy="1064818"/>
            <a:chOff x="6981017" y="1296122"/>
            <a:chExt cx="1590675" cy="1064818"/>
          </a:xfrm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1017" y="1397328"/>
              <a:ext cx="1590675" cy="963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791164" y="1301444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-2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241591" y="1296122"/>
              <a:ext cx="5495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+3</a:t>
              </a:r>
              <a:endParaRPr lang="ru-RU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300498" y="2571216"/>
            <a:ext cx="4543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Составление формул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55576" y="365187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Al C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1738" y="3841877"/>
            <a:ext cx="890587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Группа 22"/>
          <p:cNvGrpSpPr/>
          <p:nvPr/>
        </p:nvGrpSpPr>
        <p:grpSpPr>
          <a:xfrm>
            <a:off x="2742197" y="3467204"/>
            <a:ext cx="1080988" cy="828608"/>
            <a:chOff x="2742197" y="3467204"/>
            <a:chExt cx="1080988" cy="828608"/>
          </a:xfrm>
        </p:grpSpPr>
        <p:sp>
          <p:nvSpPr>
            <p:cNvPr id="21" name="TextBox 20"/>
            <p:cNvSpPr txBox="1"/>
            <p:nvPr/>
          </p:nvSpPr>
          <p:spPr>
            <a:xfrm>
              <a:off x="2742197" y="3649481"/>
              <a:ext cx="10809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tx2">
                      <a:lumMod val="50000"/>
                    </a:schemeClr>
                  </a:solidFill>
                </a:rPr>
                <a:t>Al C</a:t>
              </a:r>
              <a:endParaRPr lang="ru-RU" sz="36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43808" y="3467204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+3</a:t>
              </a:r>
              <a:endParaRPr lang="ru-RU" dirty="0"/>
            </a:p>
          </p:txBody>
        </p:sp>
      </p:grp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6712" y="3847768"/>
            <a:ext cx="890587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5369" y="3847768"/>
            <a:ext cx="890587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8" name="Группа 27"/>
          <p:cNvGrpSpPr/>
          <p:nvPr/>
        </p:nvGrpSpPr>
        <p:grpSpPr>
          <a:xfrm>
            <a:off x="4548595" y="3287201"/>
            <a:ext cx="1292225" cy="1216204"/>
            <a:chOff x="4548595" y="3287201"/>
            <a:chExt cx="1292225" cy="1216204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4548595" y="3464815"/>
              <a:ext cx="1292225" cy="1038590"/>
              <a:chOff x="4548595" y="3464815"/>
              <a:chExt cx="1292225" cy="1038590"/>
            </a:xfrm>
          </p:grpSpPr>
          <p:pic>
            <p:nvPicPr>
              <p:cNvPr id="9223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48595" y="3539793"/>
                <a:ext cx="1292225" cy="9636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4812194" y="3467204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+3</a:t>
                </a:r>
                <a:endParaRPr lang="ru-RU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376142" y="3464815"/>
                <a:ext cx="4328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-4</a:t>
                </a:r>
                <a:endParaRPr lang="ru-RU" dirty="0"/>
              </a:p>
            </p:txBody>
          </p:sp>
        </p:grpSp>
        <p:sp>
          <p:nvSpPr>
            <p:cNvPr id="27" name="Блок-схема: узел 26"/>
            <p:cNvSpPr/>
            <p:nvPr/>
          </p:nvSpPr>
          <p:spPr>
            <a:xfrm>
              <a:off x="5066038" y="3287201"/>
              <a:ext cx="460662" cy="331071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12</a:t>
              </a:r>
              <a:endParaRPr lang="ru-RU" sz="1000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595724" y="3649480"/>
            <a:ext cx="1210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Al</a:t>
            </a:r>
            <a:r>
              <a:rPr lang="en-US" sz="3600" b="1" baseline="-25000" dirty="0" smtClean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3600" b="1" baseline="-25000" dirty="0" smtClean="0">
                <a:solidFill>
                  <a:schemeClr val="tx2">
                    <a:lumMod val="50000"/>
                  </a:schemeClr>
                </a:solidFill>
              </a:rPr>
              <a:t>3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0687" y="2260960"/>
            <a:ext cx="1152525" cy="13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7543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8" grpId="0"/>
      <p:bldP spid="19" grpId="0"/>
      <p:bldP spid="2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272</TotalTime>
  <Words>186</Words>
  <Application>Microsoft Office PowerPoint</Application>
  <PresentationFormat>Экран (16:9)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пк</cp:lastModifiedBy>
  <cp:revision>32</cp:revision>
  <dcterms:created xsi:type="dcterms:W3CDTF">2013-11-14T14:16:56Z</dcterms:created>
  <dcterms:modified xsi:type="dcterms:W3CDTF">2019-10-31T15:09:36Z</dcterms:modified>
</cp:coreProperties>
</file>