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2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669900"/>
    <a:srgbClr val="9933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AC03B-38D3-4732-A2FE-544AD4A984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7D74-B8C6-4669-AD00-16679976CE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6759C-435B-48A3-9DA8-CA35F9837C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56513-98F4-4323-A0BA-B718B38902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D962D-F248-4290-B103-33346249B1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8E414-EB8C-4625-9942-A9FF0DF262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4C61D-DE2A-4666-AD50-DE3ECFF663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4030F-3A67-4858-A62A-F3AA298A94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59A00-0104-405E-99F5-AA46B0E396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740ED-DD2B-4BE2-B7B7-36BF05C606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3375E-413E-4C3F-9A8B-1C0ACB17E9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BFEA30CD-4D3F-4D09-9E8E-3B939CCDB2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2.bp.blogspot.com/-3RfoCYXj23o/Ud8P3-shLnI/AAAAAAAADro/e06mDoqLtHc/s1600/bird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&#1056;&#1052;&#1054;/&#1089;&#1072;&#1076;.MPG" TargetMode="Externa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56;&#1052;&#1054;/&#1051;&#1077;&#1089;&#1085;&#1086;&#1081;%20&#1087;&#1086;&#1078;&#1072;&#1088;%208.M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http://2.bp.blogspot.com/-3RfoCYXj23o/Ud8P3-shLnI/AAAAAAAADro/e06mDoqLtHc/s1600/bird.jpg"/>
          <p:cNvPicPr>
            <a:picLocks noChangeAspect="1" noChangeArrowheads="1"/>
          </p:cNvPicPr>
          <p:nvPr/>
        </p:nvPicPr>
        <p:blipFill>
          <a:blip r:embed="rId2" r:link="rId3" cstate="screen"/>
          <a:srcRect/>
          <a:stretch>
            <a:fillRect/>
          </a:stretch>
        </p:blipFill>
        <p:spPr bwMode="auto">
          <a:xfrm>
            <a:off x="0" y="0"/>
            <a:ext cx="91011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3562350" y="1268413"/>
            <a:ext cx="3889375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>
              <a:lnSpc>
                <a:spcPct val="115000"/>
              </a:lnSpc>
            </a:pPr>
            <a:r>
              <a:rPr lang="ru-RU" altLang="ru-RU" sz="2300" b="1">
                <a:solidFill>
                  <a:srgbClr val="CC3300"/>
                </a:solidFill>
                <a:latin typeface="Comic Sans MS" pitchFamily="66" charset="0"/>
              </a:rPr>
              <a:t>Социальное партнерство 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altLang="ru-RU" sz="2300" b="1">
                <a:solidFill>
                  <a:srgbClr val="CC3300"/>
                </a:solidFill>
                <a:latin typeface="Comic Sans MS" pitchFamily="66" charset="0"/>
              </a:rPr>
              <a:t>с родителями 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altLang="ru-RU" sz="2300" b="1">
                <a:solidFill>
                  <a:srgbClr val="CC3300"/>
                </a:solidFill>
                <a:latin typeface="Comic Sans MS" pitchFamily="66" charset="0"/>
              </a:rPr>
              <a:t>в рамках 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altLang="ru-RU" sz="2300" b="1">
                <a:solidFill>
                  <a:srgbClr val="CC3300"/>
                </a:solidFill>
                <a:latin typeface="Comic Sans MS" pitchFamily="66" charset="0"/>
              </a:rPr>
              <a:t>реализации 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altLang="ru-RU" sz="2300" b="1">
                <a:solidFill>
                  <a:srgbClr val="CC3300"/>
                </a:solidFill>
                <a:latin typeface="Comic Sans MS" pitchFamily="66" charset="0"/>
              </a:rPr>
              <a:t>экологического проекта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altLang="ru-RU" sz="2300" b="1">
                <a:solidFill>
                  <a:srgbClr val="CC3300"/>
                </a:solidFill>
                <a:latin typeface="Comic Sans MS" pitchFamily="66" charset="0"/>
              </a:rPr>
              <a:t>"Природа – наш дом"</a:t>
            </a:r>
            <a:r>
              <a:rPr lang="ru-RU" altLang="ru-RU" b="1">
                <a:solidFill>
                  <a:srgbClr val="CC33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3708400" y="549275"/>
            <a:ext cx="3367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b="1"/>
              <a:t>МБДОУ «Детский сад № 94»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3635375" y="4005263"/>
            <a:ext cx="2957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ru-RU" altLang="ru-RU" b="1"/>
              <a:t>Воспитатель: Черняева </a:t>
            </a:r>
          </a:p>
          <a:p>
            <a:pPr eaLnBrk="1" hangingPunct="1"/>
            <a:r>
              <a:rPr lang="ru-RU" altLang="ru-RU" b="1"/>
              <a:t>Елена Владимировна</a:t>
            </a:r>
            <a:r>
              <a:rPr lang="ru-RU" alt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fon-priroda2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23850" y="1852613"/>
            <a:ext cx="1055688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2500" b="1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ЦЕЛЬ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95288" y="3149600"/>
            <a:ext cx="1516062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2500" b="1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ЗАДАЧИ</a:t>
            </a: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250825" y="2355850"/>
            <a:ext cx="6642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2000">
                <a:solidFill>
                  <a:srgbClr val="000000"/>
                </a:solidFill>
              </a:rPr>
              <a:t>Вовлечь родителей в образовательную деятельность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2000">
                <a:solidFill>
                  <a:srgbClr val="000000"/>
                </a:solidFill>
              </a:rPr>
              <a:t>по вопросам экологического образования.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323850" y="3644900"/>
            <a:ext cx="69850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Wingdings" pitchFamily="2" charset="2"/>
              <a:buChar char="ü"/>
            </a:pPr>
            <a:r>
              <a:rPr lang="ru-RU" altLang="ru-RU">
                <a:solidFill>
                  <a:srgbClr val="000000"/>
                </a:solidFill>
              </a:rPr>
              <a:t>Выявить потребности экологического образования семьи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ü"/>
            </a:pPr>
            <a:r>
              <a:rPr lang="ru-RU" altLang="ru-RU">
                <a:solidFill>
                  <a:srgbClr val="000000"/>
                </a:solidFill>
              </a:rPr>
              <a:t>Активизировать участие семьи в создании совместных взросло-детских проектов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ü"/>
            </a:pPr>
            <a:r>
              <a:rPr lang="ru-RU" altLang="ru-RU">
                <a:solidFill>
                  <a:srgbClr val="000000"/>
                </a:solidFill>
              </a:rPr>
              <a:t>Осуществить педагогическую поддержку семьи, её образовательных инициатив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ü"/>
            </a:pPr>
            <a:r>
              <a:rPr lang="ru-RU" altLang="ru-RU">
                <a:solidFill>
                  <a:srgbClr val="000000"/>
                </a:solidFill>
              </a:rPr>
              <a:t>Создать условия для повышения уровня компетентности родителей в вопросах экологического воспитания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fon-priroda2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39738" y="1852613"/>
            <a:ext cx="3055937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2500" b="1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АНКЕТИРОВАНИЕ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68313" y="3429000"/>
            <a:ext cx="4637087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2500" b="1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РОДИТЕЛЬСКИЕ СОБРАНИЯ</a:t>
            </a:r>
          </a:p>
        </p:txBody>
      </p:sp>
      <p:sp>
        <p:nvSpPr>
          <p:cNvPr id="4101" name="Rectangle 8"/>
          <p:cNvSpPr>
            <a:spLocks noChangeArrowheads="1"/>
          </p:cNvSpPr>
          <p:nvPr/>
        </p:nvSpPr>
        <p:spPr bwMode="auto">
          <a:xfrm>
            <a:off x="539750" y="2492375"/>
            <a:ext cx="4186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ru-RU" altLang="ru-RU" sz="2000" b="1">
                <a:latin typeface="Comic Sans MS" pitchFamily="66" charset="0"/>
              </a:rPr>
              <a:t>«Насколько вы компетентны в </a:t>
            </a:r>
          </a:p>
          <a:p>
            <a:pPr eaLnBrk="1" hangingPunct="1"/>
            <a:r>
              <a:rPr lang="ru-RU" altLang="ru-RU" sz="2000" b="1">
                <a:latin typeface="Comic Sans MS" pitchFamily="66" charset="0"/>
              </a:rPr>
              <a:t>вопросах экологии?»</a:t>
            </a:r>
          </a:p>
        </p:txBody>
      </p:sp>
      <p:pic>
        <p:nvPicPr>
          <p:cNvPr id="4102" name="Рисунок 1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65700" y="4119563"/>
            <a:ext cx="3300413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2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650" y="4119563"/>
            <a:ext cx="33337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fon-priroda2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107950" y="1844675"/>
            <a:ext cx="467995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8288" lvl="1" indent="-15875" eaLnBrk="1" hangingPunct="1"/>
            <a:r>
              <a:rPr lang="ru-RU" altLang="ru-RU" sz="2500" b="1">
                <a:solidFill>
                  <a:srgbClr val="333300"/>
                </a:solidFill>
                <a:latin typeface="Comic Sans MS" pitchFamily="66" charset="0"/>
              </a:rPr>
              <a:t>Конкурс семейных  экологических газет</a:t>
            </a:r>
            <a:endParaRPr lang="ru-RU" altLang="ru-RU" sz="2500">
              <a:latin typeface="Comic Sans MS" pitchFamily="66" charset="0"/>
            </a:endParaRPr>
          </a:p>
          <a:p>
            <a:pPr marL="268288" lvl="1" indent="-15875" eaLnBrk="1" hangingPunct="1"/>
            <a:r>
              <a:rPr lang="ru-RU" altLang="ru-RU" sz="3000" b="1">
                <a:solidFill>
                  <a:srgbClr val="993300"/>
                </a:solidFill>
                <a:latin typeface="Comic Sans MS" pitchFamily="66" charset="0"/>
              </a:rPr>
              <a:t>"Волшебный мир природы"</a:t>
            </a:r>
          </a:p>
        </p:txBody>
      </p:sp>
      <p:pic>
        <p:nvPicPr>
          <p:cNvPr id="5124" name="Picture 6" descr="вс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0200" y="996950"/>
            <a:ext cx="4537075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0" descr="DSCN648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6725" y="3789363"/>
            <a:ext cx="216058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1" descr="DSCN647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7913" y="3789363"/>
            <a:ext cx="21590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2" descr="DSCN647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48038" y="3789363"/>
            <a:ext cx="21605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on-priroda2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0163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52388" y="1681163"/>
            <a:ext cx="5976937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1" hangingPunct="1"/>
            <a:r>
              <a:rPr lang="ru-RU" altLang="ru-RU" sz="3300" b="1">
                <a:solidFill>
                  <a:srgbClr val="993300"/>
                </a:solidFill>
                <a:latin typeface="Comic Sans MS" pitchFamily="66" charset="0"/>
              </a:rPr>
              <a:t>Экологическая тропа ДОУ</a:t>
            </a:r>
          </a:p>
        </p:txBody>
      </p:sp>
      <p:pic>
        <p:nvPicPr>
          <p:cNvPr id="6148" name="Picture 12" descr="F:\ВМР\тропа\Экология_А1.t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288" y="2781300"/>
            <a:ext cx="518477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9" descr="DSCN691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32500" y="1681163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0" descr="DSCN6917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32500" y="4508500"/>
            <a:ext cx="28797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on-priroda2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7" descr="1576895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950" y="1989138"/>
            <a:ext cx="6408738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52413" y="3213100"/>
            <a:ext cx="61404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ctr" eaLnBrk="1" hangingPunct="1"/>
            <a:r>
              <a:rPr lang="ru-RU" altLang="ru-RU" sz="3000" b="1">
                <a:solidFill>
                  <a:srgbClr val="336600"/>
                </a:solidFill>
                <a:latin typeface="Comic Sans MS" pitchFamily="66" charset="0"/>
              </a:rPr>
              <a:t>Конкурс театрализованных </a:t>
            </a:r>
          </a:p>
          <a:p>
            <a:pPr lvl="1" algn="ctr" eaLnBrk="1" hangingPunct="1"/>
            <a:r>
              <a:rPr lang="ru-RU" altLang="ru-RU" sz="3000" b="1">
                <a:solidFill>
                  <a:srgbClr val="336600"/>
                </a:solidFill>
                <a:latin typeface="Comic Sans MS" pitchFamily="66" charset="0"/>
              </a:rPr>
              <a:t>постановок</a:t>
            </a:r>
            <a:endParaRPr lang="ru-RU" altLang="ru-RU" sz="3000">
              <a:solidFill>
                <a:srgbClr val="336600"/>
              </a:solidFill>
              <a:latin typeface="Comic Sans MS" pitchFamily="66" charset="0"/>
            </a:endParaRPr>
          </a:p>
          <a:p>
            <a:pPr lvl="1" algn="ctr" eaLnBrk="1" hangingPunct="1"/>
            <a:r>
              <a:rPr lang="ru-RU" altLang="ru-RU" sz="3000" b="1">
                <a:solidFill>
                  <a:srgbClr val="993300"/>
                </a:solidFill>
                <a:latin typeface="Comic Sans MS" pitchFamily="66" charset="0"/>
              </a:rPr>
              <a:t>«ЭКОЛОГИЧЕСКАЯ СКАЗКА»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on-priroda2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23850" y="2060575"/>
            <a:ext cx="3738563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3500" b="1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ПЕРСПЕКТИВЫ</a:t>
            </a:r>
          </a:p>
        </p:txBody>
      </p:sp>
      <p:sp>
        <p:nvSpPr>
          <p:cNvPr id="8196" name="AutoShape 5"/>
          <p:cNvSpPr>
            <a:spLocks noChangeArrowheads="1"/>
          </p:cNvSpPr>
          <p:nvPr/>
        </p:nvSpPr>
        <p:spPr bwMode="auto">
          <a:xfrm>
            <a:off x="179388" y="2540000"/>
            <a:ext cx="4608512" cy="4318000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1331913" y="3933825"/>
            <a:ext cx="21875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15000"/>
              </a:lnSpc>
            </a:pPr>
            <a:r>
              <a:rPr lang="ru-RU" altLang="ru-RU" sz="2100" b="1">
                <a:solidFill>
                  <a:srgbClr val="336600"/>
                </a:solidFill>
                <a:latin typeface="Comic Sans MS" pitchFamily="66" charset="0"/>
              </a:rPr>
              <a:t>Сборник 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altLang="ru-RU" sz="2100" b="1">
                <a:solidFill>
                  <a:srgbClr val="336600"/>
                </a:solidFill>
                <a:latin typeface="Comic Sans MS" pitchFamily="66" charset="0"/>
              </a:rPr>
              <a:t>семейных 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altLang="ru-RU" sz="2100" b="1">
                <a:solidFill>
                  <a:srgbClr val="336600"/>
                </a:solidFill>
                <a:latin typeface="Comic Sans MS" pitchFamily="66" charset="0"/>
              </a:rPr>
              <a:t>экологических 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altLang="ru-RU" sz="2100" b="1">
                <a:solidFill>
                  <a:srgbClr val="336600"/>
                </a:solidFill>
                <a:latin typeface="Comic Sans MS" pitchFamily="66" charset="0"/>
              </a:rPr>
              <a:t>сказок</a:t>
            </a:r>
          </a:p>
        </p:txBody>
      </p:sp>
      <p:sp>
        <p:nvSpPr>
          <p:cNvPr id="8198" name="AutoShape 8"/>
          <p:cNvSpPr>
            <a:spLocks noChangeArrowheads="1"/>
          </p:cNvSpPr>
          <p:nvPr/>
        </p:nvSpPr>
        <p:spPr bwMode="auto">
          <a:xfrm>
            <a:off x="4284663" y="836613"/>
            <a:ext cx="4606925" cy="4176712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5502275" y="2276475"/>
            <a:ext cx="2238375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2100" b="1">
                <a:solidFill>
                  <a:srgbClr val="336600"/>
                </a:solidFill>
                <a:latin typeface="Comic Sans MS" pitchFamily="66" charset="0"/>
              </a:rPr>
              <a:t>Квест-игра</a:t>
            </a:r>
          </a:p>
          <a:p>
            <a:pPr algn="ctr" eaLnBrk="1" hangingPunct="1"/>
            <a:r>
              <a:rPr lang="ru-RU" altLang="ru-RU" sz="2100" b="1">
                <a:solidFill>
                  <a:srgbClr val="336600"/>
                </a:solidFill>
                <a:latin typeface="Comic Sans MS" pitchFamily="66" charset="0"/>
              </a:rPr>
              <a:t>по </a:t>
            </a:r>
          </a:p>
          <a:p>
            <a:pPr algn="ctr" eaLnBrk="1" hangingPunct="1"/>
            <a:r>
              <a:rPr lang="ru-RU" altLang="ru-RU" sz="2100" b="1">
                <a:solidFill>
                  <a:srgbClr val="336600"/>
                </a:solidFill>
                <a:latin typeface="Comic Sans MS" pitchFamily="66" charset="0"/>
              </a:rPr>
              <a:t>экологической </a:t>
            </a:r>
          </a:p>
          <a:p>
            <a:pPr algn="ctr" eaLnBrk="1" hangingPunct="1"/>
            <a:r>
              <a:rPr lang="ru-RU" altLang="ru-RU" sz="2100" b="1">
                <a:solidFill>
                  <a:srgbClr val="336600"/>
                </a:solidFill>
                <a:latin typeface="Comic Sans MS" pitchFamily="66" charset="0"/>
              </a:rPr>
              <a:t>тропе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fon-priroda2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04838" y="2349500"/>
            <a:ext cx="5588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000" b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ПРИГЛАШАЕМ </a:t>
            </a:r>
          </a:p>
          <a:p>
            <a:pPr algn="ctr" eaLnBrk="1" hangingPunct="1">
              <a:defRPr/>
            </a:pPr>
            <a:r>
              <a:rPr lang="ru-RU" altLang="ru-RU" sz="4000" b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К СОТРУДНИЧЕСТВУ</a:t>
            </a:r>
          </a:p>
        </p:txBody>
      </p:sp>
      <p:sp>
        <p:nvSpPr>
          <p:cNvPr id="9220" name="TextBox 2"/>
          <p:cNvSpPr txBox="1">
            <a:spLocks noChangeArrowheads="1"/>
          </p:cNvSpPr>
          <p:nvPr/>
        </p:nvSpPr>
        <p:spPr bwMode="auto">
          <a:xfrm>
            <a:off x="827088" y="4005263"/>
            <a:ext cx="446563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>
                <a:solidFill>
                  <a:srgbClr val="336600"/>
                </a:solidFill>
                <a:latin typeface="Comic Sans MS" pitchFamily="66" charset="0"/>
                <a:cs typeface="Arial" charset="0"/>
              </a:rPr>
              <a:t>МБДОУ «Детский сад № 94»</a:t>
            </a:r>
          </a:p>
          <a:p>
            <a:pPr eaLnBrk="1" hangingPunct="1"/>
            <a:r>
              <a:rPr lang="ru-RU" altLang="ru-RU" sz="2000">
                <a:solidFill>
                  <a:srgbClr val="336600"/>
                </a:solidFill>
                <a:latin typeface="Comic Sans MS" pitchFamily="66" charset="0"/>
                <a:cs typeface="Arial" charset="0"/>
              </a:rPr>
              <a:t>Адрес: 603157, г.Н.Новгород, ул.Берёзовская, д.89 б</a:t>
            </a:r>
          </a:p>
          <a:p>
            <a:pPr eaLnBrk="1" hangingPunct="1"/>
            <a:r>
              <a:rPr lang="ru-RU" altLang="ru-RU" sz="2000">
                <a:solidFill>
                  <a:srgbClr val="336600"/>
                </a:solidFill>
                <a:latin typeface="Comic Sans MS" pitchFamily="66" charset="0"/>
                <a:cs typeface="Arial" charset="0"/>
              </a:rPr>
              <a:t>Тел/факс: (831) 2244622</a:t>
            </a:r>
          </a:p>
          <a:p>
            <a:pPr eaLnBrk="1" hangingPunct="1"/>
            <a:r>
              <a:rPr lang="en-US" altLang="ru-RU" sz="2000">
                <a:solidFill>
                  <a:srgbClr val="336600"/>
                </a:solidFill>
                <a:latin typeface="Comic Sans MS" pitchFamily="66" charset="0"/>
                <a:cs typeface="Arial" charset="0"/>
              </a:rPr>
              <a:t>E-mail</a:t>
            </a:r>
            <a:r>
              <a:rPr lang="ru-RU" altLang="ru-RU" sz="2000">
                <a:solidFill>
                  <a:srgbClr val="336600"/>
                </a:solidFill>
                <a:latin typeface="Comic Sans MS" pitchFamily="66" charset="0"/>
                <a:cs typeface="Arial" charset="0"/>
              </a:rPr>
              <a:t>:</a:t>
            </a:r>
            <a:r>
              <a:rPr lang="en-US" altLang="ru-RU" sz="2000">
                <a:solidFill>
                  <a:srgbClr val="336600"/>
                </a:solidFill>
                <a:latin typeface="Comic Sans MS" pitchFamily="66" charset="0"/>
                <a:cs typeface="Arial" charset="0"/>
              </a:rPr>
              <a:t> mdou-94@yandex.ru</a:t>
            </a:r>
            <a:endParaRPr lang="ru-RU" altLang="ru-RU" sz="2000">
              <a:solidFill>
                <a:srgbClr val="336600"/>
              </a:solidFill>
              <a:latin typeface="Comic Sans MS" pitchFamily="66" charset="0"/>
              <a:cs typeface="Arial" charset="0"/>
            </a:endParaRPr>
          </a:p>
          <a:p>
            <a:pPr eaLnBrk="1" hangingPunct="1"/>
            <a:r>
              <a:rPr lang="ru-RU" altLang="ru-RU" sz="2000">
                <a:solidFill>
                  <a:srgbClr val="336600"/>
                </a:solidFill>
                <a:latin typeface="Comic Sans MS" pitchFamily="66" charset="0"/>
                <a:cs typeface="Arial" charset="0"/>
              </a:rPr>
              <a:t>Сайт: </a:t>
            </a:r>
            <a:r>
              <a:rPr lang="en-US" altLang="ru-RU" sz="2000">
                <a:solidFill>
                  <a:srgbClr val="336600"/>
                </a:solidFill>
                <a:latin typeface="Comic Sans MS" pitchFamily="66" charset="0"/>
                <a:cs typeface="Arial" charset="0"/>
              </a:rPr>
              <a:t>doo94.ru</a:t>
            </a:r>
            <a:endParaRPr lang="ru-RU" altLang="ru-RU" sz="2000">
              <a:solidFill>
                <a:srgbClr val="336600"/>
              </a:solidFill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142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Comic Sans MS</vt:lpstr>
      <vt:lpstr>Wingdings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2</cp:lastModifiedBy>
  <cp:revision>12</cp:revision>
  <dcterms:created xsi:type="dcterms:W3CDTF">2018-03-22T11:39:09Z</dcterms:created>
  <dcterms:modified xsi:type="dcterms:W3CDTF">2019-11-21T17:05:31Z</dcterms:modified>
</cp:coreProperties>
</file>