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7" r:id="rId9"/>
    <p:sldId id="265" r:id="rId10"/>
    <p:sldId id="269" r:id="rId11"/>
    <p:sldId id="271" r:id="rId12"/>
    <p:sldId id="273" r:id="rId13"/>
    <p:sldId id="275" r:id="rId14"/>
    <p:sldId id="277" r:id="rId15"/>
    <p:sldId id="279" r:id="rId16"/>
    <p:sldId id="281" r:id="rId17"/>
    <p:sldId id="282" r:id="rId18"/>
    <p:sldId id="286" r:id="rId19"/>
    <p:sldId id="288" r:id="rId20"/>
    <p:sldId id="290" r:id="rId21"/>
    <p:sldId id="291" r:id="rId22"/>
    <p:sldId id="292" r:id="rId23"/>
    <p:sldId id="293" r:id="rId24"/>
    <p:sldId id="29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20199-1C5F-4644-AE91-67836B5CBB12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15338-811A-4F44-84DE-470D6AA41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315224" cy="442915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ГБДОУ ЦЕНТР РАЗВИТИЯ РЕБЕНКА ДЕТСКИЙ САД № 115 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НЕВСКОГО РАЙОНА САНКТ – ПЕТЕРБУРГ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(ФГОС) дошкольного образования.</a:t>
            </a:r>
            <a:b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 Стандарта дошкольного образования к организации развивающей предметно – пространственной среды.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857760"/>
            <a:ext cx="5572132" cy="1785950"/>
          </a:xfrm>
        </p:spPr>
        <p:txBody>
          <a:bodyPr>
            <a:normAutofit fontScale="92500"/>
          </a:bodyPr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МАТЕРИАЛ ПОДГОТОВЛЕН И СИСТЕМАТИЗИРОВАН  </a:t>
            </a:r>
          </a:p>
          <a:p>
            <a:r>
              <a:rPr lang="ru-RU" sz="2000" i="1" dirty="0" smtClean="0">
                <a:solidFill>
                  <a:srgbClr val="002060"/>
                </a:solidFill>
              </a:rPr>
              <a:t>СТАРШИМ ВОСПИТАТЕЛЕМ </a:t>
            </a:r>
          </a:p>
          <a:p>
            <a:r>
              <a:rPr lang="ru-RU" sz="2000" i="1" dirty="0" smtClean="0">
                <a:solidFill>
                  <a:srgbClr val="002060"/>
                </a:solidFill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</a:rPr>
              <a:t>Федюниной Натальей Николаевной</a:t>
            </a:r>
          </a:p>
          <a:p>
            <a:endParaRPr lang="ru-RU" sz="2000" i="1" dirty="0" smtClean="0">
              <a:solidFill>
                <a:srgbClr val="002060"/>
              </a:solidFill>
            </a:endParaRPr>
          </a:p>
          <a:p>
            <a:r>
              <a:rPr lang="ru-RU" sz="2000" i="1" dirty="0" smtClean="0">
                <a:solidFill>
                  <a:srgbClr val="002060"/>
                </a:solidFill>
              </a:rPr>
              <a:t>2018</a:t>
            </a:r>
            <a:endParaRPr lang="ru-RU" sz="2000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света\Downloads\МОЛОДЕЖЬ\1466456934_big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3754378"/>
            <a:ext cx="4714908" cy="2817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-142900"/>
            <a:ext cx="7772400" cy="15001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Стандарта к развивающей предметно – пространственной среде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1214422"/>
            <a:ext cx="7000924" cy="535785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 – пространственная среда должна обеспечивать:</a:t>
            </a:r>
          </a:p>
          <a:p>
            <a:pPr algn="l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реализацию различных образовательных программ;</a:t>
            </a:r>
          </a:p>
          <a:p>
            <a:pPr algn="l">
              <a:buFont typeface="Arial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случае организации инклюзивного образования – необходимые для него условия;</a:t>
            </a:r>
          </a:p>
          <a:p>
            <a:pPr algn="l">
              <a:buFont typeface="Arial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учет национально – культурных, климатических условий, в которых осуществляется образовательная деятельность, учет возрастных особенностей детей.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</a:pP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9218" name="Picture 2" descr="C:\Users\света\Downloads\МОЛОДЕЖЬ\1030550659_150201264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1142984"/>
            <a:ext cx="2519908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предметно – пространственной среде</a:t>
            </a:r>
            <a:endParaRPr lang="ru-RU" sz="3200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357158" y="1142984"/>
            <a:ext cx="8286808" cy="78581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C000"/>
                </a:solidFill>
              </a:rPr>
              <a:t>ОБРАЗОВАТЕЛЬНОЕ ПРОСТРАНСТВО ОБЕСПЕЧИВАЕТ:</a:t>
            </a:r>
            <a:endParaRPr lang="ru-RU" sz="2000" b="1" dirty="0">
              <a:solidFill>
                <a:srgbClr val="FFC000"/>
              </a:solidFill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57158" y="2000240"/>
            <a:ext cx="5429288" cy="10001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АКТИВНОСТЬ (ДЛЯ ВСЕХ КАТЕГОРИЙ ВОСПИТАННИКОВ):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 rot="5400000">
            <a:off x="4214810" y="3643314"/>
            <a:ext cx="4643470" cy="135732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ЭМОЦИОНАЛЬНОЕ  БЛАГОПОЛУЧИЕ  ВО ВЗАИМОДЕЙСТВИИ С ПРЕДМЕТНО – ПРОСТРАНСТВЕННЫМ   ОКРУЖЕНИЕ</a:t>
            </a:r>
            <a:r>
              <a:rPr lang="ru-RU" sz="2000" dirty="0" smtClean="0">
                <a:solidFill>
                  <a:srgbClr val="FF0000"/>
                </a:solidFill>
              </a:rPr>
              <a:t>М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5400000">
            <a:off x="5643570" y="3643314"/>
            <a:ext cx="4643470" cy="135732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ВОЗМОЖНОСТЬ   САМОВЫРАЖЕНИЯ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5400000">
            <a:off x="-1107321" y="4536289"/>
            <a:ext cx="3500462" cy="571504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ИГРОВУЮ</a:t>
            </a:r>
            <a:endParaRPr lang="ru-RU" b="1" dirty="0"/>
          </a:p>
        </p:txBody>
      </p:sp>
      <p:sp>
        <p:nvSpPr>
          <p:cNvPr id="8" name="Блок-схема: процесс 7"/>
          <p:cNvSpPr/>
          <p:nvPr/>
        </p:nvSpPr>
        <p:spPr>
          <a:xfrm rot="5400000">
            <a:off x="3163812" y="3979932"/>
            <a:ext cx="3500462" cy="1684218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ДВИГАТЕЛЬНУЮ ( В Т.Ч. РАЗВИТИЕ КРУПНОЙ И МЕЛКОЙ МОТОРИКИ, УЧАСТИЕ В ПОДВИЖНЫХ ИГРАХ И СОРЕВНОВАНИЯХ)</a:t>
            </a:r>
            <a:endParaRPr lang="ru-RU" b="1" dirty="0"/>
          </a:p>
        </p:txBody>
      </p:sp>
      <p:sp>
        <p:nvSpPr>
          <p:cNvPr id="9" name="Блок-схема: процесс 8"/>
          <p:cNvSpPr/>
          <p:nvPr/>
        </p:nvSpPr>
        <p:spPr>
          <a:xfrm rot="5400000">
            <a:off x="-428660" y="4500570"/>
            <a:ext cx="3500462" cy="642942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ПОЗНАВАТЕЛЬНУЮ</a:t>
            </a:r>
            <a:endParaRPr lang="ru-RU" b="1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 rot="5400000">
            <a:off x="285720" y="4500570"/>
            <a:ext cx="3500462" cy="642942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ТВОРЧЕСКУЮ</a:t>
            </a:r>
            <a:endParaRPr lang="ru-RU" b="1" dirty="0"/>
          </a:p>
        </p:txBody>
      </p:sp>
      <p:sp>
        <p:nvSpPr>
          <p:cNvPr id="11" name="Блок-схема: процесс 10"/>
          <p:cNvSpPr/>
          <p:nvPr/>
        </p:nvSpPr>
        <p:spPr>
          <a:xfrm rot="5400000">
            <a:off x="1464447" y="4036223"/>
            <a:ext cx="3500462" cy="1571636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ИССЛЕДОВАТЕЛЬСКУЮ ( + ЭКСПЕРИМЕНТИРОВАНИЕ С ДОСТУПНЫМИ МАТЕРИАЛАМИ, В Т.Ч. С ПЕСКОМ И ВОДОЙ)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Сравнение требований к развивающей среде  ФГТ и ФГОС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038600" cy="52149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ФГТ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u="sng" dirty="0" smtClean="0">
                <a:solidFill>
                  <a:srgbClr val="002060"/>
                </a:solidFill>
              </a:rPr>
              <a:t>к предметно – развивающей среде:</a:t>
            </a:r>
          </a:p>
          <a:p>
            <a:endParaRPr lang="ru-RU" u="sng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u="sng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вариативность</a:t>
            </a:r>
          </a:p>
          <a:p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информативность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педагогическая целесообразность</a:t>
            </a:r>
          </a:p>
          <a:p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435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ФГОС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u="sng" dirty="0" smtClean="0">
                <a:solidFill>
                  <a:srgbClr val="002060"/>
                </a:solidFill>
              </a:rPr>
              <a:t>к предметно – пространственной среде:</a:t>
            </a:r>
          </a:p>
          <a:p>
            <a:pPr>
              <a:buNone/>
            </a:pPr>
            <a:endParaRPr lang="ru-RU" u="sng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вариативность</a:t>
            </a:r>
          </a:p>
          <a:p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насыщенность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доступность</a:t>
            </a:r>
          </a:p>
          <a:p>
            <a:pPr>
              <a:buNone/>
            </a:pP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u="sng" dirty="0" smtClean="0">
              <a:solidFill>
                <a:srgbClr val="002060"/>
              </a:solidFill>
            </a:endParaRPr>
          </a:p>
          <a:p>
            <a:endParaRPr lang="ru-RU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172348" cy="107154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предметно – пространственной среде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928670"/>
            <a:ext cx="3143272" cy="5786478"/>
          </a:xfrm>
        </p:spPr>
        <p:txBody>
          <a:bodyPr>
            <a:normAutofit fontScale="85000" lnSpcReduction="10000"/>
          </a:bodyPr>
          <a:lstStyle/>
          <a:p>
            <a:endParaRPr lang="ru-RU" b="1" i="1" u="sng" dirty="0" smtClean="0">
              <a:solidFill>
                <a:srgbClr val="002060"/>
              </a:solidFill>
            </a:endParaRPr>
          </a:p>
          <a:p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Насыщенность -</a:t>
            </a:r>
          </a:p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соответствие среды возрастным возможностям и содержанию Программы. Образовательное пространство должно быть оснащено средствами обучения и воспитания ( в том числе техническими), соответствующими материалами, в т.ч. расходным игровым, спортивным, оздоровительным оборудованием, инвентарем.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а\Downloads\МОЛОДЕЖЬ\633_larg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42852"/>
            <a:ext cx="4071934" cy="4519846"/>
          </a:xfrm>
          <a:prstGeom prst="rect">
            <a:avLst/>
          </a:prstGeom>
          <a:noFill/>
        </p:spPr>
      </p:pic>
      <p:pic>
        <p:nvPicPr>
          <p:cNvPr id="1027" name="Picture 3" descr="C:\Users\света\Downloads\МОЛОДЕЖЬ\2572thumb_800x800xtrim_upload_iblock_bd1_bd1c9a84b80060f9ccc1f467c02dd0ad.maybe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22292">
            <a:off x="5968550" y="4721024"/>
            <a:ext cx="3193214" cy="1685688"/>
          </a:xfrm>
          <a:prstGeom prst="rect">
            <a:avLst/>
          </a:prstGeom>
          <a:noFill/>
        </p:spPr>
      </p:pic>
      <p:pic>
        <p:nvPicPr>
          <p:cNvPr id="1028" name="Picture 4" descr="C:\Users\света\Downloads\МОЛОДЕЖЬ\d9f071952c0e190c6285792a32ec6ee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357562"/>
            <a:ext cx="3114671" cy="2816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7154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предметно – пространственной среде по ФГОС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1142984"/>
            <a:ext cx="5715040" cy="449581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образовательного пространства и разнообразие материалов, оборудования и инвентаря должны обеспечивать: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игровую, познавательную, исследовательскую и творческую активность всех воспитанников, экспериментирование с доступными детям материалами (в т.ч. с песком и водой)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а\Downloads\МОЛОДЕЖЬ\4c6a4e23c6bdd57c0c23c3ae550cd7a2.jpe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000108"/>
            <a:ext cx="2786082" cy="3799793"/>
          </a:xfrm>
          <a:prstGeom prst="rect">
            <a:avLst/>
          </a:prstGeom>
          <a:noFill/>
        </p:spPr>
      </p:pic>
      <p:pic>
        <p:nvPicPr>
          <p:cNvPr id="1027" name="Picture 3" descr="C:\Users\света\Downloads\МОЛОДЕЖЬ\81393_stemco__012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46970">
            <a:off x="66973" y="4754261"/>
            <a:ext cx="3357586" cy="1796308"/>
          </a:xfrm>
          <a:prstGeom prst="rect">
            <a:avLst/>
          </a:prstGeom>
          <a:noFill/>
        </p:spPr>
      </p:pic>
      <p:pic>
        <p:nvPicPr>
          <p:cNvPr id="1028" name="Picture 4" descr="C:\Users\света\Downloads\МОЛОДЕЖЬ\T0090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00443">
            <a:off x="6500826" y="3429000"/>
            <a:ext cx="2643174" cy="2936326"/>
          </a:xfrm>
          <a:prstGeom prst="rect">
            <a:avLst/>
          </a:prstGeom>
          <a:noFill/>
        </p:spPr>
      </p:pic>
      <p:pic>
        <p:nvPicPr>
          <p:cNvPr id="1029" name="Picture 5" descr="C:\Users\света\Downloads\МОЛОДЕЖЬ\966840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3357562"/>
            <a:ext cx="3809864" cy="3331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7572428" cy="15001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пространственной среде по ФГОС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000108"/>
            <a:ext cx="3571900" cy="5857892"/>
          </a:xfrm>
        </p:spPr>
        <p:txBody>
          <a:bodyPr>
            <a:normAutofit/>
          </a:bodyPr>
          <a:lstStyle/>
          <a:p>
            <a:pPr algn="l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образовательного пространства и разнообразие материалов, оборудования и инвентаря должны обеспечивать: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двигательную активность, в т.ч. развитие крупной и мелкой моторики, участие в подвижных играх, соревнованиях.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а\Downloads\МОЛОДЕЖЬ\5881fb9c46f3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3580764"/>
            <a:ext cx="3948106" cy="3277236"/>
          </a:xfrm>
          <a:prstGeom prst="rect">
            <a:avLst/>
          </a:prstGeom>
          <a:noFill/>
        </p:spPr>
      </p:pic>
      <p:pic>
        <p:nvPicPr>
          <p:cNvPr id="1027" name="Picture 3" descr="C:\Users\света\Downloads\МОЛОДЕЖЬ\4122737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58676">
            <a:off x="5985185" y="894808"/>
            <a:ext cx="3248055" cy="3335604"/>
          </a:xfrm>
          <a:prstGeom prst="rect">
            <a:avLst/>
          </a:prstGeom>
          <a:noFill/>
        </p:spPr>
      </p:pic>
      <p:pic>
        <p:nvPicPr>
          <p:cNvPr id="1028" name="Picture 4" descr="C:\Users\света\Downloads\МОЛОДЕЖЬ\6326792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428736"/>
            <a:ext cx="2311272" cy="2434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8786842" cy="1428735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пространственной среде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ФГОС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4000528" cy="5143536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образовательного пространства и разнообразие материалов, оборудования и инвентаря должны обеспечивать: </a:t>
            </a:r>
          </a:p>
          <a:p>
            <a:pPr algn="l"/>
            <a:endPara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эмоциональное благополучие детей во взаимодействии с предметно – пространственным окружением </a:t>
            </a:r>
          </a:p>
          <a:p>
            <a:pPr algn="l">
              <a:buFont typeface="Arial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возможность самовыражения детей.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а\Downloads\МОЛОДЕЖЬ\children-painting-1024x6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4286256"/>
            <a:ext cx="3657492" cy="2435227"/>
          </a:xfrm>
          <a:prstGeom prst="rect">
            <a:avLst/>
          </a:prstGeom>
          <a:noFill/>
        </p:spPr>
      </p:pic>
      <p:pic>
        <p:nvPicPr>
          <p:cNvPr id="1027" name="Picture 3" descr="C:\Users\света\Downloads\МОЛОДЕЖЬ\child-paintin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500174"/>
            <a:ext cx="4071966" cy="2716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пространственной среде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ФГОС</a:t>
            </a:r>
            <a:endParaRPr lang="ru-RU" sz="3200" dirty="0"/>
          </a:p>
        </p:txBody>
      </p:sp>
      <p:sp>
        <p:nvSpPr>
          <p:cNvPr id="4" name="Подзаголовок 3"/>
          <p:cNvSpPr>
            <a:spLocks noGrp="1"/>
          </p:cNvSpPr>
          <p:nvPr>
            <p:ph sz="half" idx="1"/>
          </p:nvPr>
        </p:nvSpPr>
        <p:spPr>
          <a:xfrm>
            <a:off x="0" y="1600201"/>
            <a:ext cx="3643306" cy="52577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Для детей младенческого 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раннего возраста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образовательное пространство должно предоставлять необходимые и достаточные возможности для движения, предметной и игровой деятельности с разными материалами.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света\Downloads\МОЛОДЕЖЬ\malchik_i_schet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2571744"/>
            <a:ext cx="5474175" cy="3929090"/>
          </a:xfrm>
          <a:prstGeom prst="rect">
            <a:avLst/>
          </a:prstGeom>
          <a:noFill/>
        </p:spPr>
      </p:pic>
      <p:pic>
        <p:nvPicPr>
          <p:cNvPr id="1027" name="Picture 3" descr="C:\Users\света\Downloads\МОЛОДЕЖЬ\rannee-razvitie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89659">
            <a:off x="5809971" y="1346017"/>
            <a:ext cx="2952744" cy="1967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42873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пространственной среде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ФГОС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6400800" cy="2000264"/>
          </a:xfrm>
        </p:spPr>
        <p:txBody>
          <a:bodyPr>
            <a:normAutofit/>
          </a:bodyPr>
          <a:lstStyle/>
          <a:p>
            <a:r>
              <a:rPr lang="ru-RU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возможность изменений предметно – пространственной среды в зависимости от образовательной ситуации</a:t>
            </a:r>
          </a:p>
          <a:p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а\Downloads\МОЛОДЕЖЬ\5_CyIw-konstruktor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57222" y="1152275"/>
            <a:ext cx="4857784" cy="3564357"/>
          </a:xfrm>
          <a:prstGeom prst="rect">
            <a:avLst/>
          </a:prstGeom>
          <a:noFill/>
        </p:spPr>
      </p:pic>
      <p:pic>
        <p:nvPicPr>
          <p:cNvPr id="1027" name="Picture 3" descr="C:\Users\света\Downloads\МОЛОДЕЖЬ\3733_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3" y="1357298"/>
            <a:ext cx="4929195" cy="3696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00173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пространственной среде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ФГОС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857760"/>
            <a:ext cx="5143504" cy="2000240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предполагает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возможность разнообразного использования различных составляющих предметной среды, например детской мебели, матов и т.п.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света\Downloads\МОЛОДЕЖЬ\112-600x4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4000504"/>
            <a:ext cx="3857632" cy="2571755"/>
          </a:xfrm>
          <a:prstGeom prst="rect">
            <a:avLst/>
          </a:prstGeom>
          <a:noFill/>
        </p:spPr>
      </p:pic>
      <p:pic>
        <p:nvPicPr>
          <p:cNvPr id="6" name="Picture 2" descr="C:\Users\света\Downloads\МОЛОДЕЖЬ\a59ffc3c-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642536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(ФГОС ДО)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00430" y="1785926"/>
            <a:ext cx="5286412" cy="4572032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ФГОС ДО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РАЗРАБОТАН ВПЕРВЫЕ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РОССИЙСКОЙ ИСТОРИИ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СООТВЕТСТВИИ С ТРЕБОВАНИЯМИ, ВСТУПИВШЕГО В СИЛУ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1 СЕНТЯБРЯ 2013 ГОДА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ФЕДЕРАЛЬНОГО ЗАКОНА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«ОБ ОБРАЗОВАНИИ В РОССИЙСКОЙ ФЕДЕРАЦИИ».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а\Downloads\МОЛОДЕЖЬ\загруженно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643050"/>
            <a:ext cx="3143272" cy="4870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7161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пространственной среде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ФГОС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4143380"/>
            <a:ext cx="7143768" cy="2571768"/>
          </a:xfrm>
        </p:spPr>
        <p:txBody>
          <a:bodyPr>
            <a:noAutofit/>
          </a:bodyPr>
          <a:lstStyle/>
          <a:p>
            <a:r>
              <a:rPr lang="ru-RU" sz="20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предполагает –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наличие полифункциональных (не обладающих жестко закрепленным способом употребления) предметов, в том числе природных материалов, пригодных для использования в разных видах детской активности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 в т.ч. в качестве предметов – заместителей в детской игре)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а\Downloads\МОЛОДЕЖЬ\11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65294">
            <a:off x="3847323" y="1319429"/>
            <a:ext cx="5286412" cy="2712040"/>
          </a:xfrm>
          <a:prstGeom prst="rect">
            <a:avLst/>
          </a:prstGeom>
          <a:noFill/>
        </p:spPr>
      </p:pic>
      <p:pic>
        <p:nvPicPr>
          <p:cNvPr id="1027" name="Picture 3" descr="C:\Users\света\Downloads\МОЛОДЕЖЬ\прир. мат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660178">
            <a:off x="355671" y="1875220"/>
            <a:ext cx="3782581" cy="2426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00173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пространственной среде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ФГОС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643050"/>
            <a:ext cx="5286412" cy="5000660"/>
          </a:xfrm>
        </p:spPr>
        <p:txBody>
          <a:bodyPr>
            <a:normAutofit lnSpcReduction="10000"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Вариативность среды предполагает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наличие различных пространств (для игры, конструирования, уединения и пр. ), а также разнообразных материалов, игр, игрушек и оборудования, обеспечивающих свободный выбор детей;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вета\Downloads\МОЛОДЕЖЬ\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58" y="1500174"/>
            <a:ext cx="4214842" cy="4900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7161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пространственной среде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ФГОС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8858280" cy="5357826"/>
          </a:xfrm>
        </p:spPr>
        <p:txBody>
          <a:bodyPr>
            <a:normAutofit/>
          </a:bodyPr>
          <a:lstStyle/>
          <a:p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ДОСТУПНОСТЬ СРЕДЫ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ДОСТУПНОСТЬ ДЛЯ ВОСПИТАННИКОВ, В ТОМ ЧИСЛЕ ДЕТЕЙ С ОГРАНИЧЕННЫМИ ВОЗМОЖНОСТЯМИ ЗДОРОВЬЯ  И ДЕТЕЙ – ИНВАЛИДОВ ВСЕХ ПОМЕЩЕНИЙ, ГДЕ ОСУЩЕСТВЛЯЕТСЯ ОБРАЗОВАТЕЛЬНАЯ ДЕЯТЕЛЬНОСТЬ;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СВОБОДНЫЙ ДОСТУП ДЕТЕЙ, В Т.Ч.  ДЕТЕЙ С ОГРАНИЧЕННЫМИ ВОЗМОЖНОСТЯМИ ЗДОРОВЬЯ К ИГРАМ, ИГРУШКАМ, МАТЕРИАЛАМ, ПОСОБИЯМ, ОБЕСПЕЧИВАЮЩИМ ВСЕ ОСНОВНЫЕ ВИДЫ ДЕТСКОЙ АКТИВНОСТИ; ИСПРАВНОСТЬ И СОХРАННОСТЬ МАТЕРИАЛОВ И ОБОРУДОВАНИЯ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света\Downloads\МОЛОДЕЖЬ\niz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429132"/>
            <a:ext cx="5214974" cy="2281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71448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пространственной среде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ФГОС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4929222" cy="4643470"/>
          </a:xfrm>
        </p:spPr>
        <p:txBody>
          <a:bodyPr>
            <a:normAutofit fontScale="92500" lnSpcReduction="10000"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ПРОСТРАНСТВЕННОЙ СРЕДЫ ПРЕДПОЛАГАЕТ СООТВЕТСТВИЕ ВСЕХ ЕЕ ЭЛЕМЕНТОВ ТРЕБОВАНИЯМ ПО ОБЕСПЕЧЕНИЮ НАДЕЖНОСТИ И БЕЗОПАСНОСТИ ИХ ИСПОЛЬЗОВАНИЯ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света\Downloads\МОЛОДЕЖЬ\depositphotos_9218912-stock-illustration-kids-playing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3415638"/>
            <a:ext cx="4157658" cy="3442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ownloads\МОЛОДЕЖЬ\im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ФГТ и Федеральный государственный образовательный стандарт дошкольного образования (ФГОС ДО)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ФГТ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ГРУППЫ ТРЕБОВАНИЙ:</a:t>
            </a:r>
          </a:p>
          <a:p>
            <a:pPr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СТРУКТУРЕ ООП ДО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РАЗДЕЛАМ ООП</a:t>
            </a:r>
          </a:p>
          <a:p>
            <a:pPr>
              <a:buFont typeface="Arial" charset="0"/>
              <a:buChar char="•"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ОТДЕЛЬНЫЙ ДОКУМЕНТ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ФГТ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УСЛОВИЯМ РЕАЛИЗАЦИИ ООП ДО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ФГОС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ГРУППЫ    ТРЕБОВАНИЙ:</a:t>
            </a:r>
          </a:p>
          <a:p>
            <a:pPr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СТРУКТУРЕ ООП ДО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УСЛОВИЯМ РЕАЛИЗАЦИИ ООП ДО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РЕЗУЛЬТАТАМ ОСВОЕНИЯ ОСНОВНОЙ ОБРАЗОВАТЕЛЬНОЙ ПРОГРАММЫ ДОШКОЛЬНОГО ОБРАЗОВАНИЯ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2000232" y="4143380"/>
            <a:ext cx="47149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714488"/>
            <a:ext cx="2428892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К  ПСИХОЛОГО – ПЕДАГОГИЧЕСКИМ УСЛОВИЯМ</a:t>
            </a:r>
            <a:endParaRPr lang="ru-RU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1571612"/>
            <a:ext cx="2357454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  РАЗВИВАЮЩЕЙ ПРЕДМЕТНО – ПРОСТРАНСТВЕННОЙ СРЕДЕ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388" y="1714488"/>
            <a:ext cx="2271722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  КАДРОВЫМ УСЛОВИЯМ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4071942"/>
            <a:ext cx="2428892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  ФИНАНСОВЫМ УСЛОВИЯМ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4071942"/>
            <a:ext cx="2486036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  МАТЕРИАЛЬНО – ТЕХНИЧЕСКИМ УСЛОВИЯМ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условиям реализации ООП дошкольного образования (ФГОС)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928926" y="1428736"/>
            <a:ext cx="484632" cy="2407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857884" y="1357298"/>
            <a:ext cx="484632" cy="25500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14348" y="1285860"/>
            <a:ext cx="4846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8072462" y="1357298"/>
            <a:ext cx="48463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786314" y="1285860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 – пространственная среда должна быть: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ятиугольник 2"/>
          <p:cNvSpPr/>
          <p:nvPr/>
        </p:nvSpPr>
        <p:spPr>
          <a:xfrm>
            <a:off x="2428860" y="1428736"/>
            <a:ext cx="4857784" cy="78581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СОДЕРЖАТЕЛЬНО - НАСЫЩЕННОЙ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2428860" y="2357430"/>
            <a:ext cx="4857784" cy="64294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ТРАНСФОРМИРУЕМОЙ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2428860" y="3071810"/>
            <a:ext cx="4857784" cy="62750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ПОЛИФУНКЦИОНАЛЬНОЙ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2428860" y="3857628"/>
            <a:ext cx="4857784" cy="78581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ВАРИАТИВНОЙ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2428860" y="4786322"/>
            <a:ext cx="4857784" cy="8572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ДОСТУПНОЙ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2428860" y="5786454"/>
            <a:ext cx="4857784" cy="92869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БЕЗОПАСНОЙ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света\Downloads\МОЛОДЕЖЬ\depositphotos_3657614-stock-photo-3d-small-with-a-magnifier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43050"/>
            <a:ext cx="2343138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857255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 – пространственная среда по ФГОС ДО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143932" cy="5143536"/>
          </a:xfrm>
        </p:spPr>
        <p:txBody>
          <a:bodyPr>
            <a:normAutofit lnSpcReduction="10000"/>
          </a:bodyPr>
          <a:lstStyle/>
          <a:p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ЧАСТЬ ОБРАЗОВАТЕЛЬНОЙ СРЕДЫ, ПРЕДСТАВЛЕННАЯ СПЕЦИАЛЬНО ОРГАНИЗОВАННЫМ ПРОСТРАНСТВОМ (ПОМЕЩЕНИЯМИ, УЧАСТКОМ И Т.П.), МАТЕРИАЛАМИ, ОБОРУДОВАНИЕМ И ИНВЕНТАРЕМ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07156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Стандарта к развивающей предметно – пространственной среде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736"/>
            <a:ext cx="8358246" cy="507209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 РАЗВИВАЮЩАЯ ПРЕДМЕТНО – ПРОСТРАНСТВЕННАЯ СРЕДА ОБЕСПЕЧИВАЕТ  МАКСИМАЛЬНУЮ РЕАЛИЗАЦИЮ ОБРАЗОВАТЕЛЬНОГО  ПОТЕНЦИАЛА  ПРОСТРАНСТВА  ГРУППЫ, МАТЕРИАЛОВ , ОБОРУДОВАНИЯ И ИНВЕНТАРЯ  ДЛЯ РАЗВИТИЯ ДЕТЕЙ ДОШКОЛЬНОГО ВОЗРАСТА В СООТВЕТСТВИИ  С ОСОБЕННОСТЯМИ КАЖДОГО ВОЗРАСТНОГО ЭТАПА, ОХРАНЫ И УКРЕПЛЕНИЯ  ИХ ЗДОРОВЬЯ, УЧЕТА ОСОБЕННОСТЕЙ И КОРРЕКЦИИ  НЕДОСТАТКОВ ИХ РАЗВИТИЯ.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35729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Стандарта к развивающей предметно – пространственной среде </a:t>
            </a:r>
            <a:endParaRPr lang="ru-RU" sz="32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57290" y="1357298"/>
            <a:ext cx="6357982" cy="450059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СРЕДА ДОЛЖНА ОБЕСПЕЧИВАТЬ ВОЗМОЖНОСТЬ ОБЩЕНИЯ И СОВМЕСТНОЙ ДЕЯТЕЛЬНОСТИ  ДЕТЕЙ И ВЗРОСЛЫХ, ДВИГАТЕЛЬНОЙ АКТИВНОСТИ ДЕТЕЙ, А ТАКЖЕ ВОЗМОЖНОСТИ ДЛЯ УЕДИНЕНИЯ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света\Downloads\МОЛОДЕЖЬ\378112_4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143116"/>
            <a:ext cx="8001056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предметно – пространственной среде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 rot="5400000">
            <a:off x="-1750263" y="3464719"/>
            <a:ext cx="5143536" cy="107157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C000"/>
                </a:solidFill>
              </a:rPr>
              <a:t>СООТВЕТСТВУЕТ  ВОЗРАСТНЫМ  ВОЗМОЖНОСТЯМ ДЕТЕЙ  И  СОДЕРЖАНИЮ  ПРОГРАММЫ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643042" y="1428736"/>
            <a:ext cx="6929486" cy="92869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ВКЛЮЧАЕТ ОСНАЩЕНИЕ:</a:t>
            </a: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571604" y="2357430"/>
            <a:ext cx="1428760" cy="41434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СРЕДСТВА ОБУЧЕНИЯ ( В Т. Ч. ТЕХНИЧЕСКИЕ)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143240" y="2357430"/>
            <a:ext cx="1428760" cy="407196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СООТВЕТСТВУЮЩИЕ МАТЕРИАЛЫ ( В Т.Ч. РАСХОДНЫЕ)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857752" y="2357430"/>
            <a:ext cx="3786214" cy="19288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ОБОРУДОВАНИЕ И ИНВЕНТАРЬ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Блок-схема: данные 9"/>
          <p:cNvSpPr/>
          <p:nvPr/>
        </p:nvSpPr>
        <p:spPr>
          <a:xfrm>
            <a:off x="4786314" y="4071942"/>
            <a:ext cx="1357322" cy="2357454"/>
          </a:xfrm>
          <a:prstGeom prst="flowChartInputOutp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ИГРОВОЙ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6215074" y="4071942"/>
            <a:ext cx="1285884" cy="2357454"/>
          </a:xfrm>
          <a:prstGeom prst="flowChartInputOutp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СПОРТИВНЫЙ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Блок-схема: данные 11"/>
          <p:cNvSpPr/>
          <p:nvPr/>
        </p:nvSpPr>
        <p:spPr>
          <a:xfrm>
            <a:off x="7643834" y="4071942"/>
            <a:ext cx="1285884" cy="2357454"/>
          </a:xfrm>
          <a:prstGeom prst="flowChartInputOutp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ОЗДОРОВИТЕЛЬНЫЙ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5929322" y="5143512"/>
            <a:ext cx="500066" cy="2143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7286644" y="5143512"/>
            <a:ext cx="571504" cy="28575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4429124" y="5072074"/>
            <a:ext cx="500066" cy="2143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857488" y="5072074"/>
            <a:ext cx="428628" cy="28575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907</Words>
  <Application>Microsoft Office PowerPoint</Application>
  <PresentationFormat>Экран (4:3)</PresentationFormat>
  <Paragraphs>130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 ГБДОУ ЦЕНТР РАЗВИТИЯ РЕБЕНКА ДЕТСКИЙ САД № 115  НЕВСКОГО РАЙОНА САНКТ – ПЕТЕРБУРГ  Федеральный государственный образовательный стандарт (ФГОС) дошкольного образования. Требования  Стандарта дошкольного образования к организации развивающей предметно – пространственной среды. </vt:lpstr>
      <vt:lpstr>Федеральный государственный образовательный стандарт дошкольного образования (ФГОС ДО)</vt:lpstr>
      <vt:lpstr>ФГТ и Федеральный государственный образовательный стандарт дошкольного образования (ФГОС ДО)</vt:lpstr>
      <vt:lpstr>Требования к условиям реализации ООП дошкольного образования (ФГОС)</vt:lpstr>
      <vt:lpstr>Развивающая предметно – пространственная среда должна быть:</vt:lpstr>
      <vt:lpstr>Развивающая предметно – пространственная среда по ФГОС ДО</vt:lpstr>
      <vt:lpstr>Требования Стандарта к развивающей предметно – пространственной среде </vt:lpstr>
      <vt:lpstr>Требования Стандарта к развивающей предметно – пространственной среде </vt:lpstr>
      <vt:lpstr>Требования к развивающей предметно – пространственной среде</vt:lpstr>
      <vt:lpstr>Требования Стандарта к развивающей предметно – пространственной среде </vt:lpstr>
      <vt:lpstr>Требования к развивающей предметно – пространственной среде</vt:lpstr>
      <vt:lpstr>Сравнение требований к развивающей среде  ФГТ и ФГОС </vt:lpstr>
      <vt:lpstr>Требования к развивающей предметно – пространственной среде</vt:lpstr>
      <vt:lpstr>Требования к развивающей предметно – пространственной среде по ФГОС</vt:lpstr>
      <vt:lpstr>Требования к развивающей  предметно – пространственной среде по ФГОС</vt:lpstr>
      <vt:lpstr>Требования к развивающей  предметно – пространственной среде  по ФГОС</vt:lpstr>
      <vt:lpstr>Требования к развивающей  предметно – пространственной среде  по ФГОС</vt:lpstr>
      <vt:lpstr>Требования к развивающей  предметно – пространственной среде  по ФГОС</vt:lpstr>
      <vt:lpstr>Требования к развивающей  предметно – пространственной среде  по ФГОС</vt:lpstr>
      <vt:lpstr>Требования к развивающей  предметно – пространственной среде  по ФГОС</vt:lpstr>
      <vt:lpstr>Требования к развивающей  предметно – пространственной среде  по ФГОС</vt:lpstr>
      <vt:lpstr>Требования к развивающей  предметно – пространственной среде  по ФГОС</vt:lpstr>
      <vt:lpstr>Требования к развивающей  предметно – пространственной среде  по ФГОС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115</cp:lastModifiedBy>
  <cp:revision>40</cp:revision>
  <dcterms:created xsi:type="dcterms:W3CDTF">2018-02-06T15:34:47Z</dcterms:created>
  <dcterms:modified xsi:type="dcterms:W3CDTF">2019-11-21T13:40:24Z</dcterms:modified>
</cp:coreProperties>
</file>