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76" r:id="rId2"/>
    <p:sldId id="286" r:id="rId3"/>
    <p:sldId id="259" r:id="rId4"/>
    <p:sldId id="277" r:id="rId5"/>
    <p:sldId id="271" r:id="rId6"/>
    <p:sldId id="280" r:id="rId7"/>
    <p:sldId id="278" r:id="rId8"/>
    <p:sldId id="281" r:id="rId9"/>
    <p:sldId id="282" r:id="rId10"/>
    <p:sldId id="272" r:id="rId11"/>
    <p:sldId id="269" r:id="rId12"/>
    <p:sldId id="283" r:id="rId13"/>
    <p:sldId id="285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3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25B13-D85B-4F0F-A963-872D7ECECBA5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BFE2E9-EC15-4210-9E1C-95FDF18F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69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FE2E9-EC15-4210-9E1C-95FDF18F498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57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BFE2E9-EC15-4210-9E1C-95FDF18F498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4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759286">
            <a:off x="181884" y="2097471"/>
            <a:ext cx="4626415" cy="3469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4293096"/>
            <a:ext cx="3203848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Выполнила:   </a:t>
            </a:r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ученица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6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Б класса </a:t>
            </a:r>
            <a:b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МБОУ гимназия №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1</a:t>
            </a:r>
            <a:endParaRPr lang="ru-RU" sz="24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Худолей</a:t>
            </a: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Елизавета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endParaRPr lang="ru-RU" sz="2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Проверила: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учитель технологии</a:t>
            </a:r>
            <a:endParaRPr lang="ru-RU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Стеблич</a:t>
            </a: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В.П.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332656"/>
            <a:ext cx="5832648" cy="1915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ПРОЕКТ</a:t>
            </a:r>
          </a:p>
          <a:p>
            <a:pPr algn="ctr"/>
            <a:r>
              <a:rPr lang="ru-RU" sz="105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«ВЯЗАНИЕ СПИЦАМИ - 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Georgia" panose="02040502050405020303" pitchFamily="18" charset="0"/>
              </a:rPr>
              <a:t>ш</a:t>
            </a: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арф – </a:t>
            </a:r>
            <a:r>
              <a:rPr lang="ru-RU" sz="40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снуд</a:t>
            </a:r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»</a:t>
            </a:r>
            <a:endParaRPr lang="ru-RU" sz="40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6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99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Закрытие петель последнего ряда </a:t>
            </a:r>
            <a:endParaRPr lang="ru-RU" altLang="ru-RU" sz="2400" b="1" dirty="0" smtClean="0">
              <a:solidFill>
                <a:srgbClr val="99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b="1" dirty="0" smtClean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latin typeface="Georgia" panose="02040502050405020303" pitchFamily="18" charset="0"/>
                <a:cs typeface="Arial" panose="020B0604020202020204" pitchFamily="34" charset="0"/>
              </a:rPr>
              <a:t>Вдеваем </a:t>
            </a: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правую спицу в две крайние петли.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Подцепляем нить и выводим ее с передней стороны. Снимаем петлю с левой спицы.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Полученную петлю переводим с правой спицы обратно на </a:t>
            </a:r>
            <a:r>
              <a:rPr lang="ru-RU" altLang="ru-RU" sz="1600" b="1" dirty="0" smtClean="0">
                <a:latin typeface="Georgia" panose="02040502050405020303" pitchFamily="18" charset="0"/>
                <a:cs typeface="Arial" panose="020B0604020202020204" pitchFamily="34" charset="0"/>
              </a:rPr>
              <a:t>левую..</a:t>
            </a:r>
            <a:endParaRPr lang="ru-RU" altLang="ru-RU" sz="16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Опять провязываем две крайние петли вместе.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И опять провязанную петлю одеваем обратно на левую спицу.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Таким образом закрываем все петли, пока не останется одна.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Нить обрезаем.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latin typeface="Georgia" panose="02040502050405020303" pitchFamily="18" charset="0"/>
                <a:cs typeface="Arial" panose="020B0604020202020204" pitchFamily="34" charset="0"/>
              </a:rPr>
              <a:t>Закрытые петли представляют собой ровную косичку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573016"/>
            <a:ext cx="4235963" cy="25980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20" y="3302375"/>
            <a:ext cx="4283968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94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82089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Сшиваем края изделия  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иглой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r>
              <a:rPr lang="ru-RU" b="1" dirty="0" smtClean="0">
                <a:latin typeface="Georgia" panose="02040502050405020303" pitchFamily="18" charset="0"/>
              </a:rPr>
              <a:t>Шов </a:t>
            </a:r>
            <a:r>
              <a:rPr lang="ru-RU" b="1" dirty="0">
                <a:latin typeface="Georgia" panose="02040502050405020303" pitchFamily="18" charset="0"/>
              </a:rPr>
              <a:t>носит название матрасного</a:t>
            </a:r>
            <a:r>
              <a:rPr lang="ru-RU" b="1" dirty="0" smtClean="0">
                <a:latin typeface="Georgia" panose="02040502050405020303" pitchFamily="18" charset="0"/>
              </a:rPr>
              <a:t>.</a:t>
            </a:r>
          </a:p>
          <a:p>
            <a:r>
              <a:rPr lang="ru-RU" b="1" dirty="0" smtClean="0">
                <a:latin typeface="Georgia" panose="02040502050405020303" pitchFamily="18" charset="0"/>
              </a:rPr>
              <a:t>Иглу </a:t>
            </a:r>
            <a:r>
              <a:rPr lang="ru-RU" b="1" dirty="0">
                <a:latin typeface="Georgia" panose="02040502050405020303" pitchFamily="18" charset="0"/>
              </a:rPr>
              <a:t>нужно вводить в перемычку между кромочной и следующей петлями. </a:t>
            </a:r>
            <a:r>
              <a:rPr lang="ru-RU" b="1" dirty="0" smtClean="0">
                <a:latin typeface="Georgia" panose="02040502050405020303" pitchFamily="18" charset="0"/>
              </a:rPr>
              <a:t>Подцепить </a:t>
            </a:r>
            <a:r>
              <a:rPr lang="ru-RU" b="1" dirty="0">
                <a:latin typeface="Georgia" panose="02040502050405020303" pitchFamily="18" charset="0"/>
              </a:rPr>
              <a:t>перемычку сначала на одной детали, потом на второй. </a:t>
            </a:r>
            <a:r>
              <a:rPr lang="ru-RU" b="1" dirty="0" smtClean="0">
                <a:latin typeface="Georgia" panose="02040502050405020303" pitchFamily="18" charset="0"/>
              </a:rPr>
              <a:t>Продолжать </a:t>
            </a:r>
            <a:r>
              <a:rPr lang="ru-RU" b="1" dirty="0">
                <a:latin typeface="Georgia" panose="02040502050405020303" pitchFamily="18" charset="0"/>
              </a:rPr>
              <a:t>эту последовательность до конца изделия. В самом конце </a:t>
            </a:r>
            <a:r>
              <a:rPr lang="ru-RU" b="1" dirty="0" smtClean="0">
                <a:latin typeface="Georgia" panose="02040502050405020303" pitchFamily="18" charset="0"/>
              </a:rPr>
              <a:t>подтянуть </a:t>
            </a:r>
            <a:r>
              <a:rPr lang="ru-RU" b="1" dirty="0">
                <a:latin typeface="Georgia" panose="02040502050405020303" pitchFamily="18" charset="0"/>
              </a:rPr>
              <a:t>нить</a:t>
            </a:r>
            <a:r>
              <a:rPr lang="ru-RU" b="1" dirty="0" smtClean="0">
                <a:latin typeface="Georgia" panose="02040502050405020303" pitchFamily="18" charset="0"/>
              </a:rPr>
              <a:t>.</a:t>
            </a:r>
          </a:p>
          <a:p>
            <a:r>
              <a:rPr lang="ru-RU" b="1" dirty="0">
                <a:latin typeface="Georgia" panose="02040502050405020303" pitchFamily="18" charset="0"/>
              </a:rPr>
              <a:t>С внешней стороны соединение скрыто</a:t>
            </a:r>
            <a:r>
              <a:rPr lang="ru-RU" b="1" dirty="0" smtClean="0">
                <a:latin typeface="Georgia" panose="02040502050405020303" pitchFamily="18" charset="0"/>
              </a:rPr>
              <a:t>.</a:t>
            </a:r>
          </a:p>
          <a:p>
            <a:r>
              <a:rPr lang="ru-RU" b="1" dirty="0" smtClean="0">
                <a:latin typeface="Georgia" panose="02040502050405020303" pitchFamily="18" charset="0"/>
              </a:rPr>
              <a:t>На </a:t>
            </a:r>
            <a:r>
              <a:rPr lang="ru-RU" b="1" dirty="0">
                <a:latin typeface="Georgia" panose="02040502050405020303" pitchFamily="18" charset="0"/>
              </a:rPr>
              <a:t>изнаночной стороне получается шов.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83" y="2882093"/>
            <a:ext cx="4752528" cy="35643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36534" y="3058177"/>
            <a:ext cx="4124687" cy="309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43804"/>
            <a:ext cx="596028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Экономическое обоснование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:</a:t>
            </a:r>
          </a:p>
          <a:p>
            <a:r>
              <a:rPr lang="ru-RU" sz="2800" b="1" dirty="0" smtClean="0">
                <a:latin typeface="Georgia" panose="02040502050405020303" pitchFamily="18" charset="0"/>
              </a:rPr>
              <a:t>Спицы – 190 </a:t>
            </a:r>
            <a:r>
              <a:rPr lang="ru-RU" sz="2800" b="1" dirty="0" err="1" smtClean="0">
                <a:latin typeface="Georgia" panose="02040502050405020303" pitchFamily="18" charset="0"/>
              </a:rPr>
              <a:t>руб</a:t>
            </a:r>
            <a:endParaRPr lang="ru-RU" sz="2800" b="1" dirty="0" smtClean="0">
              <a:latin typeface="Georgia" panose="02040502050405020303" pitchFamily="18" charset="0"/>
            </a:endParaRPr>
          </a:p>
          <a:p>
            <a:r>
              <a:rPr lang="ru-RU" sz="2800" b="1" dirty="0" smtClean="0">
                <a:latin typeface="Georgia" panose="02040502050405020303" pitchFamily="18" charset="0"/>
              </a:rPr>
              <a:t>Пряжа – 350 </a:t>
            </a:r>
            <a:r>
              <a:rPr lang="ru-RU" sz="2800" b="1" dirty="0" err="1" smtClean="0">
                <a:latin typeface="Georgia" panose="02040502050405020303" pitchFamily="18" charset="0"/>
              </a:rPr>
              <a:t>руб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pic>
        <p:nvPicPr>
          <p:cNvPr id="3" name="Picture 4" descr="ÐÐ°ÑÑÐ¸Ð½ÐºÐ¸ Ð¿Ð¾ Ð·Ð°Ð¿ÑÐ¾ÑÑ ÑÐ¿Ð¸ÑÑ 6 Ð¼Ð¼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317502">
            <a:off x="-276125" y="3621958"/>
            <a:ext cx="6789080" cy="11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dara-hobby.ru/resources/upload/b35d21311d66740ec57ee6c00257038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194437">
            <a:off x="5782091" y="1439590"/>
            <a:ext cx="2566678" cy="408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192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6245" y="41947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Анализ  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проделанной работы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6746" y="1412776"/>
            <a:ext cx="39712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Положительные оценки: 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Я научилась вязать на спицах платочной вязкой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Старалась связать шарф-</a:t>
            </a:r>
            <a:r>
              <a:rPr lang="ru-RU" sz="24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аккуратно</a:t>
            </a:r>
          </a:p>
          <a:p>
            <a:pPr algn="just"/>
            <a:r>
              <a:rPr lang="ru-RU" sz="24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получился теплый и уютный, буду носить его зимой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64756" y="1433364"/>
            <a:ext cx="338437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Отрицательные оценки : 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Так как я вязала в первый раз, то не все ряды получились ровные, кое где я пропускала петли или делала лишние, поэтому края </a:t>
            </a:r>
            <a:r>
              <a:rPr lang="ru-RU" sz="20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снуда</a:t>
            </a: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получились неровные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3600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 –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 популярный, очень удобный и уютный аксессуар женского гардероба. </a:t>
            </a:r>
            <a:endParaRPr lang="ru-RU" sz="24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зимнее время вязаный </a:t>
            </a:r>
            <a:r>
              <a:rPr lang="ru-RU" sz="2400" b="1" dirty="0" err="1">
                <a:solidFill>
                  <a:srgbClr val="00206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, отлично используется в виде 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шарфа.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Принимаю заказы на вязаные шарфы-</a:t>
            </a:r>
            <a:r>
              <a:rPr lang="ru-RU" sz="24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снуды</a:t>
            </a:r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по телефону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8(909) 123 45 66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6537" b="-16880"/>
          <a:stretch/>
        </p:blipFill>
        <p:spPr>
          <a:xfrm rot="1833428">
            <a:off x="3776565" y="741473"/>
            <a:ext cx="5185650" cy="479997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1594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latin typeface="Georgia" panose="02040502050405020303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Цель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:</a:t>
            </a:r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Освоение техники вязания для изготовления шарфа-</a:t>
            </a:r>
            <a:r>
              <a:rPr lang="ru-RU" sz="24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снуда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en-US" sz="24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Задачи: </a:t>
            </a:r>
            <a:endParaRPr lang="ru-RU" sz="28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endParaRPr lang="en-US" sz="28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Изучить способ вязки на спицах –платочная вязка</a:t>
            </a: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ru-RU" sz="1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2. 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Научиться вязать на спицах шарф-</a:t>
            </a:r>
            <a:r>
              <a:rPr lang="ru-RU" sz="24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/>
            <a:endParaRPr lang="ru-RU" sz="28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Продукт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: </a:t>
            </a:r>
            <a:endParaRPr lang="ru-RU" sz="28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endParaRPr lang="en-US" sz="700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Вязаный шарф-</a:t>
            </a:r>
            <a:r>
              <a:rPr lang="ru-RU" sz="24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снуд</a:t>
            </a: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70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виды фартуков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5575" y="476672"/>
            <a:ext cx="5136505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>
                <a:latin typeface="Georgia" panose="02040502050405020303" pitchFamily="18" charset="0"/>
              </a:rPr>
              <a:t> </a:t>
            </a:r>
            <a:r>
              <a:rPr lang="ru-RU" sz="2400" b="1" dirty="0" smtClean="0">
                <a:latin typeface="Georgia" panose="02040502050405020303" pitchFamily="18" charset="0"/>
              </a:rPr>
              <a:t>–теплый </a:t>
            </a:r>
            <a:r>
              <a:rPr lang="ru-RU" sz="2400" b="1" dirty="0">
                <a:latin typeface="Georgia" panose="02040502050405020303" pitchFamily="18" charset="0"/>
              </a:rPr>
              <a:t>вязаный шарф с соединенными краями</a:t>
            </a:r>
            <a:r>
              <a:rPr lang="ru-RU" sz="2400" b="1" dirty="0" smtClean="0"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sz="2400" b="1" dirty="0">
                <a:solidFill>
                  <a:srgbClr val="111111"/>
                </a:solidFill>
                <a:latin typeface="Georgia" panose="02040502050405020303" pitchFamily="18" charset="0"/>
              </a:rPr>
              <a:t>  </a:t>
            </a:r>
            <a:endParaRPr lang="ru-RU" sz="2400" b="1" dirty="0" smtClean="0">
              <a:solidFill>
                <a:srgbClr val="111111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2400" b="1" dirty="0" err="1" smtClean="0">
                <a:solidFill>
                  <a:srgbClr val="111111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 smtClean="0">
                <a:solidFill>
                  <a:srgbClr val="111111"/>
                </a:solidFill>
                <a:latin typeface="Georgia" panose="02040502050405020303" pitchFamily="18" charset="0"/>
              </a:rPr>
              <a:t> </a:t>
            </a:r>
            <a:r>
              <a:rPr lang="ru-RU" sz="2400" b="1" dirty="0">
                <a:solidFill>
                  <a:srgbClr val="111111"/>
                </a:solidFill>
                <a:latin typeface="Georgia" panose="02040502050405020303" pitchFamily="18" charset="0"/>
              </a:rPr>
              <a:t>может быть коротким, чтобы можно было обернуть его всего один раз вокруг шеи, а может быть и длинным, чтобы его хватило на два оборота. Он может быть широким и узким, толстым и тонким, в зависимости от его предназначения. Широкий </a:t>
            </a:r>
            <a:r>
              <a:rPr lang="ru-RU" sz="2400" b="1" dirty="0" err="1">
                <a:solidFill>
                  <a:srgbClr val="111111"/>
                </a:solidFill>
                <a:latin typeface="Georgia" panose="02040502050405020303" pitchFamily="18" charset="0"/>
              </a:rPr>
              <a:t>снуд</a:t>
            </a:r>
            <a:r>
              <a:rPr lang="ru-RU" sz="2400" b="1" dirty="0">
                <a:solidFill>
                  <a:srgbClr val="111111"/>
                </a:solidFill>
                <a:latin typeface="Georgia" panose="02040502050405020303" pitchFamily="18" charset="0"/>
              </a:rPr>
              <a:t> </a:t>
            </a:r>
            <a:r>
              <a:rPr lang="ru-RU" sz="2400" b="1" dirty="0" smtClean="0">
                <a:solidFill>
                  <a:srgbClr val="111111"/>
                </a:solidFill>
                <a:latin typeface="Georgia" panose="02040502050405020303" pitchFamily="18" charset="0"/>
              </a:rPr>
              <a:t>при </a:t>
            </a:r>
            <a:r>
              <a:rPr lang="ru-RU" sz="2400" b="1" dirty="0">
                <a:solidFill>
                  <a:srgbClr val="111111"/>
                </a:solidFill>
                <a:latin typeface="Georgia" panose="02040502050405020303" pitchFamily="18" charset="0"/>
              </a:rPr>
              <a:t>сильном ветре </a:t>
            </a:r>
            <a:r>
              <a:rPr lang="ru-RU" sz="2400" b="1" dirty="0" smtClean="0">
                <a:solidFill>
                  <a:srgbClr val="111111"/>
                </a:solidFill>
                <a:latin typeface="Georgia" panose="02040502050405020303" pitchFamily="18" charset="0"/>
              </a:rPr>
              <a:t>можно накинуть на </a:t>
            </a:r>
            <a:r>
              <a:rPr lang="ru-RU" sz="2400" b="1" dirty="0">
                <a:solidFill>
                  <a:srgbClr val="111111"/>
                </a:solidFill>
                <a:latin typeface="Georgia" panose="02040502050405020303" pitchFamily="18" charset="0"/>
              </a:rPr>
              <a:t>голову, как капюшон. </a:t>
            </a:r>
            <a:endParaRPr lang="ru-RU" sz="2400" b="1" dirty="0" smtClean="0">
              <a:solidFill>
                <a:srgbClr val="111111"/>
              </a:solidFill>
              <a:latin typeface="Georgia" panose="02040502050405020303" pitchFamily="18" charset="0"/>
            </a:endParaRPr>
          </a:p>
          <a:p>
            <a:endParaRPr lang="ru-RU" dirty="0">
              <a:solidFill>
                <a:srgbClr val="111111"/>
              </a:solidFill>
              <a:latin typeface="Verdana" panose="020B0604030504040204" pitchFamily="34" charset="0"/>
            </a:endParaRPr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35843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254185" cy="214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1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6632"/>
            <a:ext cx="676875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Материалы для работы:</a:t>
            </a:r>
            <a:endParaRPr lang="ru-RU" sz="32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i="1" dirty="0">
                <a:solidFill>
                  <a:srgbClr val="222222"/>
                </a:solidFill>
                <a:latin typeface="Georgia" panose="02040502050405020303" pitchFamily="18" charset="0"/>
              </a:rPr>
              <a:t>1 пара </a:t>
            </a:r>
            <a:r>
              <a:rPr lang="ru-RU" sz="3200" b="1" i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спиц (размер  6 мм)</a:t>
            </a:r>
            <a:endParaRPr lang="ru-RU" sz="3200" b="1" dirty="0">
              <a:solidFill>
                <a:srgbClr val="222222"/>
              </a:solidFill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i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Пряжа  для вязания</a:t>
            </a:r>
            <a:endParaRPr lang="ru-RU" sz="3200" b="1" dirty="0">
              <a:solidFill>
                <a:srgbClr val="222222"/>
              </a:solidFill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i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Ножницы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i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Игла, нитки</a:t>
            </a:r>
          </a:p>
          <a:p>
            <a:endParaRPr lang="ru-RU" b="0" i="0" dirty="0">
              <a:solidFill>
                <a:srgbClr val="222222"/>
              </a:solidFill>
              <a:effectLst/>
              <a:latin typeface="Roboto"/>
            </a:endParaRPr>
          </a:p>
        </p:txBody>
      </p:sp>
      <p:pic>
        <p:nvPicPr>
          <p:cNvPr id="1026" name="Picture 2" descr="https://dara-hobby.ru/resources/upload/b35d21311d66740ec57ee6c00257038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194437">
            <a:off x="5767303" y="2153131"/>
            <a:ext cx="2566678" cy="408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Ð¿Ð¸ÑÑ 6 Ð¼Ð¼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317502">
            <a:off x="-276125" y="3621958"/>
            <a:ext cx="6789080" cy="11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368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Ðº Ð²ÑÐ·Ð°ÑÑ Ð¿Ð»Ð°ÑÐ¾ÑÐ½ÑÑ Ð²ÑÐ·ÐºÑ ÑÐ¿Ð¸ÑÐ°Ð¼Ð¸?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353734"/>
            <a:ext cx="3789421" cy="460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344155"/>
            <a:ext cx="40324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Georgia" panose="02040502050405020303" pitchFamily="18" charset="0"/>
              </a:rPr>
              <a:t>Вязка </a:t>
            </a:r>
            <a:r>
              <a:rPr lang="ru-RU" sz="2000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называется</a:t>
            </a:r>
          </a:p>
          <a:p>
            <a:pPr algn="just"/>
            <a:r>
              <a:rPr lang="ru-RU" sz="2000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платочной</a:t>
            </a:r>
            <a:r>
              <a:rPr lang="ru-RU" sz="2000" b="1" dirty="0">
                <a:solidFill>
                  <a:srgbClr val="333333"/>
                </a:solidFill>
                <a:latin typeface="Georgia" panose="02040502050405020303" pitchFamily="18" charset="0"/>
              </a:rPr>
              <a:t> потому, что женщины издавна вязали так платки. При этой вязке </a:t>
            </a:r>
            <a:r>
              <a:rPr lang="ru-RU" sz="2000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получается крепкий</a:t>
            </a:r>
          </a:p>
          <a:p>
            <a:pPr algn="just"/>
            <a:r>
              <a:rPr lang="ru-RU" sz="2000" b="1" dirty="0" err="1" smtClean="0">
                <a:solidFill>
                  <a:srgbClr val="333333"/>
                </a:solidFill>
                <a:latin typeface="Georgia" panose="02040502050405020303" pitchFamily="18" charset="0"/>
              </a:rPr>
              <a:t>незакручивающийся</a:t>
            </a:r>
            <a:r>
              <a:rPr lang="ru-RU" sz="2000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  </a:t>
            </a:r>
            <a:r>
              <a:rPr lang="ru-RU" sz="2000" b="1" dirty="0">
                <a:solidFill>
                  <a:srgbClr val="333333"/>
                </a:solidFill>
                <a:latin typeface="Georgia" panose="02040502050405020303" pitchFamily="18" charset="0"/>
              </a:rPr>
              <a:t>край</a:t>
            </a:r>
            <a:r>
              <a:rPr lang="ru-RU" sz="2000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Georgia" panose="02040502050405020303" pitchFamily="18" charset="0"/>
              </a:rPr>
              <a:t> 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Georgia" panose="02040502050405020303" pitchFamily="18" charset="0"/>
              </a:rPr>
              <a:t>Одинаковость обеих сторон полотна позволяет носить изделие как на одну, так и на другую сторону, что удлиняет срок его использования.</a:t>
            </a:r>
            <a:endParaRPr lang="ru-RU" sz="2000" b="1" i="0" dirty="0">
              <a:solidFill>
                <a:srgbClr val="333333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6510" y="196481"/>
            <a:ext cx="5622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Вид вязки </a:t>
            </a:r>
            <a:r>
              <a:rPr lang="ru-RU" sz="28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снуда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-платочная</a:t>
            </a:r>
          </a:p>
        </p:txBody>
      </p:sp>
    </p:spTree>
    <p:extLst>
      <p:ext uri="{BB962C8B-B14F-4D97-AF65-F5344CB8AC3E}">
        <p14:creationId xmlns:p14="http://schemas.microsoft.com/office/powerpoint/2010/main" val="452430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64087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latin typeface="Georgia" panose="02040502050405020303" pitchFamily="18" charset="0"/>
              </a:rPr>
              <a:t>Классическая платочная вязка</a:t>
            </a:r>
            <a:endParaRPr lang="ru-RU" sz="28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endParaRPr lang="ru-RU" b="1" dirty="0" smtClean="0">
              <a:solidFill>
                <a:srgbClr val="222222"/>
              </a:solidFill>
              <a:latin typeface="Georgia" panose="02040502050405020303" pitchFamily="18" charset="0"/>
            </a:endParaRPr>
          </a:p>
          <a:p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Этот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вид платочной вязки выполняется 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классическими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лицевыми петлями — то есть спица вводится за переднюю стенку петли.</a:t>
            </a:r>
            <a:endParaRPr lang="ru-RU" b="1" i="0" dirty="0">
              <a:solidFill>
                <a:srgbClr val="222222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988840"/>
            <a:ext cx="6193181" cy="464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162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Ход работы:</a:t>
            </a:r>
            <a:endParaRPr lang="ru-RU" sz="24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rgbClr val="222222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Берем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спицы и набираем 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 25 петель. </a:t>
            </a:r>
          </a:p>
          <a:p>
            <a:pPr algn="just"/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После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того, как 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набрали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все петли, следует вынуть одну из спиц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56" y="2204864"/>
            <a:ext cx="4602674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60094" y="2116771"/>
            <a:ext cx="4536505" cy="356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52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60851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Ход работы:</a:t>
            </a:r>
            <a:endParaRPr lang="ru-RU" sz="24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1-й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ряд: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 первую (кромочную) петлю </a:t>
            </a:r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снимаем 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на правую спицу, не провязывая, остальные петли </a:t>
            </a:r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вяжем 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лицевыми </a:t>
            </a:r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петлями, 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протянув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спицу в петлю спереди и вытянув сзади нитку. </a:t>
            </a:r>
            <a:endParaRPr lang="ru-RU" b="1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Последнюю 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петлю ряда </a:t>
            </a:r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провязываем изнаночной петлей - с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пица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должна пройти сзади петли и захватить нитку, расположенную впереди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  <a:endParaRPr lang="ru-RU" b="1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404664"/>
            <a:ext cx="3969850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933056"/>
            <a:ext cx="3648405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3717032"/>
            <a:ext cx="459323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18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58326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Ход работы:</a:t>
            </a:r>
            <a:endParaRPr lang="ru-RU" sz="24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just"/>
            <a:endParaRPr lang="ru-RU" b="1" dirty="0" smtClean="0">
              <a:solidFill>
                <a:srgbClr val="222222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Переворачиваем </a:t>
            </a:r>
            <a:r>
              <a:rPr lang="ru-RU" b="1" dirty="0">
                <a:solidFill>
                  <a:srgbClr val="222222"/>
                </a:solidFill>
                <a:latin typeface="Georgia" panose="02040502050405020303" pitchFamily="18" charset="0"/>
              </a:rPr>
              <a:t>изделие и начинаем вязать аналогичным способом, что и первый ряд: петли должны быть лицевыми, за исключением кромочных, которые расположены по краям</a:t>
            </a:r>
            <a:r>
              <a:rPr lang="ru-RU" b="1" dirty="0" smtClean="0">
                <a:solidFill>
                  <a:srgbClr val="222222"/>
                </a:solidFill>
                <a:latin typeface="Georgia" panose="02040502050405020303" pitchFamily="18" charset="0"/>
              </a:rPr>
              <a:t>.</a:t>
            </a:r>
            <a:endParaRPr lang="ru-RU" b="1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lvl="0" algn="just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2-й 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ряд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 и все последующие </a:t>
            </a:r>
            <a:r>
              <a:rPr lang="ru-RU" b="1" dirty="0" smtClean="0">
                <a:solidFill>
                  <a:srgbClr val="333333"/>
                </a:solidFill>
                <a:latin typeface="Georgia" panose="02040502050405020303" pitchFamily="18" charset="0"/>
              </a:rPr>
              <a:t>вяжем, </a:t>
            </a:r>
            <a:r>
              <a:rPr lang="ru-RU" b="1" dirty="0">
                <a:solidFill>
                  <a:srgbClr val="333333"/>
                </a:solidFill>
                <a:latin typeface="Georgia" panose="02040502050405020303" pitchFamily="18" charset="0"/>
              </a:rPr>
              <a:t>как первый.</a:t>
            </a:r>
          </a:p>
          <a:p>
            <a:endParaRPr lang="ru-RU" dirty="0">
              <a:solidFill>
                <a:srgbClr val="222222"/>
              </a:solidFill>
              <a:latin typeface="Roboto"/>
            </a:endParaRPr>
          </a:p>
          <a:p>
            <a:endParaRPr lang="ru-RU" b="1" i="0" dirty="0">
              <a:solidFill>
                <a:srgbClr val="222222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2564904"/>
            <a:ext cx="565212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2379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387</TotalTime>
  <Words>416</Words>
  <Application>Microsoft Office PowerPoint</Application>
  <PresentationFormat>Экран (4:3)</PresentationFormat>
  <Paragraphs>87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ххх</dc:creator>
  <cp:lastModifiedBy>Пользователь</cp:lastModifiedBy>
  <cp:revision>33</cp:revision>
  <dcterms:created xsi:type="dcterms:W3CDTF">2018-03-20T09:30:05Z</dcterms:created>
  <dcterms:modified xsi:type="dcterms:W3CDTF">2019-11-21T01:00:09Z</dcterms:modified>
</cp:coreProperties>
</file>