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933CD0D-0C06-468F-AC1E-7F403C193C4B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076D1BC-0719-484C-9664-C27749238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731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47673C-8627-4B04-B237-585F14710374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7776C-B73B-4EBF-B6FF-5CAFAA0EB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635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0875A-6503-45E4-A8F9-3DCBBD875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18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C7B87-4C11-4EE8-B4EA-149B0FE78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60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1D593-EB7F-4CF8-B921-DA0898574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304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DBDDB-355D-4ADD-9E57-6EBCDABFE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25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1B8CD-81A2-4843-9105-27EECB2A2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33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F0B18-A8DB-452E-868C-5C670904D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44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E8D93-FA99-4446-B41D-F5130769D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05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52A39-1A27-4427-94DD-F263A5031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0410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4D250-64A6-43ED-999A-A7331233C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6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209E2-8A49-419A-9F07-44FAD8B86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20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04820-367E-445A-8E08-DDAE0D7E1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1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6F187-7CBD-4503-B371-411B80D2D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65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581C3-DA60-4D68-8235-E288D4C9A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88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0AD3-49BD-4043-B392-7144A9DD3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002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E2AA2A4-6ADB-4496-862E-8DE641A4D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88" r:id="rId2"/>
    <p:sldLayoutId id="2147483696" r:id="rId3"/>
    <p:sldLayoutId id="2147483689" r:id="rId4"/>
    <p:sldLayoutId id="2147483690" r:id="rId5"/>
    <p:sldLayoutId id="2147483691" r:id="rId6"/>
    <p:sldLayoutId id="2147483692" r:id="rId7"/>
    <p:sldLayoutId id="2147483697" r:id="rId8"/>
    <p:sldLayoutId id="2147483698" r:id="rId9"/>
    <p:sldLayoutId id="2147483693" r:id="rId10"/>
    <p:sldLayoutId id="2147483694" r:id="rId11"/>
    <p:sldLayoutId id="2147483699" r:id="rId12"/>
    <p:sldLayoutId id="2147483700" r:id="rId13"/>
    <p:sldLayoutId id="2147483701" r:id="rId14"/>
    <p:sldLayoutId id="2147483702" r:id="rId15"/>
  </p:sldLayoutIdLst>
  <p:txStyles>
    <p:titleStyle>
      <a:lvl1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fontAlgn="base">
        <a:spcBef>
          <a:spcPct val="20000"/>
        </a:spcBef>
        <a:spcAft>
          <a:spcPct val="0"/>
        </a:spcAft>
        <a:buClr>
          <a:srgbClr val="99987F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rgbClr val="90AC97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549275"/>
            <a:ext cx="7772400" cy="27352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800" dirty="0" smtClean="0">
                <a:solidFill>
                  <a:srgbClr val="C00000"/>
                </a:solidFill>
              </a:rPr>
              <a:t>Истоки родного искусства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24175"/>
            <a:ext cx="6400800" cy="27146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r>
              <a:rPr lang="ru-RU" altLang="ru-RU" sz="4400" dirty="0" smtClean="0">
                <a:solidFill>
                  <a:srgbClr val="C00000"/>
                </a:solidFill>
              </a:rPr>
              <a:t>Пейзаж родной земли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endParaRPr lang="ru-RU" altLang="ru-RU" sz="4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None/>
              <a:defRPr/>
            </a:pPr>
            <a:r>
              <a:rPr lang="ru-RU" altLang="ru-RU" sz="1800" dirty="0" smtClean="0"/>
              <a:t>Выполнила: </a:t>
            </a:r>
            <a:br>
              <a:rPr lang="ru-RU" altLang="ru-RU" sz="1800" dirty="0" smtClean="0"/>
            </a:br>
            <a:r>
              <a:rPr lang="ru-RU" altLang="ru-RU" sz="1800" dirty="0" smtClean="0"/>
              <a:t>Кривошеева Екатерина Васильевна</a:t>
            </a:r>
            <a:br>
              <a:rPr lang="ru-RU" altLang="ru-RU" sz="1800" dirty="0" smtClean="0"/>
            </a:br>
            <a:r>
              <a:rPr lang="ru-RU" altLang="ru-RU" sz="1800" dirty="0" smtClean="0"/>
              <a:t>учитель начальных классов</a:t>
            </a:r>
            <a:br>
              <a:rPr lang="ru-RU" altLang="ru-RU" sz="1800" dirty="0" smtClean="0"/>
            </a:br>
            <a:r>
              <a:rPr lang="ru-RU" altLang="ru-RU" sz="1800" dirty="0" smtClean="0"/>
              <a:t>ГБОУ Школа №2065 </a:t>
            </a:r>
            <a:r>
              <a:rPr lang="ru-RU" altLang="ru-RU" sz="1800" dirty="0" err="1" smtClean="0">
                <a:solidFill>
                  <a:schemeClr val="tx1"/>
                </a:solidFill>
              </a:rPr>
              <a:t>г.Москва</a:t>
            </a:r>
            <a:endParaRPr lang="ru-RU" altLang="ru-RU" sz="1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И.Левитан. Березовая роща.</a:t>
            </a:r>
          </a:p>
        </p:txBody>
      </p:sp>
      <p:pic>
        <p:nvPicPr>
          <p:cNvPr id="19459" name="Picture 5" descr="C:\Users\germanich-o\Desktop\Рисунок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2988" y="1125538"/>
            <a:ext cx="7015162" cy="4368800"/>
          </a:xfrm>
          <a:noFill/>
        </p:spPr>
      </p:pic>
      <p:sp>
        <p:nvSpPr>
          <p:cNvPr id="1126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949950"/>
            <a:ext cx="8229600" cy="574675"/>
          </a:xfrm>
        </p:spPr>
        <p:txBody>
          <a:bodyPr rtlCol="0">
            <a:normAutofit lnSpcReduction="10000"/>
          </a:bodyPr>
          <a:lstStyle/>
          <a:p>
            <a:pPr marL="274320" indent="-274320" algn="ctr" fontAlgn="auto">
              <a:lnSpc>
                <a:spcPct val="80000"/>
              </a:lnSpc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/>
            </a:pPr>
            <a:r>
              <a:rPr lang="ru-RU" altLang="ru-RU" sz="1800" smtClean="0"/>
              <a:t>А любимые прозрачные березовые рощи: </a:t>
            </a:r>
          </a:p>
          <a:p>
            <a:pPr marL="274320" indent="-274320" algn="ctr" fontAlgn="auto">
              <a:lnSpc>
                <a:spcPct val="80000"/>
              </a:lnSpc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/>
            </a:pPr>
            <a:r>
              <a:rPr lang="ru-RU" altLang="ru-RU" sz="1800" smtClean="0"/>
              <a:t>всех радует их светлая зелень в солнечных бликах!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И.Шишкин. Дубы. Вечер.</a:t>
            </a:r>
          </a:p>
        </p:txBody>
      </p:sp>
      <p:pic>
        <p:nvPicPr>
          <p:cNvPr id="20483" name="Picture 5" descr="C:\Users\germanich-o\Desktop\Рисунок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908050"/>
            <a:ext cx="6646863" cy="4619625"/>
          </a:xfrm>
          <a:noFill/>
        </p:spPr>
      </p:pic>
      <p:sp>
        <p:nvSpPr>
          <p:cNvPr id="2048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661025"/>
            <a:ext cx="8229600" cy="9366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1400" b="1" i="1" smtClean="0"/>
              <a:t>    </a:t>
            </a:r>
            <a:r>
              <a:rPr lang="ru-RU" altLang="ru-RU" sz="1800" smtClean="0"/>
              <a:t>Всюду ты увидишь округлость линий, мягкость контуров и особенное богатство красок – неярких, но разнообразных по оттенкам. Наша природа-красавица часто меняет наряды. Вот природа летняя.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И.Грабарь. Февральская лазурь.</a:t>
            </a:r>
          </a:p>
        </p:txBody>
      </p:sp>
      <p:pic>
        <p:nvPicPr>
          <p:cNvPr id="21507" name="Picture 5" descr="C:\Users\germanich-o\Desktop\Рисунок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2988" y="981075"/>
            <a:ext cx="3648075" cy="5318125"/>
          </a:xfrm>
          <a:noFill/>
        </p:spPr>
      </p:pic>
      <p:sp>
        <p:nvSpPr>
          <p:cNvPr id="2150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1600200"/>
            <a:ext cx="3538537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600" smtClean="0"/>
              <a:t>     </a:t>
            </a:r>
            <a:r>
              <a:rPr lang="ru-RU" altLang="ru-RU" sz="1800" smtClean="0"/>
              <a:t>Весной встречаются холод и тепло, и голубые тени тающего снега постепенно уползают с почти розовой по цвету согретой земли.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В.Борисов - Мусатов. Куст орешника.</a:t>
            </a:r>
          </a:p>
        </p:txBody>
      </p:sp>
      <p:pic>
        <p:nvPicPr>
          <p:cNvPr id="22531" name="Picture 5" descr="C:\Users\germanich-o\Desktop\Рисунок2.pn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1052513"/>
            <a:ext cx="4359275" cy="5570537"/>
          </a:xfrm>
          <a:noFill/>
        </p:spPr>
      </p:pic>
      <p:sp>
        <p:nvSpPr>
          <p:cNvPr id="2253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867400" y="3213100"/>
            <a:ext cx="2963863" cy="18716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1800" smtClean="0"/>
              <a:t>Осень.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А.Васнецов. Зима.</a:t>
            </a:r>
          </a:p>
        </p:txBody>
      </p:sp>
      <p:pic>
        <p:nvPicPr>
          <p:cNvPr id="23555" name="Picture 5" descr="C:\Users\germanich-o\Desktop\Рисунок3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1196975"/>
            <a:ext cx="7002462" cy="4225925"/>
          </a:xfrm>
          <a:noFill/>
        </p:spPr>
      </p:pic>
      <p:sp>
        <p:nvSpPr>
          <p:cNvPr id="2355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9750" y="5805488"/>
            <a:ext cx="8229600" cy="5048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1800" smtClean="0"/>
              <a:t>Вслед за золотой осенью приходит радость пушистого белого снега.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Щербаков Б. В. Июнь в Подмосковье. </a:t>
            </a:r>
          </a:p>
        </p:txBody>
      </p:sp>
      <p:pic>
        <p:nvPicPr>
          <p:cNvPr id="24579" name="Picture 5" descr="C:\Users\germanich-o\Desktop\Рисунок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196975"/>
            <a:ext cx="7323138" cy="4576763"/>
          </a:xfrm>
          <a:noFill/>
        </p:spPr>
      </p:pic>
      <p:sp>
        <p:nvSpPr>
          <p:cNvPr id="1638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949950"/>
            <a:ext cx="8229600" cy="574675"/>
          </a:xfrm>
        </p:spPr>
        <p:txBody>
          <a:bodyPr rtlCol="0">
            <a:normAutofit fontScale="92500" lnSpcReduction="10000"/>
          </a:bodyPr>
          <a:lstStyle/>
          <a:p>
            <a:pPr marL="274320" indent="-274320" algn="ctr" fontAlgn="auto">
              <a:spcBef>
                <a:spcPct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/>
            </a:pPr>
            <a:r>
              <a:rPr lang="ru-RU" altLang="ru-RU" sz="1800" smtClean="0"/>
              <a:t>О красоте природы поют песни, пишут стихи, </a:t>
            </a:r>
          </a:p>
          <a:p>
            <a:pPr marL="274320" indent="-274320" algn="ctr" fontAlgn="auto">
              <a:spcBef>
                <a:spcPct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Tx/>
              <a:buNone/>
              <a:defRPr/>
            </a:pPr>
            <a:r>
              <a:rPr lang="ru-RU" altLang="ru-RU" sz="1800" smtClean="0"/>
              <a:t>образ природы воспевают художники.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Литература</a:t>
            </a:r>
            <a:b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</a:b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/>
            </a:r>
            <a:b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</a:br>
            <a:r>
              <a:rPr lang="ru-RU" altLang="ru-RU" sz="1800" smtClean="0">
                <a:solidFill>
                  <a:schemeClr val="accent6">
                    <a:tint val="1000"/>
                  </a:schemeClr>
                </a:solidFill>
              </a:rPr>
              <a:t>Неменская Л.А. ИЗО 4 класс</a:t>
            </a:r>
            <a:br>
              <a:rPr lang="ru-RU" altLang="ru-RU" sz="1800" smtClean="0">
                <a:solidFill>
                  <a:schemeClr val="accent6">
                    <a:tint val="1000"/>
                  </a:schemeClr>
                </a:solidFill>
              </a:rPr>
            </a:br>
            <a:r>
              <a:rPr lang="ru-RU" altLang="ru-RU" sz="1800" smtClean="0">
                <a:solidFill>
                  <a:schemeClr val="accent6">
                    <a:tint val="1000"/>
                  </a:schemeClr>
                </a:solidFill>
              </a:rPr>
              <a:t>Издательство: Просвещение, 2013.</a:t>
            </a:r>
            <a:r>
              <a:rPr lang="ru-RU" altLang="ru-RU" smtClean="0">
                <a:solidFill>
                  <a:schemeClr val="accent6">
                    <a:tint val="1000"/>
                  </a:schemeClr>
                </a:solidFill>
              </a:rPr>
              <a:t/>
            </a:r>
            <a:br>
              <a:rPr lang="ru-RU" altLang="ru-RU" smtClean="0">
                <a:solidFill>
                  <a:schemeClr val="accent6">
                    <a:tint val="1000"/>
                  </a:schemeClr>
                </a:solidFill>
              </a:rPr>
            </a:br>
            <a:endParaRPr lang="ru-RU" altLang="ru-RU" smtClean="0">
              <a:solidFill>
                <a:schemeClr val="accent6">
                  <a:tint val="1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germanich-o\Desktop\Рисунок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54175" y="1600200"/>
            <a:ext cx="1644650" cy="2185988"/>
          </a:xfrm>
          <a:noFill/>
        </p:spPr>
      </p:pic>
      <p:sp>
        <p:nvSpPr>
          <p:cNvPr id="1126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39750" y="5373688"/>
            <a:ext cx="8229600" cy="12954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1800" smtClean="0"/>
              <a:t>     Знакомство с истоками родного искусства – это знакомство со своей Родиной. В предметах быта, в постройках, в том, как одеваются люди и украшают свою одежду, раскрывается их представление о мире, о красоте человека. </a:t>
            </a:r>
            <a:endParaRPr lang="ru-RU" altLang="ru-RU" sz="1800" i="1" smtClean="0"/>
          </a:p>
        </p:txBody>
      </p:sp>
      <p:pic>
        <p:nvPicPr>
          <p:cNvPr id="11268" name="Picture 5" descr="C:\Users\germanich-o\Desktop\Рисунок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350" y="692150"/>
            <a:ext cx="41814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Н.Рерих. Горы.</a:t>
            </a:r>
            <a:b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</a:br>
            <a:endParaRPr lang="ru-RU" altLang="ru-RU" sz="2000" smtClean="0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12291" name="Picture 5" descr="C:\Users\germanich-o\Desktop\Рисунок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692150"/>
            <a:ext cx="6727825" cy="4959350"/>
          </a:xfrm>
          <a:noFill/>
        </p:spPr>
      </p:pic>
      <p:sp>
        <p:nvSpPr>
          <p:cNvPr id="1229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5661025"/>
            <a:ext cx="8229600" cy="1081088"/>
          </a:xfrm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800" smtClean="0"/>
              <a:t>Природа нашей планеты очень красива и разнообразна.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800" smtClean="0"/>
              <a:t>Есть красота гор – величественных и неприступных. Высоко, закрывая небо, громоздятся их темные силуэты, ярко освещенные солнцем.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6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Скалы. Айвазовский. </a:t>
            </a:r>
          </a:p>
        </p:txBody>
      </p:sp>
      <p:pic>
        <p:nvPicPr>
          <p:cNvPr id="13315" name="Picture 5" descr="C:\Users\germanich-o\Desktop\Рисунок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2988" y="692150"/>
            <a:ext cx="7035800" cy="4786313"/>
          </a:xfrm>
          <a:noFill/>
        </p:spPr>
      </p:pic>
      <p:sp>
        <p:nvSpPr>
          <p:cNvPr id="1331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805488"/>
            <a:ext cx="8229600" cy="792162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Можно увидеть красоту в ломкой линии прибрежных скал,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 окруженных бесконечным морем, то тихим, то бурным.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П.Кузнецов. Мираж в степи.</a:t>
            </a:r>
          </a:p>
        </p:txBody>
      </p:sp>
      <p:pic>
        <p:nvPicPr>
          <p:cNvPr id="14339" name="Picture 5" descr="C:\Users\germanich-o\Desktop\Рисунок5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913" y="836613"/>
            <a:ext cx="6275387" cy="4773612"/>
          </a:xfrm>
          <a:noFill/>
        </p:spPr>
      </p:pic>
      <p:sp>
        <p:nvSpPr>
          <p:cNvPr id="1434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661025"/>
            <a:ext cx="8229600" cy="1008063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Надо научиться понимать особую красоту бесконечных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просторов степей  и даже желто-серых пустынь с огромным небом и плотным, как бы разноцветным воздухом.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И.Левитан. Над вечным покоем.</a:t>
            </a:r>
          </a:p>
        </p:txBody>
      </p:sp>
      <p:pic>
        <p:nvPicPr>
          <p:cNvPr id="15363" name="Picture 5" descr="C:\Users\germanich-o\Desktop\Рисунок2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765175"/>
            <a:ext cx="7469188" cy="4387850"/>
          </a:xfrm>
          <a:noFill/>
        </p:spPr>
      </p:pic>
      <p:sp>
        <p:nvSpPr>
          <p:cNvPr id="1536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445125"/>
            <a:ext cx="8229600" cy="10080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1800" smtClean="0"/>
              <a:t>Самая красивая природа для человека там,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1800" smtClean="0"/>
              <a:t>где он родился и вырос. Этот край он видит в любое время,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1800" smtClean="0"/>
              <a:t>знает свои места как родного человека.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И.Левитан. Вечерний звон.</a:t>
            </a:r>
          </a:p>
        </p:txBody>
      </p:sp>
      <p:pic>
        <p:nvPicPr>
          <p:cNvPr id="16387" name="Picture 5" descr="C:\Users\germanich-o\Desktop\Рисунок7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776288"/>
            <a:ext cx="7416800" cy="4030662"/>
          </a:xfrm>
          <a:noFill/>
        </p:spPr>
      </p:pic>
      <p:sp>
        <p:nvSpPr>
          <p:cNvPr id="1638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229225"/>
            <a:ext cx="8229600" cy="1223963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Наша страна Россия очень большая и природа на ее территории сильно меняется. Через всю страну текут большие полноводные реки.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Сумрачный лес то подступает к воде, то отступает,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открывая чистую зелень прибрежных полян с луговыми цветами.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C:\Users\germanich-o\Desktop\Рисунок8.pn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692150"/>
            <a:ext cx="4043362" cy="5735638"/>
          </a:xfrm>
          <a:noFill/>
        </p:spPr>
      </p:pic>
      <p:sp>
        <p:nvSpPr>
          <p:cNvPr id="1741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292725" y="1268413"/>
            <a:ext cx="3394075" cy="48577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000" b="1" smtClean="0"/>
              <a:t>И.Шишкин. Полдень.</a:t>
            </a:r>
            <a:r>
              <a:rPr lang="ru-RU" altLang="ru-RU" sz="2000" b="1" i="1" smtClean="0"/>
              <a:t> </a:t>
            </a:r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buFontTx/>
              <a:buNone/>
            </a:pPr>
            <a:endParaRPr lang="ru-RU" altLang="ru-RU" sz="1200" b="1" i="1" smtClean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Светлой лентой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 вьются дороги.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По их сторонам пологие, округлые перекаты.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smtClean="0"/>
              <a:t>Это поля.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solidFill>
                  <a:schemeClr val="accent6">
                    <a:tint val="1000"/>
                  </a:schemeClr>
                </a:solidFill>
              </a:rPr>
              <a:t>И.Левитан.</a:t>
            </a:r>
          </a:p>
        </p:txBody>
      </p:sp>
      <p:pic>
        <p:nvPicPr>
          <p:cNvPr id="18435" name="Picture 5" descr="C:\Users\germanich-o\Desktop\Рисунок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238" y="981075"/>
            <a:ext cx="7364412" cy="4392613"/>
          </a:xfrm>
          <a:noFill/>
        </p:spPr>
      </p:pic>
      <p:sp>
        <p:nvSpPr>
          <p:cNvPr id="1843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661025"/>
            <a:ext cx="8229600" cy="863600"/>
          </a:xfrm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800" smtClean="0"/>
              <a:t>И они разноцветные: одно с голубизной, другое мягко золотится,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800" smtClean="0"/>
              <a:t>с синими васильками по обочинам</a:t>
            </a:r>
            <a:r>
              <a:rPr lang="ru-RU" altLang="ru-RU" sz="1600" smtClean="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192</TotalTime>
  <Words>388</Words>
  <Application>Microsoft Office PowerPoint</Application>
  <PresentationFormat>Экран (4:3)</PresentationFormat>
  <Paragraphs>55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Tw Cen MT</vt:lpstr>
      <vt:lpstr>Паркет</vt:lpstr>
      <vt:lpstr>Истоки родного искусства</vt:lpstr>
      <vt:lpstr>Презентация PowerPoint</vt:lpstr>
      <vt:lpstr>Н.Рерих. Горы. </vt:lpstr>
      <vt:lpstr>Скалы. Айвазовский. </vt:lpstr>
      <vt:lpstr>П.Кузнецов. Мираж в степи.</vt:lpstr>
      <vt:lpstr>И.Левитан. Над вечным покоем.</vt:lpstr>
      <vt:lpstr>И.Левитан. Вечерний звон.</vt:lpstr>
      <vt:lpstr>Презентация PowerPoint</vt:lpstr>
      <vt:lpstr>И.Левитан.</vt:lpstr>
      <vt:lpstr>И.Левитан. Березовая роща.</vt:lpstr>
      <vt:lpstr>И.Шишкин. Дубы. Вечер.</vt:lpstr>
      <vt:lpstr>И.Грабарь. Февральская лазурь.</vt:lpstr>
      <vt:lpstr>В.Борисов - Мусатов. Куст орешника.</vt:lpstr>
      <vt:lpstr>А.Васнецов. Зима.</vt:lpstr>
      <vt:lpstr>Щербаков Б. В. Июнь в Подмосковье. </vt:lpstr>
      <vt:lpstr>Литература  Неменская Л.А. ИЗО 4 класс Издательство: Просвещение, 2013. 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Истоки родного искусства</dc:title>
  <dc:creator>Admin</dc:creator>
  <cp:lastModifiedBy>Кривошеева_Е_В</cp:lastModifiedBy>
  <cp:revision>16</cp:revision>
  <dcterms:created xsi:type="dcterms:W3CDTF">2010-07-24T08:15:56Z</dcterms:created>
  <dcterms:modified xsi:type="dcterms:W3CDTF">2019-11-21T10:47:53Z</dcterms:modified>
</cp:coreProperties>
</file>