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63" r:id="rId2"/>
    <p:sldId id="257" r:id="rId3"/>
    <p:sldId id="260" r:id="rId4"/>
    <p:sldId id="261" r:id="rId5"/>
    <p:sldId id="262" r:id="rId6"/>
    <p:sldId id="259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710F39"/>
    <a:srgbClr val="0033CC"/>
    <a:srgbClr val="000000"/>
    <a:srgbClr val="663300"/>
    <a:srgbClr val="003300"/>
    <a:srgbClr val="008000"/>
    <a:srgbClr val="0066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122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64552-4301-49AA-8195-7A0EA6844B22}" type="datetimeFigureOut">
              <a:rPr lang="ru-RU"/>
              <a:pPr>
                <a:defRPr/>
              </a:pPr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45FE8-CE11-4C2B-8812-1A5F7398A9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C50D5-A214-427F-8C6B-A6C0CC9DCC62}" type="datetimeFigureOut">
              <a:rPr lang="ru-RU"/>
              <a:pPr>
                <a:defRPr/>
              </a:pPr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1765E-2745-47CD-8A6F-CFA02FF6FE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301A5-8D50-4E7F-9C53-8C7E5C522A53}" type="datetimeFigureOut">
              <a:rPr lang="ru-RU"/>
              <a:pPr>
                <a:defRPr/>
              </a:pPr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F8833-A1C6-43F3-9242-37E59E0C07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5113A-C2D1-4F05-951D-95863B86C4B6}" type="datetimeFigureOut">
              <a:rPr lang="ru-RU"/>
              <a:pPr>
                <a:defRPr/>
              </a:pPr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1A81A-5A01-4F0B-B0F6-DA543C2E05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FE05C-9622-46A4-B67C-D45959811F7A}" type="datetimeFigureOut">
              <a:rPr lang="ru-RU"/>
              <a:pPr>
                <a:defRPr/>
              </a:pPr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2D7DE-DB22-422E-9022-8C4BA73BC7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A8E1B-8639-453B-BB13-04D6262E5EC4}" type="datetimeFigureOut">
              <a:rPr lang="ru-RU"/>
              <a:pPr>
                <a:defRPr/>
              </a:pPr>
              <a:t>17.11.2019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26E28-9949-4460-8DE1-37876FF6FD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78882-9217-4849-9B22-45F216080A2D}" type="datetimeFigureOut">
              <a:rPr lang="ru-RU"/>
              <a:pPr>
                <a:defRPr/>
              </a:pPr>
              <a:t>17.11.2019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CDB9C-E0C7-4A77-8136-9CD19953AB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52119-00A3-4951-847A-4CE085877731}" type="datetimeFigureOut">
              <a:rPr lang="ru-RU"/>
              <a:pPr>
                <a:defRPr/>
              </a:pPr>
              <a:t>17.11.2019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6EA88-4E4B-4C9A-A7A7-0CD3EDA62C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178C5-750B-4778-BF2E-090204242BA3}" type="datetimeFigureOut">
              <a:rPr lang="ru-RU"/>
              <a:pPr>
                <a:defRPr/>
              </a:pPr>
              <a:t>17.11.2019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94705-6BF9-4C99-9F1A-76AB3C7A53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7ABAD-FA58-44E2-A32E-5C023D973EE1}" type="datetimeFigureOut">
              <a:rPr lang="ru-RU"/>
              <a:pPr>
                <a:defRPr/>
              </a:pPr>
              <a:t>17.11.2019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17F3E-D3CF-4DF0-AC3D-4CB18BD0D1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1701E-0521-4FD9-8AB6-DAA724C31CE9}" type="datetimeFigureOut">
              <a:rPr lang="ru-RU"/>
              <a:pPr>
                <a:defRPr/>
              </a:pPr>
              <a:t>17.11.2019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07F71-E6B7-4642-B970-DC0560A2AA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0242368-3CA3-452C-97CF-2786A3DE93E8}" type="datetimeFigureOut">
              <a:rPr lang="ru-RU"/>
              <a:pPr>
                <a:defRPr/>
              </a:pPr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C3E8B2B-D74D-4B3D-87F1-C998268B68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http://www.clker.com/cliparts/m/A/v/l/F/q/lego-man-hi.png" TargetMode="External"/><Relationship Id="rId7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emf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>
                <a:solidFill>
                  <a:srgbClr val="002060"/>
                </a:solidFill>
              </a:rPr>
              <a:t>Команда </a:t>
            </a:r>
            <a:r>
              <a:rPr lang="ru-RU" smtClean="0">
                <a:solidFill>
                  <a:srgbClr val="002060"/>
                </a:solidFill>
              </a:rPr>
              <a:t>: </a:t>
            </a:r>
            <a:r>
              <a:rPr lang="ru-RU" b="1" smtClean="0">
                <a:solidFill>
                  <a:srgbClr val="C00000"/>
                </a:solidFill>
              </a:rPr>
              <a:t>«КОНСТРУКТИВ»</a:t>
            </a:r>
          </a:p>
        </p:txBody>
      </p:sp>
      <p:sp>
        <p:nvSpPr>
          <p:cNvPr id="205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smtClean="0">
                <a:solidFill>
                  <a:srgbClr val="0070C0"/>
                </a:solidFill>
                <a:latin typeface="Arial Black" pitchFamily="34" charset="0"/>
              </a:rPr>
              <a:t>Проект </a:t>
            </a:r>
            <a:r>
              <a:rPr lang="ru-RU" b="1" smtClean="0">
                <a:solidFill>
                  <a:srgbClr val="710F39"/>
                </a:solidFill>
                <a:latin typeface="Arial Black" pitchFamily="34" charset="0"/>
              </a:rPr>
              <a:t>«Удивительная стрекоза»</a:t>
            </a:r>
          </a:p>
        </p:txBody>
      </p:sp>
      <p:pic>
        <p:nvPicPr>
          <p:cNvPr id="2052" name="Picture 4" descr="C:\Documents and Settings\Альфия.HOME-D31CF6273C\Мои документы\HNEX0h-sIT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" y="214313"/>
            <a:ext cx="111125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http://www.clker.com/cliparts/m/A/v/l/F/q/lego-man-hi.png"/>
          <p:cNvPicPr>
            <a:picLocks noGrp="1"/>
          </p:cNvPicPr>
          <p:nvPr>
            <p:ph idx="1"/>
          </p:nvPr>
        </p:nvPicPr>
        <p:blipFill>
          <a:blip r:embed="rId2" r:link="rId3" cstate="email"/>
          <a:srcRect/>
          <a:stretch>
            <a:fillRect/>
          </a:stretch>
        </p:blipFill>
        <p:spPr>
          <a:xfrm>
            <a:off x="714375" y="285750"/>
            <a:ext cx="571500" cy="714375"/>
          </a:xfrm>
        </p:spPr>
      </p:pic>
      <p:pic>
        <p:nvPicPr>
          <p:cNvPr id="3075" name="Picture 3" descr="C:\Documents and Settings\Альфия.HOME-D31CF6273C\Мои документы\legoblocks-brunurb-clip-art-at-clkercom-vector-clip-art-online-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313" y="357188"/>
            <a:ext cx="500062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6" descr="C:\Documents and Settings\Альфия.HOME-D31CF6273C\Мои документы\1211ea25a3fa2c613f7b969dc699d1cf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00938" y="6153150"/>
            <a:ext cx="525462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Прямоугольник 10"/>
          <p:cNvSpPr>
            <a:spLocks noChangeArrowheads="1"/>
          </p:cNvSpPr>
          <p:nvPr/>
        </p:nvSpPr>
        <p:spPr bwMode="auto">
          <a:xfrm>
            <a:off x="1643063" y="500063"/>
            <a:ext cx="47863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990000"/>
                </a:solidFill>
                <a:latin typeface="Franklin Gothic Book"/>
              </a:rPr>
              <a:t>Наша команда</a:t>
            </a:r>
          </a:p>
        </p:txBody>
      </p:sp>
      <p:sp>
        <p:nvSpPr>
          <p:cNvPr id="12297" name="Прямоугольник 14"/>
          <p:cNvSpPr>
            <a:spLocks noChangeArrowheads="1"/>
          </p:cNvSpPr>
          <p:nvPr/>
        </p:nvSpPr>
        <p:spPr bwMode="auto">
          <a:xfrm>
            <a:off x="357188" y="4071938"/>
            <a:ext cx="2500312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 err="1">
                <a:solidFill>
                  <a:srgbClr val="710F39"/>
                </a:solidFill>
                <a:latin typeface="Franklin Gothic Book"/>
              </a:rPr>
              <a:t>Чалышева</a:t>
            </a:r>
            <a:r>
              <a:rPr lang="ru-RU" b="1" dirty="0">
                <a:solidFill>
                  <a:srgbClr val="710F39"/>
                </a:solidFill>
                <a:latin typeface="Franklin Gothic Book"/>
              </a:rPr>
              <a:t> Сафина </a:t>
            </a: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  <a:latin typeface="+mn-lt"/>
              </a:rPr>
              <a:t>- добрая,  отзывчивая </a:t>
            </a: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  <a:latin typeface="+mn-lt"/>
              </a:rPr>
              <a:t>и очень любознательная. Любит танцевать и </a:t>
            </a: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  <a:latin typeface="+mn-lt"/>
              </a:rPr>
              <a:t>собирать </a:t>
            </a:r>
            <a:r>
              <a:rPr lang="ru-RU" b="1" dirty="0" err="1">
                <a:solidFill>
                  <a:srgbClr val="002060"/>
                </a:solidFill>
                <a:latin typeface="+mn-lt"/>
              </a:rPr>
              <a:t>Лего</a:t>
            </a:r>
            <a:r>
              <a:rPr lang="ru-RU" b="1" dirty="0">
                <a:solidFill>
                  <a:srgbClr val="002060"/>
                </a:solidFill>
                <a:latin typeface="+mn-lt"/>
              </a:rPr>
              <a:t> конструктор. </a:t>
            </a:r>
          </a:p>
        </p:txBody>
      </p:sp>
      <p:pic>
        <p:nvPicPr>
          <p:cNvPr id="3079" name="Picture 10" descr="F:\Мои документы\131___12\IMG_317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7188" y="1214438"/>
            <a:ext cx="21431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1" descr="F:\Мои документы\131___12\IMG_3173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429000" y="1166813"/>
            <a:ext cx="21431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12" descr="F:\Мои документы\131___12\IMG_3176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215063" y="1154113"/>
            <a:ext cx="21431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Прямоугольник 18"/>
          <p:cNvSpPr>
            <a:spLocks noChangeArrowheads="1"/>
          </p:cNvSpPr>
          <p:nvPr/>
        </p:nvSpPr>
        <p:spPr bwMode="auto">
          <a:xfrm>
            <a:off x="3214688" y="4143375"/>
            <a:ext cx="278606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710F39"/>
                </a:solidFill>
                <a:latin typeface="Franklin Gothic Book"/>
              </a:rPr>
              <a:t>Алеева Эльвира - </a:t>
            </a: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коммуникабельная, трудолюбивая и очень веселая. Любит  рисовать и конструировать. </a:t>
            </a:r>
          </a:p>
        </p:txBody>
      </p:sp>
      <p:sp>
        <p:nvSpPr>
          <p:cNvPr id="3083" name="Прямоугольник 19"/>
          <p:cNvSpPr>
            <a:spLocks noChangeArrowheads="1"/>
          </p:cNvSpPr>
          <p:nvPr/>
        </p:nvSpPr>
        <p:spPr bwMode="auto">
          <a:xfrm>
            <a:off x="6215063" y="4071938"/>
            <a:ext cx="2643187" cy="18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710F39"/>
                </a:solidFill>
                <a:latin typeface="Franklin Gothic Book"/>
              </a:rPr>
              <a:t>Яфасов Алим -  </a:t>
            </a:r>
            <a:r>
              <a:rPr lang="ru-RU" sz="1600" b="1">
                <a:solidFill>
                  <a:srgbClr val="002060"/>
                </a:solidFill>
                <a:latin typeface="Franklin Gothic Book"/>
              </a:rPr>
              <a:t>любознательный, мягкий и очень  творческий. Любит  играть  в футбол и собирать  Лего конструктор.  </a:t>
            </a:r>
          </a:p>
        </p:txBody>
      </p:sp>
      <p:pic>
        <p:nvPicPr>
          <p:cNvPr id="3084" name="Picture 2" descr="C:\Documents and Settings\Альфия.HOME-D31CF6273C\Мои документы\lego-club-and-pb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8072438" y="6276975"/>
            <a:ext cx="10715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 descr="J:\IMG_28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286000" y="2428875"/>
            <a:ext cx="1833563" cy="1374775"/>
          </a:xfrm>
          <a:noFill/>
        </p:spPr>
      </p:pic>
      <p:pic>
        <p:nvPicPr>
          <p:cNvPr id="4099" name="Picture 2" descr="F:\Мои документы\131___12\IMG_31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3" y="2357438"/>
            <a:ext cx="1928812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F:\Мои документы\131___12\IMG_312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313" y="4786313"/>
            <a:ext cx="21177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F:\Мои документы\131___12\IMG_317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2643188"/>
            <a:ext cx="200025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 descr="F:\Мои документы\131___12\IMG_315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643688" y="2714625"/>
            <a:ext cx="2192337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 descr="F:\Мои документы\131___12\IMG_313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500688" y="4714875"/>
            <a:ext cx="2455862" cy="184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6" name="Прямоугольник 11"/>
          <p:cNvSpPr>
            <a:spLocks noChangeArrowheads="1"/>
          </p:cNvSpPr>
          <p:nvPr/>
        </p:nvSpPr>
        <p:spPr bwMode="auto">
          <a:xfrm>
            <a:off x="214313" y="1214438"/>
            <a:ext cx="4500562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 marL="514350" indent="-514350">
              <a:defRPr/>
            </a:pPr>
            <a:r>
              <a:rPr lang="ru-RU" sz="1600" b="1" dirty="0">
                <a:solidFill>
                  <a:srgbClr val="FF0000"/>
                </a:solidFill>
                <a:latin typeface="+mn-lt"/>
              </a:rPr>
              <a:t>1 Этап.  </a:t>
            </a:r>
            <a:r>
              <a:rPr lang="ru-RU" sz="1600" b="1" dirty="0">
                <a:latin typeface="+mn-lt"/>
              </a:rPr>
              <a:t>Моё первое знакомство со стрекозой.           Подбор информационного материала из разных источников: книг, интернета, просмотр презентаций</a:t>
            </a:r>
          </a:p>
          <a:p>
            <a:pPr marL="514350" indent="-514350">
              <a:defRPr/>
            </a:pPr>
            <a:endParaRPr lang="ru-RU" sz="2800" b="1" dirty="0">
              <a:solidFill>
                <a:srgbClr val="00B050"/>
              </a:solidFill>
              <a:latin typeface="Franklin Gothic Book" pitchFamily="34" charset="0"/>
            </a:endParaRPr>
          </a:p>
        </p:txBody>
      </p:sp>
      <p:sp>
        <p:nvSpPr>
          <p:cNvPr id="14347" name="Прямоугольник 12"/>
          <p:cNvSpPr>
            <a:spLocks noChangeArrowheads="1"/>
          </p:cNvSpPr>
          <p:nvPr/>
        </p:nvSpPr>
        <p:spPr bwMode="auto">
          <a:xfrm>
            <a:off x="285750" y="3929063"/>
            <a:ext cx="4000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rgbClr val="FF0000"/>
                </a:solidFill>
                <a:latin typeface="+mn-lt"/>
              </a:rPr>
              <a:t>2 этап. </a:t>
            </a:r>
            <a:r>
              <a:rPr lang="ru-RU" sz="1600" dirty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1600" b="1" dirty="0">
                <a:latin typeface="+mn-lt"/>
              </a:rPr>
              <a:t>Конструирование модели - стрекоза из деталей  конструктора </a:t>
            </a:r>
          </a:p>
          <a:p>
            <a:pPr>
              <a:defRPr/>
            </a:pPr>
            <a:r>
              <a:rPr lang="ru-RU" sz="1600" b="1" dirty="0">
                <a:latin typeface="+mn-lt"/>
              </a:rPr>
              <a:t>                         </a:t>
            </a:r>
            <a:r>
              <a:rPr lang="ru-RU" sz="1600" b="1" dirty="0" err="1">
                <a:latin typeface="+mn-lt"/>
              </a:rPr>
              <a:t>Лего</a:t>
            </a:r>
            <a:r>
              <a:rPr lang="en-US" sz="1600" b="1" dirty="0">
                <a:latin typeface="+mn-lt"/>
              </a:rPr>
              <a:t> WEDO </a:t>
            </a:r>
            <a:endParaRPr lang="ru-RU" sz="1600" b="1" dirty="0">
              <a:latin typeface="+mn-lt"/>
            </a:endParaRPr>
          </a:p>
        </p:txBody>
      </p:sp>
      <p:sp>
        <p:nvSpPr>
          <p:cNvPr id="14348" name="Прямоугольник 14"/>
          <p:cNvSpPr>
            <a:spLocks noChangeArrowheads="1"/>
          </p:cNvSpPr>
          <p:nvPr/>
        </p:nvSpPr>
        <p:spPr bwMode="auto">
          <a:xfrm>
            <a:off x="4143375" y="1214438"/>
            <a:ext cx="4786313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 marL="971550" lvl="1" indent="-514350">
              <a:defRPr/>
            </a:pPr>
            <a:r>
              <a:rPr lang="ru-RU" sz="1600" b="1" dirty="0">
                <a:latin typeface="+mn-lt"/>
              </a:rPr>
              <a:t> </a:t>
            </a:r>
            <a:r>
              <a:rPr lang="ru-RU" sz="1600" b="1" dirty="0">
                <a:solidFill>
                  <a:srgbClr val="710F39"/>
                </a:solidFill>
                <a:latin typeface="+mn-lt"/>
              </a:rPr>
              <a:t>3 этап.  </a:t>
            </a:r>
            <a:r>
              <a:rPr lang="ru-RU" sz="1600" b="1" dirty="0">
                <a:latin typeface="+mn-lt"/>
              </a:rPr>
              <a:t>Составление  программы модели.</a:t>
            </a:r>
          </a:p>
          <a:p>
            <a:pPr marL="971550" lvl="1" indent="-514350">
              <a:defRPr/>
            </a:pPr>
            <a:r>
              <a:rPr lang="ru-RU" sz="1600" b="1" dirty="0">
                <a:latin typeface="+mn-lt"/>
              </a:rPr>
              <a:t> Важно разобраться, какие механизмы позволяют ей двигаться. Составить программу вращения данной модели по часовой и против часовой стрелки. </a:t>
            </a:r>
          </a:p>
          <a:p>
            <a:pPr marL="514350" indent="-514350">
              <a:defRPr/>
            </a:pPr>
            <a:endParaRPr lang="ru-RU" sz="2800" b="1" dirty="0">
              <a:solidFill>
                <a:srgbClr val="00B050"/>
              </a:solidFill>
              <a:latin typeface="Franklin Gothic Book" pitchFamily="34" charset="0"/>
            </a:endParaRPr>
          </a:p>
        </p:txBody>
      </p:sp>
      <p:sp>
        <p:nvSpPr>
          <p:cNvPr id="13324" name="Прямоугольник 15"/>
          <p:cNvSpPr>
            <a:spLocks noChangeArrowheads="1"/>
          </p:cNvSpPr>
          <p:nvPr/>
        </p:nvSpPr>
        <p:spPr bwMode="auto">
          <a:xfrm>
            <a:off x="4643438" y="4357688"/>
            <a:ext cx="421481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rgbClr val="710F39"/>
                </a:solidFill>
                <a:latin typeface="+mn-lt"/>
              </a:rPr>
              <a:t> 4 этап</a:t>
            </a:r>
            <a:r>
              <a:rPr lang="ru-RU" sz="1600" b="1" dirty="0">
                <a:latin typeface="+mn-lt"/>
              </a:rPr>
              <a:t>. Рефлексия. Испытание модели.</a:t>
            </a:r>
            <a:r>
              <a:rPr lang="ru-RU" sz="1600" dirty="0">
                <a:latin typeface="+mn-lt"/>
              </a:rPr>
              <a:t> </a:t>
            </a:r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928688" y="214313"/>
            <a:ext cx="7215187" cy="7858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990000"/>
                </a:solidFill>
                <a:latin typeface="Franklin Gothic Book"/>
              </a:rPr>
              <a:t>Наше исследование</a:t>
            </a:r>
            <a:br>
              <a:rPr lang="ru-RU" b="1" dirty="0" smtClean="0">
                <a:solidFill>
                  <a:srgbClr val="990000"/>
                </a:solidFill>
                <a:latin typeface="Franklin Gothic Book"/>
              </a:rPr>
            </a:br>
            <a:endParaRPr lang="ru-RU" dirty="0" smtClean="0"/>
          </a:p>
        </p:txBody>
      </p:sp>
      <p:pic>
        <p:nvPicPr>
          <p:cNvPr id="4109" name="Рисунок 15" descr="F:\Лего\IMG_3128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00313" y="4786313"/>
            <a:ext cx="164306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85750" y="1071563"/>
            <a:ext cx="2286000" cy="1898650"/>
          </a:xfrm>
        </p:spPr>
      </p:pic>
      <p:sp>
        <p:nvSpPr>
          <p:cNvPr id="5123" name="Прямоугольник 5"/>
          <p:cNvSpPr>
            <a:spLocks noChangeArrowheads="1"/>
          </p:cNvSpPr>
          <p:nvPr/>
        </p:nvSpPr>
        <p:spPr bwMode="auto">
          <a:xfrm>
            <a:off x="1714500" y="571500"/>
            <a:ext cx="4857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B050"/>
                </a:solidFill>
                <a:latin typeface="Franklin Gothic Book"/>
              </a:rPr>
              <a:t>Описание животного</a:t>
            </a:r>
          </a:p>
        </p:txBody>
      </p:sp>
      <p:sp>
        <p:nvSpPr>
          <p:cNvPr id="15366" name="Прямоугольник 9"/>
          <p:cNvSpPr>
            <a:spLocks noChangeArrowheads="1"/>
          </p:cNvSpPr>
          <p:nvPr/>
        </p:nvSpPr>
        <p:spPr bwMode="auto">
          <a:xfrm>
            <a:off x="428625" y="3143250"/>
            <a:ext cx="8358188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>
                <a:solidFill>
                  <a:srgbClr val="002060"/>
                </a:solidFill>
                <a:latin typeface="+mn-lt"/>
              </a:rPr>
              <a:t>Стрекозы - самые древние летающие хищные насекомые. Весь день стрекозы носятся над водою, по берегам водоемов, улетая иногда на значительное расстояние от воды.</a:t>
            </a:r>
          </a:p>
          <a:p>
            <a:pPr>
              <a:defRPr/>
            </a:pPr>
            <a:r>
              <a:rPr lang="ru-RU" sz="1400" b="1" dirty="0">
                <a:solidFill>
                  <a:srgbClr val="002060"/>
                </a:solidFill>
                <a:latin typeface="+mn-lt"/>
              </a:rPr>
              <a:t>  Большая голова стрекозы свободно сидит на тонкой шее. Тело подразделяется на три части  - голову, грудь и длинное, зауженное брюшко. Удивительно большие глаза, обеспечивают этим насекомым прекрасное зрение. Во время охоты стрекозам приходится надеяться на свои глаза, а не на обоняние.</a:t>
            </a:r>
            <a:br>
              <a:rPr lang="ru-RU" sz="1400" b="1" dirty="0">
                <a:solidFill>
                  <a:srgbClr val="002060"/>
                </a:solidFill>
                <a:latin typeface="+mn-lt"/>
              </a:rPr>
            </a:br>
            <a:r>
              <a:rPr lang="ru-RU" sz="1400" b="1" dirty="0">
                <a:solidFill>
                  <a:srgbClr val="002060"/>
                </a:solidFill>
                <a:latin typeface="+mn-lt"/>
              </a:rPr>
              <a:t>Рот у стрекозы вооружен зазубренными челюстями. Ведь они – прожорливые хищники. Крылья у стрекоз напоминают кружева, их у нее четыре, бывают прозрачные или цветные. Крылья каждой пары действуют отдельно. </a:t>
            </a:r>
            <a:r>
              <a:rPr lang="ru-RU" sz="1400" b="1" dirty="0">
                <a:solidFill>
                  <a:srgbClr val="002060"/>
                </a:solidFill>
                <a:latin typeface="+mn-lt"/>
                <a:cs typeface="Arial" pitchFamily="34" charset="0"/>
              </a:rPr>
              <a:t>Это удивительнейшие насекомые, поражающие человека  не только своей красотой, но и своими способностями.</a:t>
            </a:r>
          </a:p>
          <a:p>
            <a:pPr>
              <a:defRPr/>
            </a:pPr>
            <a:r>
              <a:rPr lang="ru-RU" sz="1400" b="1" dirty="0">
                <a:solidFill>
                  <a:srgbClr val="002060"/>
                </a:solidFill>
                <a:latin typeface="+mn-lt"/>
                <a:cs typeface="Arial" pitchFamily="34" charset="0"/>
              </a:rPr>
              <a:t> Стрекозы охотятся в полёте, развивая огромную скорость и</a:t>
            </a:r>
            <a:r>
              <a:rPr lang="en-US" sz="1400" b="1" dirty="0">
                <a:solidFill>
                  <a:srgbClr val="002060"/>
                </a:solidFill>
                <a:latin typeface="+mn-lt"/>
                <a:cs typeface="Arial" pitchFamily="34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+mn-lt"/>
                <a:cs typeface="Arial" pitchFamily="34" charset="0"/>
              </a:rPr>
              <a:t>складывая лапки «корзиночкой», в которую попадают мошки, мухи, пчелы и другие насекомые. Стрекозы – самые быстрые насекомые. Они могут летать со скоростью 60 км/ч.. Всего на земном шаре насчитывается свыше 4500 видов стрекоз.</a:t>
            </a:r>
            <a:r>
              <a:rPr lang="ru-RU" sz="1400" b="1" dirty="0">
                <a:solidFill>
                  <a:srgbClr val="002060"/>
                </a:solidFill>
                <a:latin typeface="+mn-lt"/>
              </a:rPr>
              <a:t> Роль у стрекоз в природе та же, что и у всех хищников – ограничивать численность быстро размножающихся существ</a:t>
            </a:r>
            <a:r>
              <a:rPr lang="ru-RU" sz="1400" dirty="0">
                <a:latin typeface="+mn-lt"/>
              </a:rPr>
              <a:t>. </a:t>
            </a:r>
          </a:p>
          <a:p>
            <a:pPr>
              <a:defRPr/>
            </a:pPr>
            <a:endParaRPr lang="ru-RU" sz="1200" dirty="0">
              <a:cs typeface="Arial" pitchFamily="34" charset="0"/>
            </a:endParaRPr>
          </a:p>
          <a:p>
            <a:pPr>
              <a:defRPr/>
            </a:pPr>
            <a:endParaRPr lang="ru-RU" sz="1200" dirty="0">
              <a:latin typeface="Franklin Gothic Book"/>
            </a:endParaRPr>
          </a:p>
        </p:txBody>
      </p:sp>
      <p:pic>
        <p:nvPicPr>
          <p:cNvPr id="5125" name="Picture 2" descr="http://katyaburg.ru/sites/default/files/pictures/zabavnie_jivotnie/strekoza_foto_01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14625" y="1214438"/>
            <a:ext cx="2249488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5" descr="01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14938" y="1214438"/>
            <a:ext cx="2127250" cy="1595437"/>
          </a:xfrm>
          <a:prstGeom prst="rect">
            <a:avLst/>
          </a:prstGeom>
          <a:noFill/>
          <a:ln w="9525">
            <a:solidFill>
              <a:srgbClr val="33CC33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2"/>
          <p:cNvSpPr>
            <a:spLocks noGrp="1"/>
          </p:cNvSpPr>
          <p:nvPr>
            <p:ph idx="1"/>
          </p:nvPr>
        </p:nvSpPr>
        <p:spPr>
          <a:xfrm>
            <a:off x="304800" y="357188"/>
            <a:ext cx="8686800" cy="5722937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b="1" smtClean="0"/>
              <a:t>Наша модель</a:t>
            </a:r>
          </a:p>
        </p:txBody>
      </p:sp>
      <p:pic>
        <p:nvPicPr>
          <p:cNvPr id="6147" name="Picture 2" descr="F:\Мои документы\131___12\IMG_31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813" y="1285875"/>
            <a:ext cx="371475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2" descr="F:\Мои документы\131___12\IMG_316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67250" y="1285875"/>
            <a:ext cx="36195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Rectangle 1"/>
          <p:cNvSpPr>
            <a:spLocks noChangeArrowheads="1"/>
          </p:cNvSpPr>
          <p:nvPr/>
        </p:nvSpPr>
        <p:spPr bwMode="auto">
          <a:xfrm>
            <a:off x="857250" y="4641850"/>
            <a:ext cx="7358063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2060"/>
                </a:solidFill>
                <a:latin typeface="+mn-lt"/>
                <a:ea typeface="Calibri" pitchFamily="34" charset="0"/>
                <a:cs typeface="Times New Roman" pitchFamily="18" charset="0"/>
              </a:rPr>
              <a:t>Робот-стрекоза отражает реальный вид насекомого: сильные крылья, огромные глаза. Для конструкции используются сложная система зубчатых передач и блокировка для изменения направления вращения стрекозы вокруг оси.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1" name="Picture 6" descr="прото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5726113"/>
            <a:ext cx="7994650" cy="1131887"/>
          </a:xfrm>
          <a:noFill/>
        </p:spPr>
      </p:pic>
      <p:pic>
        <p:nvPicPr>
          <p:cNvPr id="7172" name="Picture 8" descr="прото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23250" y="211138"/>
            <a:ext cx="920750" cy="664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1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0"/>
            <a:ext cx="2120878" cy="1325549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7174" name="Прямоугольник 6"/>
          <p:cNvSpPr>
            <a:spLocks noChangeArrowheads="1"/>
          </p:cNvSpPr>
          <p:nvPr/>
        </p:nvSpPr>
        <p:spPr bwMode="auto">
          <a:xfrm>
            <a:off x="714375" y="2000250"/>
            <a:ext cx="200025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003300"/>
                </a:solidFill>
              </a:rPr>
              <a:t>Утром ранним стрекоза</a:t>
            </a:r>
            <a:br>
              <a:rPr lang="ru-RU" sz="1200" b="1">
                <a:solidFill>
                  <a:srgbClr val="003300"/>
                </a:solidFill>
              </a:rPr>
            </a:br>
            <a:r>
              <a:rPr lang="ru-RU" sz="1200" b="1">
                <a:solidFill>
                  <a:srgbClr val="003300"/>
                </a:solidFill>
              </a:rPr>
              <a:t>К речке прилетела.</a:t>
            </a:r>
            <a:br>
              <a:rPr lang="ru-RU" sz="1200" b="1">
                <a:solidFill>
                  <a:srgbClr val="003300"/>
                </a:solidFill>
              </a:rPr>
            </a:br>
            <a:r>
              <a:rPr lang="ru-RU" sz="1200" b="1">
                <a:solidFill>
                  <a:srgbClr val="003300"/>
                </a:solidFill>
              </a:rPr>
              <a:t>На кувшинку сесть она</a:t>
            </a:r>
            <a:br>
              <a:rPr lang="ru-RU" sz="1200" b="1">
                <a:solidFill>
                  <a:srgbClr val="003300"/>
                </a:solidFill>
              </a:rPr>
            </a:br>
            <a:r>
              <a:rPr lang="ru-RU" sz="1200" b="1">
                <a:solidFill>
                  <a:srgbClr val="003300"/>
                </a:solidFill>
              </a:rPr>
              <a:t>Очень захотела.</a:t>
            </a:r>
          </a:p>
          <a:p>
            <a:r>
              <a:rPr lang="ru-RU" sz="1200" b="1">
                <a:solidFill>
                  <a:srgbClr val="003300"/>
                </a:solidFill>
              </a:rPr>
              <a:t>Я сказал стрекозке:</a:t>
            </a:r>
            <a:br>
              <a:rPr lang="ru-RU" sz="1200" b="1">
                <a:solidFill>
                  <a:srgbClr val="003300"/>
                </a:solidFill>
              </a:rPr>
            </a:br>
            <a:r>
              <a:rPr lang="ru-RU" sz="1200" b="1">
                <a:solidFill>
                  <a:srgbClr val="003300"/>
                </a:solidFill>
              </a:rPr>
              <a:t>«Улетай подружка!</a:t>
            </a:r>
            <a:br>
              <a:rPr lang="ru-RU" sz="1200" b="1">
                <a:solidFill>
                  <a:srgbClr val="003300"/>
                </a:solidFill>
              </a:rPr>
            </a:br>
            <a:r>
              <a:rPr lang="ru-RU" sz="1200" b="1">
                <a:solidFill>
                  <a:srgbClr val="003300"/>
                </a:solidFill>
              </a:rPr>
              <a:t>За листом кувшинки</a:t>
            </a:r>
            <a:br>
              <a:rPr lang="ru-RU" sz="1200" b="1">
                <a:solidFill>
                  <a:srgbClr val="003300"/>
                </a:solidFill>
              </a:rPr>
            </a:br>
            <a:r>
              <a:rPr lang="ru-RU" sz="1200" b="1">
                <a:solidFill>
                  <a:srgbClr val="003300"/>
                </a:solidFill>
              </a:rPr>
              <a:t>Спряталась лягушка!».</a:t>
            </a:r>
          </a:p>
          <a:p>
            <a:endParaRPr lang="ru-RU" sz="1200">
              <a:latin typeface="Franklin Gothic Book"/>
            </a:endParaRPr>
          </a:p>
        </p:txBody>
      </p:sp>
      <p:pic>
        <p:nvPicPr>
          <p:cNvPr id="7175" name="Рисунок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00188" y="3857625"/>
            <a:ext cx="421957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4" descr="C:\Documents and Settings\Альфия.HOME-D31CF6273C\Мои документы\cropped_1439406873bGVnb18tX2RhbmltYXJrYQ==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429250" y="2571750"/>
            <a:ext cx="1357313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684</TotalTime>
  <Words>230</Words>
  <Application>Microsoft Office PowerPoint</Application>
  <PresentationFormat>Экран (4:3)</PresentationFormat>
  <Paragraphs>24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Arial</vt:lpstr>
      <vt:lpstr>Calibri</vt:lpstr>
      <vt:lpstr>Arial Black</vt:lpstr>
      <vt:lpstr>Wingdings 2</vt:lpstr>
      <vt:lpstr>Franklin Gothic Book</vt:lpstr>
      <vt:lpstr>Times New Roman</vt:lpstr>
      <vt:lpstr>Тема Office</vt:lpstr>
      <vt:lpstr>Команда : «КОНСТРУКТИВ»</vt:lpstr>
      <vt:lpstr>Слайд 2</vt:lpstr>
      <vt:lpstr>Наше исследование </vt:lpstr>
      <vt:lpstr>Слайд 4</vt:lpstr>
      <vt:lpstr>Слайд 5</vt:lpstr>
      <vt:lpstr>Слайд 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Альфия</dc:creator>
  <cp:lastModifiedBy>Alfia</cp:lastModifiedBy>
  <cp:revision>67</cp:revision>
  <dcterms:created xsi:type="dcterms:W3CDTF">2016-12-11T18:10:31Z</dcterms:created>
  <dcterms:modified xsi:type="dcterms:W3CDTF">2019-11-17T14:15:17Z</dcterms:modified>
</cp:coreProperties>
</file>