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6" d="100"/>
          <a:sy n="46" d="100"/>
        </p:scale>
        <p:origin x="21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5203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996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9841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6011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930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7602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942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7828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3525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614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0534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786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8860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3149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424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7043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991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788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8%D1%82%D0%B0%D0%BB%D1%8C%D1%8F%D0%BD%D1%81%D0%BA%D0%B8%D0%B9_%D1%8F%D0%B7%D1%8B%D0%BA" TargetMode="External"/><Relationship Id="rId3" Type="http://schemas.openxmlformats.org/officeDocument/2006/relationships/hyperlink" Target="https://ru.wikipedia.org/wiki/1452_%D0%B3%D0%BE%D0%B4" TargetMode="External"/><Relationship Id="rId7" Type="http://schemas.openxmlformats.org/officeDocument/2006/relationships/hyperlink" Target="https://ru.wikipedia.org/wiki/%D0%A4%D0%B0%D0%BC%D0%B8%D0%BB%D0%B8%D1%8F" TargetMode="External"/><Relationship Id="rId2" Type="http://schemas.openxmlformats.org/officeDocument/2006/relationships/hyperlink" Target="https://ru.wikipedia.org/wiki/15_%D0%B0%D0%BF%D1%80%D0%B5%D0%BB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2%D0%B8%D0%BA%D0%B8%D0%BF%D0%B5%D0%B4%D0%B8%D1%8F:%D0%A1%D1%81%D1%8B%D0%BB%D0%BA%D0%B8_%D0%BD%D0%B0_%D0%B8%D1%81%D1%82%D0%BE%D1%87%D0%BD%D0%B8%D0%BA%D0%B8" TargetMode="External"/><Relationship Id="rId5" Type="http://schemas.openxmlformats.org/officeDocument/2006/relationships/hyperlink" Target="https://ru.wikipedia.org/wiki/%D0%A4%D0%BB%D0%BE%D1%80%D0%B5%D0%BD%D1%86%D0%B8%D1%8F" TargetMode="External"/><Relationship Id="rId4" Type="http://schemas.openxmlformats.org/officeDocument/2006/relationships/hyperlink" Target="https://ru.wikipedia.org/wiki/%D0%92%D0%B8%D0%BD%D1%87%D0%B8_(%D0%B3%D0%BE%D1%80%D0%BE%D0%B4)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C%D0%B5%D0%B4%D0%B8%D1%87%D0%B8" TargetMode="External"/><Relationship Id="rId3" Type="http://schemas.openxmlformats.org/officeDocument/2006/relationships/hyperlink" Target="https://ru.wikipedia.org/wiki/%D0%92%D0%B0%D0%B7%D0%B0%D1%80%D0%B8,_%D0%94%D0%B6%D0%BE%D1%80%D0%B4%D0%B6%D0%BE" TargetMode="External"/><Relationship Id="rId7" Type="http://schemas.openxmlformats.org/officeDocument/2006/relationships/hyperlink" Target="https://ru.wikipedia.org/wiki/%D0%9B%D0%B5%D0%BE%D0%BD%D0%B0%D1%80%D0%B4%D0%BE_%D0%B4%D0%B0_%D0%92%D0%B8%D0%BD%D1%87%D0%B8#cite_note-1" TargetMode="External"/><Relationship Id="rId2" Type="http://schemas.openxmlformats.org/officeDocument/2006/relationships/hyperlink" Target="https://ru.wikipedia.org/wiki/%D0%96%D0%B8%D0%B7%D0%BD%D0%B5%D0%BE%D0%BF%D0%B8%D1%81%D0%B0%D0%BD%D0%B8%D1%8F_%D0%BD%D0%B0%D0%B8%D0%B1%D0%BE%D0%BB%D0%B5%D0%B5_%D0%B7%D0%BD%D0%B0%D0%BC%D0%B5%D0%BD%D0%B8%D1%82%D1%8B%D1%85_%D0%B6%D0%B8%D0%B2%D0%BE%D0%BF%D0%B8%D1%81%D1%86%D0%B5%D0%B2,_%D0%B2%D0%B0%D1%8F%D1%82%D0%B5%D0%BB%D0%B5%D0%B9_%D0%B8_%D0%B7%D0%BE%D0%B4%D1%87%D0%B8%D1%8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4%D0%BB%D0%BE%D1%80%D0%B5%D0%BD%D1%86%D0%B8%D1%8F" TargetMode="External"/><Relationship Id="rId11" Type="http://schemas.openxmlformats.org/officeDocument/2006/relationships/hyperlink" Target="https://ru.wikipedia.org/wiki/%D0%9B%D0%B5%D0%BE%D0%BD%D0%B0%D1%80%D0%B4%D0%BE_%D0%B4%D0%B0_%D0%92%D0%B8%D0%BD%D1%87%D0%B8#cite_note-2" TargetMode="External"/><Relationship Id="rId5" Type="http://schemas.openxmlformats.org/officeDocument/2006/relationships/hyperlink" Target="https://ru.wikipedia.org/wiki/%D0%93%D0%BE%D1%80%D0%B3%D0%BE%D0%BD%D0%B0_%D0%9C%D0%B5%D0%B4%D1%83%D0%B7%D0%B0" TargetMode="External"/><Relationship Id="rId10" Type="http://schemas.openxmlformats.org/officeDocument/2006/relationships/hyperlink" Target="https://ru.wikipedia.org/wiki/%D0%A4%D0%B5%D1%80%D0%B4%D0%B8%D0%BD%D0%B0%D0%BD%D0%B4_I_%D0%9C%D0%B5%D0%B4%D0%B8%D1%87%D0%B8" TargetMode="External"/><Relationship Id="rId4" Type="http://schemas.openxmlformats.org/officeDocument/2006/relationships/hyperlink" Target="https://ru.wikipedia.org/wiki/%D0%93%D0%BE%D1%80%D0%B3%D0%BE%D0%BD%D1%8B" TargetMode="External"/><Relationship Id="rId9" Type="http://schemas.openxmlformats.org/officeDocument/2006/relationships/hyperlink" Target="https://ru.wikipedia.org/wiki/%D0%9A%D0%B0%D1%80%D0%B0%D0%B2%D0%B0%D0%B4%D0%B6%D0%BE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0%D0%BD%D1%8C%D0%BE%D0%BB%D0%BE_%D0%B4%D0%B8_%D0%9F%D0%BE%D0%BB%D0%BE" TargetMode="External"/><Relationship Id="rId3" Type="http://schemas.openxmlformats.org/officeDocument/2006/relationships/hyperlink" Target="https://ru.wikipedia.org/wiki/%D0%92%D0%B5%D1%80%D1%80%D0%BE%D0%BA%D0%BA%D1%8C%D0%BE" TargetMode="External"/><Relationship Id="rId7" Type="http://schemas.openxmlformats.org/officeDocument/2006/relationships/hyperlink" Target="https://ru.wikipedia.org/wiki/%D0%9B%D0%BE%D1%80%D0%B5%D0%BD%D1%86%D0%BE_%D0%B4%D0%B8_%D0%9A%D1%80%D0%B5%D0%B4%D0%B8" TargetMode="External"/><Relationship Id="rId2" Type="http://schemas.openxmlformats.org/officeDocument/2006/relationships/hyperlink" Target="https://ru.wikipedia.org/wiki/146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F%D0%B5%D1%80%D1%83%D0%B4%D0%B6%D0%B8%D0%BD%D0%BE" TargetMode="External"/><Relationship Id="rId11" Type="http://schemas.openxmlformats.org/officeDocument/2006/relationships/hyperlink" Target="https://ru.wikipedia.org/wiki/%D0%93%D0%B8%D0%BB%D1%8C%D0%B4%D0%B8%D1%8F_%D0%A1%D0%B2%D1%8F%D1%82%D0%BE%D0%B3%D0%BE_%D0%9B%D1%83%D0%BA%D0%B8" TargetMode="External"/><Relationship Id="rId5" Type="http://schemas.openxmlformats.org/officeDocument/2006/relationships/hyperlink" Target="https://ru.wikipedia.org/wiki/%D0%A4%D0%BB%D0%BE%D1%80%D0%B5%D0%BD%D1%86%D0%B8%D1%8F" TargetMode="External"/><Relationship Id="rId10" Type="http://schemas.openxmlformats.org/officeDocument/2006/relationships/hyperlink" Target="https://ru.wikipedia.org/wiki/%D0%93%D0%B8%D1%80%D0%BB%D0%B0%D0%BD%D0%B4%D0%B0%D0%B9%D0%BE" TargetMode="External"/><Relationship Id="rId4" Type="http://schemas.openxmlformats.org/officeDocument/2006/relationships/hyperlink" Target="https://ru.wikipedia.org/wiki/%D0%90%D0%BD%D0%B4%D1%80%D0%B5%D0%B0_%D0%92%D0%B5%D1%80%D1%80%D0%BE%D0%BA%D0%BA%D1%8C%D0%BE" TargetMode="External"/><Relationship Id="rId9" Type="http://schemas.openxmlformats.org/officeDocument/2006/relationships/hyperlink" Target="https://ru.wikipedia.org/wiki/%D0%91%D0%BE%D1%82%D1%82%D0%B8%D1%87%D0%B5%D0%BB%D0%BB%D0%B8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2%D0%B5%D1%80%D1%80%D0%BE%D0%BA%D0%BA%D1%8C%D0%B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XIX_%D0%B2%D0%B5%D0%BA" TargetMode="External"/><Relationship Id="rId13" Type="http://schemas.openxmlformats.org/officeDocument/2006/relationships/hyperlink" Target="https://ru.wikipedia.org/wiki/%D0%9B%D0%B5%D0%BE%D0%BD%D0%B0%D1%80%D0%B4%D0%BE_%D0%B4%D0%B0_%D0%92%D0%B8%D0%BD%D1%87%D0%B8#cite_note-hydrovinci-17" TargetMode="External"/><Relationship Id="rId3" Type="http://schemas.openxmlformats.org/officeDocument/2006/relationships/hyperlink" Target="https://ru.wikipedia.org/wiki/%D0%9F%D0%B8%D1%81%D1%82%D0%BE%D0%BB%D0%B5%D1%82" TargetMode="External"/><Relationship Id="rId7" Type="http://schemas.openxmlformats.org/officeDocument/2006/relationships/hyperlink" Target="https://ru.wikipedia.org/wiki/%D0%9C%D0%B0%D0%BA%D1%81%D0%B8%D0%BC%D0%B8%D0%BB%D0%B8%D0%B0%D0%BD%D0%BE%D0%B2%D1%81%D0%BA%D0%B8%D0%B9_%D0%B4%D0%BE%D1%81%D0%BF%D0%B5%D1%85" TargetMode="External"/><Relationship Id="rId12" Type="http://schemas.openxmlformats.org/officeDocument/2006/relationships/hyperlink" Target="https://ru.wikipedia.org/wiki/%D0%A3%D1%80%D0%B0%D0%B2%D0%BD%D0%B5%D0%BD%D0%B8%D0%B5_%D0%BD%D0%B5%D0%BF%D1%80%D0%B5%D1%80%D1%8B%D0%B2%D0%BD%D0%BE%D1%81%D1%82%D0%B8#%D0%93%D0%B8%D0%B4%D1%80%D0%BE%D0%B4%D0%B8%D0%BD%D0%B0%D0%BC%D0%B8%D0%BA%D0%B0" TargetMode="External"/><Relationship Id="rId2" Type="http://schemas.openxmlformats.org/officeDocument/2006/relationships/hyperlink" Target="https://ru.wikipedia.org/wiki/%D0%9A%D0%BE%D0%BB%D0%B5%D1%81%D1%86%D0%BE%D0%B2%D1%8B%D0%B9_%D0%B7%D0%B0%D0%BC%D0%BE%D0%BA" TargetMode="External"/><Relationship Id="rId16" Type="http://schemas.openxmlformats.org/officeDocument/2006/relationships/hyperlink" Target="https://ru.wikipedia.org/wiki/%D0%9C%D0%B8%D1%85%D0%B0%D0%B9%D0%BB%D0%BE%D0%B2,_%D0%93%D0%BB%D0%B5%D0%B1_%D0%9A%D0%BE%D0%BD%D1%81%D1%82%D0%B0%D0%BD%D1%82%D0%B8%D0%BD%D0%BE%D0%B2%D0%B8%D1%8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B%D0%B0%D1%82%D1%8B" TargetMode="External"/><Relationship Id="rId11" Type="http://schemas.openxmlformats.org/officeDocument/2006/relationships/hyperlink" Target="https://ru.wikipedia.org/wiki/%D0%90%D1%8D%D1%80%D0%BE%D0%BF%D0%BB%D0%B0%D0%BD" TargetMode="External"/><Relationship Id="rId5" Type="http://schemas.openxmlformats.org/officeDocument/2006/relationships/hyperlink" Target="https://ru.wikipedia.org/wiki/%D0%94%D0%B2%D0%BE%D1%80%D1%8F%D0%BD%D1%81%D1%82%D0%B2%D0%BE" TargetMode="External"/><Relationship Id="rId15" Type="http://schemas.openxmlformats.org/officeDocument/2006/relationships/hyperlink" Target="https://ru.wikipedia.org/wiki/%D0%A2%D1%80%D1%83%D1%81%D0%B4%D0%B5%D0%BB%D0%BB,_%D0%9A%D0%BB%D0%B8%D1%84%D1%84%D0%BE%D1%80%D0%B4_%D0%90%D0%BC%D0%B1%D1%80%D0%BE%D1%83%D0%B7" TargetMode="External"/><Relationship Id="rId10" Type="http://schemas.openxmlformats.org/officeDocument/2006/relationships/hyperlink" Target="https://ru.wikipedia.org/wiki/%D0%9A%D0%BE%D0%B4%D0%B5%D0%BA%D1%81_%D0%BE_%D0%BF%D0%BE%D0%BB%D1%91%D1%82%D0%B5_%D0%BF%D1%82%D0%B8%D1%86" TargetMode="External"/><Relationship Id="rId4" Type="http://schemas.openxmlformats.org/officeDocument/2006/relationships/hyperlink" Target="https://ru.wikipedia.org/wiki/XVI_%D0%B2%D0%B5%D0%BA" TargetMode="External"/><Relationship Id="rId9" Type="http://schemas.openxmlformats.org/officeDocument/2006/relationships/hyperlink" Target="https://ru.wikipedia.org/wiki/%D0%9F%D0%BE%D0%BB%D1%91%D1%82" TargetMode="External"/><Relationship Id="rId14" Type="http://schemas.openxmlformats.org/officeDocument/2006/relationships/hyperlink" Target="https://ru.wikipedia.org/wiki/%D0%94%D1%8E%D0%B3%D0%B5%D0%BC,_%D0%9F%D1%8C%D0%B5%D1%80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0%D0%B5%D0%BD%D0%B5%D1%81%D1%81%D0%B0%D0%BD%D1%81%D0%BD%D1%8B%D0%B9_%D0%B3%D1%83%D0%BC%D0%B0%D0%BD%D0%B8%D0%B7%D0%BC" TargetMode="External"/><Relationship Id="rId13" Type="http://schemas.openxmlformats.org/officeDocument/2006/relationships/hyperlink" Target="https://ru.wikipedia.org/wiki/%D0%94%D0%B8%D0%B4%D0%B0%D0%BA%D1%82%D0%B8%D0%BA%D0%B0" TargetMode="External"/><Relationship Id="rId18" Type="http://schemas.openxmlformats.org/officeDocument/2006/relationships/hyperlink" Target="https://ru.wikipedia.org/wiki/%D0%A4%D0%B0%D1%86%D0%B5%D1%86%D0%B8%D1%8F" TargetMode="External"/><Relationship Id="rId26" Type="http://schemas.openxmlformats.org/officeDocument/2006/relationships/hyperlink" Target="https://ru.wikipedia.org/wiki/%D0%AD%D0%BD%D1%86%D0%B8%D0%BA%D0%BB%D0%BE%D0%BF%D0%B5%D0%B4%D0%B8%D1%8F" TargetMode="External"/><Relationship Id="rId39" Type="http://schemas.openxmlformats.org/officeDocument/2006/relationships/hyperlink" Target="https://ru.wikipedia.org/wiki/%D0%9B%D0%B5%D0%BE%D0%BD%D0%B0%D1%80%D0%B4%D0%BE_%D0%B4%D0%B0_%D0%92%D0%B8%D0%BD%D1%87%D0%B8#cite_note-20" TargetMode="External"/><Relationship Id="rId3" Type="http://schemas.openxmlformats.org/officeDocument/2006/relationships/hyperlink" Target="https://ru.wikipedia.org/wiki/%D0%9C%D0%B5%D0%BB%D1%8C%D1%86%D0%B8,_%D0%A4%D1%80%D0%B0%D0%BD%D1%87%D0%B5%D1%81%D0%BA%D0%BE" TargetMode="External"/><Relationship Id="rId21" Type="http://schemas.openxmlformats.org/officeDocument/2006/relationships/hyperlink" Target="https://ru.wikipedia.org/wiki/%D0%9F%D1%80%D0%BE%D1%80%D0%BE%D1%87%D0%B5%D1%81%D1%82%D0%B2%D0%BE" TargetMode="External"/><Relationship Id="rId34" Type="http://schemas.openxmlformats.org/officeDocument/2006/relationships/hyperlink" Target="https://ru.wikipedia.org/wiki/%D0%A5%D1%83%D0%B4%D0%BE%D0%B6%D0%B5%D1%81%D1%82%D0%B2%D0%B5%D0%BD%D0%BD%D0%B0%D1%8F_%D0%BB%D0%B8%D1%82%D0%B5%D1%80%D0%B0%D1%82%D1%83%D1%80%D0%B0" TargetMode="External"/><Relationship Id="rId7" Type="http://schemas.openxmlformats.org/officeDocument/2006/relationships/hyperlink" Target="https://ru.wikipedia.org/wiki/XX_%D0%B2%D0%B5%D0%BA" TargetMode="External"/><Relationship Id="rId12" Type="http://schemas.openxmlformats.org/officeDocument/2006/relationships/hyperlink" Target="https://ru.wikipedia.org/wiki/%D0%9F%D0%B0%D1%81%D1%81%D0%B0%D0%B6" TargetMode="External"/><Relationship Id="rId17" Type="http://schemas.openxmlformats.org/officeDocument/2006/relationships/hyperlink" Target="https://ru.wikipedia.org/wiki/%D0%91%D0%B0%D1%81%D0%BD%D1%8F" TargetMode="External"/><Relationship Id="rId25" Type="http://schemas.openxmlformats.org/officeDocument/2006/relationships/hyperlink" Target="https://ru.wikipedia.org/wiki/%D0%A1%D0%B0%D0%BA%D0%BA%D0%B5%D1%82%D1%82%D0%B8,_%D0%A4%D1%80%D0%B0%D0%BD%D0%BA%D0%BE" TargetMode="External"/><Relationship Id="rId33" Type="http://schemas.openxmlformats.org/officeDocument/2006/relationships/hyperlink" Target="https://ru.wikipedia.org/wiki/%D0%9F%D1%80%D0%B8%D1%80%D0%BE%D0%B4%D0%B0" TargetMode="External"/><Relationship Id="rId38" Type="http://schemas.openxmlformats.org/officeDocument/2006/relationships/hyperlink" Target="https://ru.wikipedia.org/wiki/%D0%9F%D0%B0%D1%87%D0%BE%D0%BB%D0%B8,_%D0%9B%D1%83%D0%BA%D0%B0" TargetMode="External"/><Relationship Id="rId2" Type="http://schemas.openxmlformats.org/officeDocument/2006/relationships/hyperlink" Target="https://ru.wikipedia.org/wiki/%D0%A0%D1%83%D0%BA%D0%BE%D0%BF%D0%B8%D1%81%D1%8C" TargetMode="External"/><Relationship Id="rId16" Type="http://schemas.openxmlformats.org/officeDocument/2006/relationships/hyperlink" Target="https://ru.wikipedia.org/wiki/%D0%9F%D1%80%D0%BE%D0%B7%D0%B0" TargetMode="External"/><Relationship Id="rId20" Type="http://schemas.openxmlformats.org/officeDocument/2006/relationships/hyperlink" Target="https://ru.wikipedia.org/wiki/%D0%90%D0%BB%D0%BB%D0%B5%D0%B3%D0%BE%D1%80%D0%B8%D1%8F" TargetMode="External"/><Relationship Id="rId29" Type="http://schemas.openxmlformats.org/officeDocument/2006/relationships/hyperlink" Target="https://ru.wikipedia.org/wiki/%D0%92%D0%BE%D0%BB%D1%8C%D1%82%D0%B5%D1%8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XIX_%D0%B2%D0%B5%D0%BA" TargetMode="External"/><Relationship Id="rId11" Type="http://schemas.openxmlformats.org/officeDocument/2006/relationships/hyperlink" Target="https://ru.wikipedia.org/wiki/XV_%D0%B2%D0%B5%D0%BA" TargetMode="External"/><Relationship Id="rId24" Type="http://schemas.openxmlformats.org/officeDocument/2006/relationships/hyperlink" Target="https://ru.wikipedia.org/wiki/%D0%9C%D0%BE%D1%80%D0%B0%D0%BB%D1%8C" TargetMode="External"/><Relationship Id="rId32" Type="http://schemas.openxmlformats.org/officeDocument/2006/relationships/hyperlink" Target="https://ru.wikipedia.org/wiki/%D0%AD%D0%BF%D0%B8%D0%B3%D1%80%D0%B0%D0%BC%D0%BC%D0%B0" TargetMode="External"/><Relationship Id="rId37" Type="http://schemas.openxmlformats.org/officeDocument/2006/relationships/hyperlink" Target="https://ru.wikipedia.org/wiki/%D0%9B%D0%B0%D1%82%D0%B8%D0%BD%D1%81%D0%BA%D0%B8%D0%B9_%D1%8F%D0%B7%D1%8B%D0%BA" TargetMode="External"/><Relationship Id="rId5" Type="http://schemas.openxmlformats.org/officeDocument/2006/relationships/hyperlink" Target="https://ru.wikipedia.org/wiki/1651" TargetMode="External"/><Relationship Id="rId15" Type="http://schemas.openxmlformats.org/officeDocument/2006/relationships/hyperlink" Target="https://ru.wikipedia.org/wiki/%D0%9F%D0%BE%D1%82%D0%BE%D0%BF" TargetMode="External"/><Relationship Id="rId23" Type="http://schemas.openxmlformats.org/officeDocument/2006/relationships/hyperlink" Target="https://ru.wikipedia.org/wiki/XIV_%D0%B2%D0%B5%D0%BA" TargetMode="External"/><Relationship Id="rId28" Type="http://schemas.openxmlformats.org/officeDocument/2006/relationships/hyperlink" Target="https://ru.wikipedia.org/wiki/%D0%97%D0%B0%D0%B3%D0%B0%D0%B4%D0%BA%D0%B0" TargetMode="External"/><Relationship Id="rId36" Type="http://schemas.openxmlformats.org/officeDocument/2006/relationships/hyperlink" Target="https://ru.wikipedia.org/wiki/%D0%9E%D0%B1_%D0%B8%D0%B3%D1%80%D0%B5_%D0%B2_%D1%88%D0%B0%D1%85%D0%BC%D0%B0%D1%82%D1%8B" TargetMode="External"/><Relationship Id="rId10" Type="http://schemas.openxmlformats.org/officeDocument/2006/relationships/hyperlink" Target="https://ru.wikipedia.org/wiki/%D0%98%D0%BC%D0%BF%D1%80%D0%BE%D0%B2%D0%B8%D0%B7%D0%B0%D1%86%D0%B8%D1%8F" TargetMode="External"/><Relationship Id="rId19" Type="http://schemas.openxmlformats.org/officeDocument/2006/relationships/hyperlink" Target="https://ru.wikipedia.org/wiki/%D0%90%D1%84%D0%BE%D1%80%D0%B8%D0%B7%D0%BC" TargetMode="External"/><Relationship Id="rId31" Type="http://schemas.openxmlformats.org/officeDocument/2006/relationships/hyperlink" Target="https://ru.wikipedia.org/wiki/%D0%A1%D0%B0%D0%B2%D0%BE%D0%BD%D0%B0%D1%80%D0%BE%D0%BB%D0%B0,_%D0%94%D0%B6%D0%B8%D1%80%D0%BE%D0%BB%D0%B0%D0%BC%D0%BE" TargetMode="External"/><Relationship Id="rId4" Type="http://schemas.openxmlformats.org/officeDocument/2006/relationships/hyperlink" Target="https://ru.wikipedia.org/wiki/%D0%A2%D1%80%D0%B0%D0%BA%D1%82%D0%B0%D1%82_%D0%BE_%D0%B6%D0%B8%D0%B2%D0%BE%D0%BF%D0%B8%D1%81%D0%B8" TargetMode="External"/><Relationship Id="rId9" Type="http://schemas.openxmlformats.org/officeDocument/2006/relationships/hyperlink" Target="https://ru.wikipedia.org/wiki/%D0%98%D1%82%D0%B0%D0%BB%D1%8C%D1%8F%D0%BD%D1%81%D0%BA%D0%B8%D0%B9_%D1%8F%D0%B7%D1%8B%D0%BA" TargetMode="External"/><Relationship Id="rId14" Type="http://schemas.openxmlformats.org/officeDocument/2006/relationships/hyperlink" Target="https://ru.wikipedia.org/wiki/%D0%9F%D0%B0%D1%84%D0%BE%D1%81_(%D1%80%D0%B8%D1%82%D0%BE%D1%80%D0%B8%D0%BA%D0%B0)" TargetMode="External"/><Relationship Id="rId22" Type="http://schemas.openxmlformats.org/officeDocument/2006/relationships/hyperlink" Target="https://ru.wikipedia.org/wiki/%D0%9F%D1%80%D0%BE%D0%B7%D0%B0%D0%B8%D0%BA" TargetMode="External"/><Relationship Id="rId27" Type="http://schemas.openxmlformats.org/officeDocument/2006/relationships/hyperlink" Target="https://ru.wikipedia.org/wiki/%D0%91%D0%B5%D1%81%D1%82%D0%B8%D0%B0%D1%80%D0%B8%D0%B9" TargetMode="External"/><Relationship Id="rId30" Type="http://schemas.openxmlformats.org/officeDocument/2006/relationships/hyperlink" Target="https://ru.wikipedia.org/wiki/%D0%9F%D1%80%D0%BE%D0%BF%D0%BE%D0%B2%D0%B5%D0%B4%D0%BD%D0%B8%D0%BA" TargetMode="External"/><Relationship Id="rId35" Type="http://schemas.openxmlformats.org/officeDocument/2006/relationships/hyperlink" Target="https://ru.wikipedia.org/w/index.php?title=%D0%A3%D1%82%D0%B8%D0%BB%D0%B8%D1%82%D0%B0%D1%80%D0%BD%D0%BE%D0%B5_%D0%B7%D0%BD%D0%B0%D1%87%D0%B5%D0%BD%D0%B8%D0%B5&amp;action=edit&amp;redlink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29146" y="4241075"/>
            <a:ext cx="6040981" cy="722812"/>
          </a:xfrm>
        </p:spPr>
        <p:txBody>
          <a:bodyPr>
            <a:noAutofit/>
          </a:bodyPr>
          <a:lstStyle/>
          <a:p>
            <a:r>
              <a:rPr lang="ru-RU" sz="4400" dirty="0"/>
              <a:t>Леонардо да </a:t>
            </a:r>
            <a:r>
              <a:rPr lang="ru-RU" sz="4400" dirty="0" smtClean="0"/>
              <a:t>Винчи</a:t>
            </a:r>
            <a:endParaRPr lang="en-US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70127" y="6000206"/>
            <a:ext cx="3021874" cy="85779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Презентация выполнена</a:t>
            </a:r>
            <a:br>
              <a:rPr lang="ru-RU" dirty="0" smtClean="0"/>
            </a:br>
            <a:r>
              <a:rPr lang="ru-RU" dirty="0" smtClean="0"/>
              <a:t>Учеником 7-го класса</a:t>
            </a:r>
            <a:br>
              <a:rPr lang="ru-RU" dirty="0" smtClean="0"/>
            </a:br>
            <a:r>
              <a:rPr lang="ru-RU" dirty="0" smtClean="0"/>
              <a:t>Лысенко Дмитрием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3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4149" y="274321"/>
            <a:ext cx="2116184" cy="100584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Детство</a:t>
            </a:r>
            <a:endParaRPr lang="en-US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8087" y="979714"/>
            <a:ext cx="10337074" cy="5769429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>Леонардо да Винчи родился </a:t>
            </a:r>
            <a:r>
              <a:rPr lang="ru-RU" dirty="0">
                <a:hlinkClick r:id="rId2" tooltip="15 апреля"/>
              </a:rPr>
              <a:t>15 апреля</a:t>
            </a:r>
            <a:r>
              <a:rPr lang="ru-RU" dirty="0"/>
              <a:t> </a:t>
            </a:r>
            <a:r>
              <a:rPr lang="ru-RU" dirty="0">
                <a:hlinkClick r:id="rId3" tooltip="1452 год"/>
              </a:rPr>
              <a:t>1452 года</a:t>
            </a:r>
            <a:r>
              <a:rPr lang="ru-RU" dirty="0"/>
              <a:t> в селении </a:t>
            </a:r>
            <a:r>
              <a:rPr lang="ru-RU" dirty="0" err="1"/>
              <a:t>Анкиано</a:t>
            </a:r>
            <a:r>
              <a:rPr lang="ru-RU" dirty="0"/>
              <a:t> близ небольшого городка </a:t>
            </a:r>
            <a:r>
              <a:rPr lang="ru-RU" dirty="0">
                <a:hlinkClick r:id="rId4" tooltip="Винчи (город)"/>
              </a:rPr>
              <a:t>Винчи</a:t>
            </a:r>
            <a:r>
              <a:rPr lang="ru-RU" dirty="0"/>
              <a:t>, недалеко от </a:t>
            </a:r>
            <a:r>
              <a:rPr lang="ru-RU" dirty="0">
                <a:hlinkClick r:id="rId5" tooltip="Флоренция"/>
              </a:rPr>
              <a:t>Флоренции</a:t>
            </a:r>
            <a:r>
              <a:rPr lang="ru-RU" dirty="0"/>
              <a:t> в «три часа ночи» то есть в 22:30 по современному отсчёту времени</a:t>
            </a:r>
            <a:r>
              <a:rPr lang="ru-RU" baseline="30000" dirty="0"/>
              <a:t>[</a:t>
            </a:r>
            <a:r>
              <a:rPr lang="ru-RU" i="1" baseline="30000" dirty="0">
                <a:hlinkClick r:id="rId6" tooltip="Википедия:Ссылки на источники"/>
              </a:rPr>
              <a:t>источник не указан 1833 дня</a:t>
            </a:r>
            <a:r>
              <a:rPr lang="ru-RU" baseline="30000" dirty="0"/>
              <a:t>]</a:t>
            </a:r>
            <a:r>
              <a:rPr lang="ru-RU" dirty="0"/>
              <a:t>. Примечательна запись в дневнике деда Леонардо, Антонио да Винчи (1372—1468) (дословный перевод): «В субботу, в три часа ночи 15 апреля родился мой внук, сын моего сына Пьеро. Мальчика назвали Леонардо. Его крестил отец Пьеро </a:t>
            </a:r>
            <a:r>
              <a:rPr lang="ru-RU" dirty="0" err="1"/>
              <a:t>ди</a:t>
            </a:r>
            <a:r>
              <a:rPr lang="ru-RU" dirty="0"/>
              <a:t> </a:t>
            </a:r>
            <a:r>
              <a:rPr lang="ru-RU" dirty="0" err="1"/>
              <a:t>Бартоломео</a:t>
            </a:r>
            <a:r>
              <a:rPr lang="ru-RU" dirty="0"/>
              <a:t>». Его родителями были 25-летний нотариус Пьеро (1427—1504) и его возлюбленная, крестьянка Катерина. Первые годы жизни Леонардо провёл вместе с матерью. Его отец вскоре женился на богатой и знатной девушке, но этот брак оказался бездетным, и Пьеро забрал своего трёхлетнего сына на воспитание. Разлученный с матерью Леонардо всю жизнь пытался воссоздать её образ в своих шедеврах. Жил он в это время у деда.</a:t>
            </a:r>
          </a:p>
          <a:p>
            <a:pPr algn="just"/>
            <a:r>
              <a:rPr lang="ru-RU" dirty="0"/>
              <a:t>В Италии того времени к незаконнорождённым детям относились почти как к законным наследникам. Многие влиятельные люди города </a:t>
            </a:r>
            <a:r>
              <a:rPr lang="ru-RU" dirty="0">
                <a:hlinkClick r:id="rId4" tooltip="Винчи (город)"/>
              </a:rPr>
              <a:t>Винчи</a:t>
            </a:r>
            <a:r>
              <a:rPr lang="ru-RU" dirty="0"/>
              <a:t> приняли участие в дальнейшей судьбе Леонардо.</a:t>
            </a:r>
          </a:p>
          <a:p>
            <a:pPr algn="just"/>
            <a:r>
              <a:rPr lang="ru-RU" dirty="0"/>
              <a:t>Когда Леонардо было 13 лет, его мачеха умерла при родах. Отец женился повторно — и вскоре снова остался вдовцом. Он прожил 77 лет, был четырежды женат и имел 12 детей. Отец пытался приобщить Леонардо к семейной профессии, но безуспешно: сын не интересовался законами общества.</a:t>
            </a:r>
          </a:p>
          <a:p>
            <a:pPr algn="just"/>
            <a:r>
              <a:rPr lang="ru-RU" dirty="0"/>
              <a:t>Леонардо не имел </a:t>
            </a:r>
            <a:r>
              <a:rPr lang="ru-RU" dirty="0">
                <a:hlinkClick r:id="rId7" tooltip="Фамилия"/>
              </a:rPr>
              <a:t>фамилии</a:t>
            </a:r>
            <a:r>
              <a:rPr lang="ru-RU" dirty="0"/>
              <a:t> в современном смысле; «да Винчи» означает просто </a:t>
            </a:r>
            <a:r>
              <a:rPr lang="ru-RU" i="1" dirty="0"/>
              <a:t>«(родом) из городка </a:t>
            </a:r>
            <a:r>
              <a:rPr lang="ru-RU" i="1" dirty="0">
                <a:hlinkClick r:id="rId4" tooltip="Винчи (город)"/>
              </a:rPr>
              <a:t>Винчи</a:t>
            </a:r>
            <a:r>
              <a:rPr lang="ru-RU" i="1" dirty="0"/>
              <a:t>»</a:t>
            </a:r>
            <a:r>
              <a:rPr lang="ru-RU" dirty="0"/>
              <a:t>. Полное его имя — </a:t>
            </a:r>
            <a:r>
              <a:rPr lang="ru-RU" dirty="0">
                <a:hlinkClick r:id="rId8" tooltip="Итальянский язык"/>
              </a:rPr>
              <a:t>итал.</a:t>
            </a:r>
            <a:r>
              <a:rPr lang="ru-RU" dirty="0"/>
              <a:t> </a:t>
            </a:r>
            <a:r>
              <a:rPr lang="ru-RU" i="1" dirty="0" err="1"/>
              <a:t>Leonardo</a:t>
            </a:r>
            <a:r>
              <a:rPr lang="ru-RU" i="1" dirty="0"/>
              <a:t> </a:t>
            </a:r>
            <a:r>
              <a:rPr lang="ru-RU" i="1" dirty="0" err="1"/>
              <a:t>di</a:t>
            </a:r>
            <a:r>
              <a:rPr lang="ru-RU" i="1" dirty="0"/>
              <a:t> </a:t>
            </a:r>
            <a:r>
              <a:rPr lang="ru-RU" i="1" dirty="0" err="1"/>
              <a:t>ser</a:t>
            </a:r>
            <a:r>
              <a:rPr lang="ru-RU" i="1" dirty="0"/>
              <a:t> </a:t>
            </a:r>
            <a:r>
              <a:rPr lang="ru-RU" i="1" dirty="0" err="1"/>
              <a:t>Piero</a:t>
            </a:r>
            <a:r>
              <a:rPr lang="ru-RU" i="1" dirty="0"/>
              <a:t> </a:t>
            </a:r>
            <a:r>
              <a:rPr lang="ru-RU" i="1" dirty="0" err="1"/>
              <a:t>da</a:t>
            </a:r>
            <a:r>
              <a:rPr lang="ru-RU" i="1" dirty="0"/>
              <a:t> </a:t>
            </a:r>
            <a:r>
              <a:rPr lang="ru-RU" i="1" dirty="0" err="1"/>
              <a:t>Vinci</a:t>
            </a:r>
            <a:r>
              <a:rPr lang="ru-RU" dirty="0"/>
              <a:t>, то есть «Леонардо, сын господина Пьеро из Винчи».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57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1170" y="493482"/>
            <a:ext cx="6072104" cy="804096"/>
          </a:xfrm>
        </p:spPr>
        <p:txBody>
          <a:bodyPr/>
          <a:lstStyle/>
          <a:p>
            <a:r>
              <a:rPr lang="ru-RU" dirty="0" smtClean="0"/>
              <a:t>Легенда о щите Медузы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6948" y="1188721"/>
            <a:ext cx="10341429" cy="544721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 своих «</a:t>
            </a:r>
            <a:r>
              <a:rPr lang="ru-RU" dirty="0">
                <a:hlinkClick r:id="rId2" tooltip="Жизнеописания наиболее знаменитых живописцев, ваятелей и зодчих"/>
              </a:rPr>
              <a:t>Жизнеописаниях наиболее знаменитых живописцев, ваятелей и зодчих</a:t>
            </a:r>
            <a:r>
              <a:rPr lang="ru-RU" dirty="0"/>
              <a:t>» </a:t>
            </a:r>
            <a:r>
              <a:rPr lang="ru-RU" dirty="0">
                <a:hlinkClick r:id="rId3" tooltip="Вазари, Джорджо"/>
              </a:rPr>
              <a:t>Вазари</a:t>
            </a:r>
            <a:r>
              <a:rPr lang="ru-RU" dirty="0"/>
              <a:t> рассказывает, что как-то один знакомый крестьянин попросил отца Леонардо найти художника, чтобы тот расписал круглый деревянный щит. Сер Пьеро отдал щит своему сыну. Леонардо решил изобразить голову </a:t>
            </a:r>
            <a:r>
              <a:rPr lang="ru-RU" dirty="0">
                <a:hlinkClick r:id="rId4" tooltip="Горгоны"/>
              </a:rPr>
              <a:t>горгоны</a:t>
            </a:r>
            <a:r>
              <a:rPr lang="ru-RU" dirty="0"/>
              <a:t> </a:t>
            </a:r>
            <a:r>
              <a:rPr lang="ru-RU" dirty="0">
                <a:hlinkClick r:id="rId5" tooltip="Горгона Медуза"/>
              </a:rPr>
              <a:t>Медузы</a:t>
            </a:r>
            <a:r>
              <a:rPr lang="ru-RU" dirty="0"/>
              <a:t>, а чтобы изображение чудовища производило на зрителей должное впечатление, он использовал в качестве натуры ящериц, змей, кузнечиков, гусениц, нетопырей и «прочих тварей» «из множества каковых, сочетая их по-разному, он создал чудовище весьма отвратительное и страшное, которое отравляло своим дыханием и воспламеняло воздух». Результат превзошёл его ожидания: когда Леонардо показал законченную работу отцу, тот испугался. Сын сказал ему: «Это произведение служит тому, ради чего оно сделано. Так возьмите же и отдайте его, ибо таково действие, которое ожидается от произведений искусства». Сер Пьеро не отдал работу Леонардо крестьянину: тот получил другой щит, купленный у старьёвщика. Щит же Медузы отец Леонардо продал во </a:t>
            </a:r>
            <a:r>
              <a:rPr lang="ru-RU" dirty="0">
                <a:hlinkClick r:id="rId6" tooltip="Флоренция"/>
              </a:rPr>
              <a:t>Флоренции</a:t>
            </a:r>
            <a:r>
              <a:rPr lang="ru-RU" dirty="0"/>
              <a:t>, выручив за него сто дукатов</a:t>
            </a:r>
            <a:r>
              <a:rPr lang="ru-RU" baseline="30000" dirty="0">
                <a:hlinkClick r:id="rId7"/>
              </a:rPr>
              <a:t>[1]</a:t>
            </a:r>
            <a:r>
              <a:rPr lang="ru-RU" dirty="0"/>
              <a:t>. По преданию, этот щит перешёл к семье </a:t>
            </a:r>
            <a:r>
              <a:rPr lang="ru-RU" dirty="0">
                <a:hlinkClick r:id="rId8" tooltip="Медичи"/>
              </a:rPr>
              <a:t>Медичи</a:t>
            </a:r>
            <a:r>
              <a:rPr lang="ru-RU" dirty="0"/>
              <a:t>, а когда он был утерян, полновластных хозяев Флоренции изгнал из города восставший народ. Через много лет кардинал </a:t>
            </a:r>
            <a:r>
              <a:rPr lang="ru-RU" dirty="0" err="1"/>
              <a:t>дель</a:t>
            </a:r>
            <a:r>
              <a:rPr lang="ru-RU" dirty="0"/>
              <a:t> Монте заказал картину с изображением Медузы Горгоны </a:t>
            </a:r>
            <a:r>
              <a:rPr lang="ru-RU" dirty="0">
                <a:hlinkClick r:id="rId9" tooltip="Караваджо"/>
              </a:rPr>
              <a:t>Караваджо</a:t>
            </a:r>
            <a:r>
              <a:rPr lang="ru-RU" dirty="0"/>
              <a:t>. Новый талисман был преподнесён </a:t>
            </a:r>
            <a:r>
              <a:rPr lang="ru-RU" dirty="0">
                <a:hlinkClick r:id="rId10" tooltip="Фердинанд I Медичи"/>
              </a:rPr>
              <a:t>Фердинанду I Медичи</a:t>
            </a:r>
            <a:r>
              <a:rPr lang="ru-RU" dirty="0"/>
              <a:t> в честь женитьбы его сына</a:t>
            </a:r>
            <a:r>
              <a:rPr lang="ru-RU" baseline="30000" dirty="0">
                <a:hlinkClick r:id="rId11"/>
              </a:rPr>
              <a:t>[2]</a:t>
            </a:r>
            <a:r>
              <a:rPr lang="ru-RU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71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195943"/>
            <a:ext cx="9601196" cy="1123406"/>
          </a:xfrm>
        </p:spPr>
        <p:txBody>
          <a:bodyPr/>
          <a:lstStyle/>
          <a:p>
            <a:r>
              <a:rPr lang="ru-RU" dirty="0" smtClean="0"/>
              <a:t>Мастерская Верроккьо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7977" y="1045029"/>
            <a:ext cx="10816635" cy="5812971"/>
          </a:xfrm>
        </p:spPr>
        <p:txBody>
          <a:bodyPr>
            <a:normAutofit/>
          </a:bodyPr>
          <a:lstStyle/>
          <a:p>
            <a:r>
              <a:rPr lang="ru-RU" dirty="0"/>
              <a:t>В </a:t>
            </a:r>
            <a:r>
              <a:rPr lang="ru-RU" dirty="0">
                <a:hlinkClick r:id="rId2" tooltip="1466"/>
              </a:rPr>
              <a:t>1466</a:t>
            </a:r>
            <a:r>
              <a:rPr lang="ru-RU" dirty="0"/>
              <a:t> Леонардо да Винчи поступает в мастерскую </a:t>
            </a:r>
            <a:r>
              <a:rPr lang="ru-RU" dirty="0">
                <a:hlinkClick r:id="rId3" tooltip="Верроккьо"/>
              </a:rPr>
              <a:t>Верроккьо</a:t>
            </a:r>
            <a:r>
              <a:rPr lang="ru-RU" dirty="0"/>
              <a:t> подмастерьем художника.</a:t>
            </a:r>
          </a:p>
          <a:p>
            <a:r>
              <a:rPr lang="ru-RU" dirty="0"/>
              <a:t>Мастерская </a:t>
            </a:r>
            <a:r>
              <a:rPr lang="ru-RU" dirty="0">
                <a:hlinkClick r:id="rId4" tooltip="Андреа Верроккьо"/>
              </a:rPr>
              <a:t>Верроккьо</a:t>
            </a:r>
            <a:r>
              <a:rPr lang="ru-RU" dirty="0"/>
              <a:t> находилась в интеллектуальном центре тогдашней Италии, городе </a:t>
            </a:r>
            <a:r>
              <a:rPr lang="ru-RU" dirty="0">
                <a:hlinkClick r:id="rId5" tooltip="Флоренция"/>
              </a:rPr>
              <a:t>Флоренции</a:t>
            </a:r>
            <a:r>
              <a:rPr lang="ru-RU" dirty="0"/>
              <a:t>, что позволило Леонардо обучиться гуманитарным наукам, а также приобрести некоторые технические навыки. Он изучил черчение, химию, металлургию, работу с металлом, гипсом и кожей. Помимо этого юный подмастерье занимался рисованием, скульптурой и моделированием. В мастерской, кроме Леонардо, обучались </a:t>
            </a:r>
            <a:r>
              <a:rPr lang="ru-RU" dirty="0" err="1">
                <a:hlinkClick r:id="rId6" tooltip="Перуджино"/>
              </a:rPr>
              <a:t>Перуджино</a:t>
            </a:r>
            <a:r>
              <a:rPr lang="ru-RU" dirty="0"/>
              <a:t>, </a:t>
            </a:r>
            <a:r>
              <a:rPr lang="ru-RU" dirty="0">
                <a:hlinkClick r:id="rId7" tooltip="Лоренцо ди Креди"/>
              </a:rPr>
              <a:t>Лоренцо </a:t>
            </a:r>
            <a:r>
              <a:rPr lang="ru-RU" dirty="0" err="1">
                <a:hlinkClick r:id="rId7" tooltip="Лоренцо ди Креди"/>
              </a:rPr>
              <a:t>ди</a:t>
            </a:r>
            <a:r>
              <a:rPr lang="ru-RU" dirty="0">
                <a:hlinkClick r:id="rId7" tooltip="Лоренцо ди Креди"/>
              </a:rPr>
              <a:t> </a:t>
            </a:r>
            <a:r>
              <a:rPr lang="ru-RU" dirty="0" err="1">
                <a:hlinkClick r:id="rId7" tooltip="Лоренцо ди Креди"/>
              </a:rPr>
              <a:t>Креди</a:t>
            </a:r>
            <a:r>
              <a:rPr lang="ru-RU" dirty="0"/>
              <a:t>, </a:t>
            </a:r>
            <a:r>
              <a:rPr lang="ru-RU" dirty="0" err="1">
                <a:hlinkClick r:id="rId8" tooltip="Аньоло ди Поло"/>
              </a:rPr>
              <a:t>Аньоло</a:t>
            </a:r>
            <a:r>
              <a:rPr lang="ru-RU" dirty="0">
                <a:hlinkClick r:id="rId8" tooltip="Аньоло ди Поло"/>
              </a:rPr>
              <a:t> </a:t>
            </a:r>
            <a:r>
              <a:rPr lang="ru-RU" dirty="0" err="1">
                <a:hlinkClick r:id="rId8" tooltip="Аньоло ди Поло"/>
              </a:rPr>
              <a:t>ди</a:t>
            </a:r>
            <a:r>
              <a:rPr lang="ru-RU" dirty="0">
                <a:hlinkClick r:id="rId8" tooltip="Аньоло ди Поло"/>
              </a:rPr>
              <a:t> Поло</a:t>
            </a:r>
            <a:r>
              <a:rPr lang="ru-RU" dirty="0"/>
              <a:t>, работал </a:t>
            </a:r>
            <a:r>
              <a:rPr lang="ru-RU" dirty="0">
                <a:hlinkClick r:id="rId9" tooltip="Боттичелли"/>
              </a:rPr>
              <a:t>Боттичелли</a:t>
            </a:r>
            <a:r>
              <a:rPr lang="ru-RU" dirty="0"/>
              <a:t>, часто бывали такие известные мастера, как </a:t>
            </a:r>
            <a:r>
              <a:rPr lang="ru-RU" dirty="0" err="1">
                <a:hlinkClick r:id="rId10" tooltip="Гирландайо"/>
              </a:rPr>
              <a:t>Гирландайо</a:t>
            </a:r>
            <a:r>
              <a:rPr lang="ru-RU" dirty="0"/>
              <a:t> и др. Впоследствии, даже когда отец Леонардо принимает его на работу в свою мастерскую, он продолжает сотрудничать с Верроккьо.</a:t>
            </a:r>
          </a:p>
          <a:p>
            <a:r>
              <a:rPr lang="ru-RU" dirty="0"/>
              <a:t>В 1473 году в возрасте 20 лет Леонардо да Винчи получает квалификацию мастера в </a:t>
            </a:r>
            <a:r>
              <a:rPr lang="ru-RU" dirty="0">
                <a:hlinkClick r:id="rId11" tooltip="Гильдия Святого Луки"/>
              </a:rPr>
              <a:t>Гильдии Святого Луки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27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8548" y="606693"/>
            <a:ext cx="5392835" cy="70830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Побеждённый учитель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2486297"/>
            <a:ext cx="10624457" cy="3614057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В XV веке в воздухе носились идеи о возрождении античных идеалов. Во Флорентийской Академии лучшие умы Италии создавали теорию нового искусства. Творческая молодёжь проводила время в оживленных дискуссиях. Леонардо оставался в стороне от бурной общественной жизни и редко покидал мастерскую. Ему было не до теоретических споров: он совершенствовал своё мастерство. Однажды </a:t>
            </a:r>
            <a:r>
              <a:rPr lang="ru-RU" dirty="0">
                <a:hlinkClick r:id="rId2" tooltip="Верроккьо"/>
              </a:rPr>
              <a:t>Верроккьо</a:t>
            </a:r>
            <a:r>
              <a:rPr lang="ru-RU" dirty="0"/>
              <a:t> получил заказ на картину «Крещение Христа» и поручил Леонардо написать одного из двух ангелов. Это была обычная практика художественных мастерских того времени: учитель создавал картину вместе с помощниками-учениками. Самым талантливым и старательным поручалось исполнение целого фрагмента. Два ангела, написанные Леонардо и Верроккьо, недвусмысленно продемонстрировали превосходство ученика над учителем. Как пишет Вазари, поражённый Верроккьо забросил кисть и никогда больше не возвращался к живописи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39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222069"/>
            <a:ext cx="6455281" cy="1058091"/>
          </a:xfrm>
        </p:spPr>
        <p:txBody>
          <a:bodyPr>
            <a:normAutofit/>
          </a:bodyPr>
          <a:lstStyle/>
          <a:p>
            <a:r>
              <a:rPr lang="ru-RU" dirty="0" smtClean="0"/>
              <a:t>Наука и инженерное дело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8823" y="940526"/>
            <a:ext cx="11116491" cy="5773783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/>
              <a:t>Единственное его изобретение, получившее признание при его жизни — </a:t>
            </a:r>
            <a:r>
              <a:rPr lang="ru-RU" dirty="0" err="1">
                <a:hlinkClick r:id="rId2" tooltip="Колесцовый замок"/>
              </a:rPr>
              <a:t>колесцовый</a:t>
            </a:r>
            <a:r>
              <a:rPr lang="ru-RU" dirty="0">
                <a:hlinkClick r:id="rId2" tooltip="Колесцовый замок"/>
              </a:rPr>
              <a:t> замок</a:t>
            </a:r>
            <a:r>
              <a:rPr lang="ru-RU" dirty="0"/>
              <a:t> для </a:t>
            </a:r>
            <a:r>
              <a:rPr lang="ru-RU" dirty="0">
                <a:hlinkClick r:id="rId3" tooltip="Пистолет"/>
              </a:rPr>
              <a:t>пистолета</a:t>
            </a:r>
            <a:r>
              <a:rPr lang="ru-RU" dirty="0"/>
              <a:t> (заводившийся ключом). В начале </a:t>
            </a:r>
            <a:r>
              <a:rPr lang="ru-RU" dirty="0" err="1"/>
              <a:t>колесцовый</a:t>
            </a:r>
            <a:r>
              <a:rPr lang="ru-RU" dirty="0"/>
              <a:t> пистолет был мало распространён, но уже к середине </a:t>
            </a:r>
            <a:r>
              <a:rPr lang="ru-RU" dirty="0">
                <a:hlinkClick r:id="rId4" tooltip="XVI век"/>
              </a:rPr>
              <a:t>XVI века</a:t>
            </a:r>
            <a:r>
              <a:rPr lang="ru-RU" dirty="0"/>
              <a:t> приобрёл популярность у </a:t>
            </a:r>
            <a:r>
              <a:rPr lang="ru-RU" dirty="0">
                <a:hlinkClick r:id="rId5" tooltip="Дворянство"/>
              </a:rPr>
              <a:t>дворян</a:t>
            </a:r>
            <a:r>
              <a:rPr lang="ru-RU" dirty="0"/>
              <a:t>, особенно у кавалерии, что даже отразилось на конструкции </a:t>
            </a:r>
            <a:r>
              <a:rPr lang="ru-RU" dirty="0">
                <a:hlinkClick r:id="rId6" tooltip="Латы"/>
              </a:rPr>
              <a:t>лат</a:t>
            </a:r>
            <a:r>
              <a:rPr lang="ru-RU" dirty="0"/>
              <a:t>, а именно: </a:t>
            </a:r>
            <a:r>
              <a:rPr lang="ru-RU" dirty="0" err="1">
                <a:hlinkClick r:id="rId7" tooltip="Максимилиановский доспех"/>
              </a:rPr>
              <a:t>максимилиановские</a:t>
            </a:r>
            <a:r>
              <a:rPr lang="ru-RU" dirty="0">
                <a:hlinkClick r:id="rId7" tooltip="Максимилиановский доспех"/>
              </a:rPr>
              <a:t> доспехи</a:t>
            </a:r>
            <a:r>
              <a:rPr lang="ru-RU" dirty="0"/>
              <a:t> ради стрельбы из пистолетов стали делать с перчатками вместо рукавиц. </a:t>
            </a:r>
            <a:r>
              <a:rPr lang="ru-RU" dirty="0" err="1"/>
              <a:t>Колесцовый</a:t>
            </a:r>
            <a:r>
              <a:rPr lang="ru-RU" dirty="0"/>
              <a:t> замок для пистолета, изобретённый Леонардо да Винчи, был настолько совершенен, что продолжал встречаться и в </a:t>
            </a:r>
            <a:r>
              <a:rPr lang="ru-RU" dirty="0">
                <a:hlinkClick r:id="rId8" tooltip="XIX век"/>
              </a:rPr>
              <a:t>XIX веке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Леонардо да Винчи интересовали проблемы </a:t>
            </a:r>
            <a:r>
              <a:rPr lang="ru-RU" dirty="0">
                <a:hlinkClick r:id="rId9" tooltip="Полёт"/>
              </a:rPr>
              <a:t>полёта</a:t>
            </a:r>
            <a:r>
              <a:rPr lang="ru-RU" dirty="0"/>
              <a:t>. В Милане он делал много рисунков и изучал </a:t>
            </a:r>
            <a:r>
              <a:rPr lang="ru-RU" dirty="0">
                <a:hlinkClick r:id="rId10" tooltip="Кодекс о полёте птиц"/>
              </a:rPr>
              <a:t>летательный механизм птиц</a:t>
            </a:r>
            <a:r>
              <a:rPr lang="ru-RU" dirty="0"/>
              <a:t> разных пород и летучих мышей. Кроме наблюдений, он проводил и опыты, но они все были неудачными. Леонардо очень хотел построить летательный аппарат. Он говорил: «Кто знает всё, тот может всё. Только бы узнать — и крылья будут!».</a:t>
            </a:r>
          </a:p>
          <a:p>
            <a:pPr algn="just"/>
            <a:r>
              <a:rPr lang="ru-RU" dirty="0"/>
              <a:t>Сначала Леонардо разрабатывал проблему </a:t>
            </a:r>
            <a:r>
              <a:rPr lang="ru-RU" dirty="0">
                <a:hlinkClick r:id="rId9" tooltip="Полёт"/>
              </a:rPr>
              <a:t>полёта</a:t>
            </a:r>
            <a:r>
              <a:rPr lang="ru-RU" dirty="0"/>
              <a:t> при помощи крыльев, приводимых в движение мышечной силой человека: идея простейшего аппарата Дедала и Икара. Но затем он дошёл до мысли о постройке такого аппарата, к которому человек не должен быть прикреплён, а должен сохранять полную свободу, чтобы управлять им; приводить же себя в движение аппарат должен своей собственной силой. Это в сущности идея </a:t>
            </a:r>
            <a:r>
              <a:rPr lang="ru-RU" dirty="0">
                <a:hlinkClick r:id="rId11" tooltip="Аэроплан"/>
              </a:rPr>
              <a:t>аэроплана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Леонардо да Винчи работал над аппаратом вертикального взлёта и посадки. На вертикальном «</a:t>
            </a:r>
            <a:r>
              <a:rPr lang="ru-RU" dirty="0" err="1"/>
              <a:t>ornitottero</a:t>
            </a:r>
            <a:r>
              <a:rPr lang="ru-RU" dirty="0"/>
              <a:t>» Леонардо планировал разместить систему втяжных лестниц. Примером ему послужила природа: «посмотри на каменного стрижа, который сел на землю и не может взлететь из-за своих коротких ног; а когда он в </a:t>
            </a:r>
            <a:r>
              <a:rPr lang="ru-RU" dirty="0">
                <a:hlinkClick r:id="rId9" tooltip="Полёт"/>
              </a:rPr>
              <a:t>полёте</a:t>
            </a:r>
            <a:r>
              <a:rPr lang="ru-RU" dirty="0"/>
              <a:t>, вытащи лестницу, как показано на втором изображении сверху… так надо взлетать с плоскости; эти лестницы служат ногами…». Что касается приземления, он писал: «Эти крючки (вогнутые клинья), которые прикреплены к основанию лестниц, служат тем же целям, что и кончики пальцев ног человека, который на них прыгает, и всё его тело не сотрясается при этом, как если бы он прыгал на каблуках».</a:t>
            </a:r>
          </a:p>
          <a:p>
            <a:pPr algn="just"/>
            <a:r>
              <a:rPr lang="ru-RU" dirty="0"/>
              <a:t>Леонардо да Винчи предложил первую схему зрительной трубы (телескопа) с двумя линзами (известная сейчас как зрительная труба системы Кеплера). В рукописи «Атлантического кодекса», лист 190а, есть запись: «Сделай очковые стекла (</a:t>
            </a:r>
            <a:r>
              <a:rPr lang="ru-RU" dirty="0" err="1"/>
              <a:t>ochiali</a:t>
            </a:r>
            <a:r>
              <a:rPr lang="ru-RU" dirty="0"/>
              <a:t>) для глаз, чтобы видеть Луну большой» (</a:t>
            </a:r>
            <a:r>
              <a:rPr lang="ru-RU" dirty="0" err="1"/>
              <a:t>Leonardo</a:t>
            </a:r>
            <a:r>
              <a:rPr lang="ru-RU" dirty="0"/>
              <a:t> </a:t>
            </a:r>
            <a:r>
              <a:rPr lang="ru-RU" dirty="0" err="1"/>
              <a:t>da</a:t>
            </a:r>
            <a:r>
              <a:rPr lang="ru-RU" dirty="0"/>
              <a:t> </a:t>
            </a:r>
            <a:r>
              <a:rPr lang="ru-RU" dirty="0" err="1"/>
              <a:t>Vinci</a:t>
            </a:r>
            <a:r>
              <a:rPr lang="ru-RU" dirty="0"/>
              <a:t>. «LIL </a:t>
            </a:r>
            <a:r>
              <a:rPr lang="ru-RU" dirty="0" err="1"/>
              <a:t>Codice</a:t>
            </a:r>
            <a:r>
              <a:rPr lang="ru-RU" dirty="0"/>
              <a:t> </a:t>
            </a:r>
            <a:r>
              <a:rPr lang="ru-RU" dirty="0" err="1"/>
              <a:t>Atlantico</a:t>
            </a:r>
            <a:r>
              <a:rPr lang="ru-RU" dirty="0"/>
              <a:t>…», I </a:t>
            </a:r>
            <a:r>
              <a:rPr lang="ru-RU" dirty="0" err="1"/>
              <a:t>Tavole</a:t>
            </a:r>
            <a:r>
              <a:rPr lang="ru-RU" dirty="0"/>
              <a:t>, С. А. 190а),</a:t>
            </a:r>
          </a:p>
          <a:p>
            <a:pPr algn="just"/>
            <a:r>
              <a:rPr lang="ru-RU" dirty="0"/>
              <a:t>Леонардо да Винчи, возможно, впервые сформулировал простейшую форму </a:t>
            </a:r>
            <a:r>
              <a:rPr lang="ru-RU" dirty="0">
                <a:hlinkClick r:id="rId12" tooltip="Уравнение непрерывности"/>
              </a:rPr>
              <a:t>закона сохранения массы для движения жидкостей</a:t>
            </a:r>
            <a:r>
              <a:rPr lang="ru-RU" dirty="0"/>
              <a:t>, описывая течение реки, однако, из-за невнятности формулировки и сомнений в подлинности, это утверждение подвергается критике</a:t>
            </a:r>
            <a:r>
              <a:rPr lang="ru-RU" baseline="30000" dirty="0">
                <a:hlinkClick r:id="rId13"/>
              </a:rPr>
              <a:t>[17]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Многие авторитетные историки науки, например </a:t>
            </a:r>
            <a:r>
              <a:rPr lang="ru-RU" dirty="0">
                <a:hlinkClick r:id="rId14" tooltip="Дюгем, Пьер"/>
              </a:rPr>
              <a:t>П. </a:t>
            </a:r>
            <a:r>
              <a:rPr lang="ru-RU" dirty="0" err="1">
                <a:hlinkClick r:id="rId14" tooltip="Дюгем, Пьер"/>
              </a:rPr>
              <a:t>Дюэм</a:t>
            </a:r>
            <a:r>
              <a:rPr lang="ru-RU" dirty="0"/>
              <a:t>, </a:t>
            </a:r>
            <a:r>
              <a:rPr lang="ru-RU" dirty="0">
                <a:hlinkClick r:id="rId15" tooltip="Трусделл, Клиффорд Амброуз"/>
              </a:rPr>
              <a:t>К. </a:t>
            </a:r>
            <a:r>
              <a:rPr lang="ru-RU" dirty="0" err="1">
                <a:hlinkClick r:id="rId15" tooltip="Трусделл, Клиффорд Амброуз"/>
              </a:rPr>
              <a:t>Трусделл</a:t>
            </a:r>
            <a:r>
              <a:rPr lang="ru-RU" dirty="0"/>
              <a:t>, </a:t>
            </a:r>
            <a:r>
              <a:rPr lang="ru-RU" dirty="0">
                <a:hlinkClick r:id="rId16" tooltip="Михайлов, Глеб Константинович"/>
              </a:rPr>
              <a:t>Г. К. Михайлов</a:t>
            </a:r>
            <a:r>
              <a:rPr lang="ru-RU" dirty="0"/>
              <a:t>, подвергают сомнению</a:t>
            </a:r>
            <a:r>
              <a:rPr lang="ru-RU" baseline="30000" dirty="0">
                <a:hlinkClick r:id="rId13"/>
              </a:rPr>
              <a:t>[17]</a:t>
            </a:r>
            <a:r>
              <a:rPr lang="ru-RU" dirty="0"/>
              <a:t> оригинальность ряда механических результатов да Винчи.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05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5839" y="0"/>
            <a:ext cx="8911687" cy="1280890"/>
          </a:xfrm>
        </p:spPr>
        <p:txBody>
          <a:bodyPr/>
          <a:lstStyle/>
          <a:p>
            <a:r>
              <a:rPr lang="ru-RU" dirty="0" smtClean="0"/>
              <a:t>Литературное наследие</a:t>
            </a:r>
            <a:endParaRPr lang="en-US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65761" y="953589"/>
            <a:ext cx="11051765" cy="5704845"/>
          </a:xfrm>
        </p:spPr>
        <p:txBody>
          <a:bodyPr>
            <a:normAutofit fontScale="55000" lnSpcReduction="20000"/>
          </a:bodyPr>
          <a:lstStyle/>
          <a:p>
            <a:pPr algn="just"/>
            <a:endParaRPr lang="ru-RU" sz="2500" dirty="0"/>
          </a:p>
          <a:p>
            <a:pPr algn="just"/>
            <a:r>
              <a:rPr lang="ru-RU" b="1" dirty="0"/>
              <a:t>Огромное литературное наследие Леонардо да Винчи дошло до наших дней в хаотическом виде, в написанных левой рукой </a:t>
            </a:r>
            <a:r>
              <a:rPr lang="ru-RU" b="1" dirty="0">
                <a:hlinkClick r:id="rId2" tooltip="Рукопись"/>
              </a:rPr>
              <a:t>рукописях</a:t>
            </a:r>
            <a:r>
              <a:rPr lang="ru-RU" b="1" dirty="0"/>
              <a:t>. Хотя Леонардо да Винчи не напечатал из них ни строчки, однако в своих записях он постоянно обращался к воображаемому читателю и все последние годы жизни не оставлял мысли об издании своих трудов.</a:t>
            </a:r>
          </a:p>
          <a:p>
            <a:pPr algn="just"/>
            <a:r>
              <a:rPr lang="ru-RU" b="1" dirty="0"/>
              <a:t>Уже после смерти Леонардо да Винчи его друг и ученик </a:t>
            </a:r>
            <a:r>
              <a:rPr lang="ru-RU" b="1" dirty="0" err="1">
                <a:hlinkClick r:id="rId3" tooltip="Мельци, Франческо"/>
              </a:rPr>
              <a:t>Франческо</a:t>
            </a:r>
            <a:r>
              <a:rPr lang="ru-RU" b="1" dirty="0">
                <a:hlinkClick r:id="rId3" tooltip="Мельци, Франческо"/>
              </a:rPr>
              <a:t> </a:t>
            </a:r>
            <a:r>
              <a:rPr lang="ru-RU" b="1" dirty="0" err="1">
                <a:hlinkClick r:id="rId3" tooltip="Мельци, Франческо"/>
              </a:rPr>
              <a:t>Мельци</a:t>
            </a:r>
            <a:r>
              <a:rPr lang="ru-RU" b="1" dirty="0"/>
              <a:t> выбрал из них отрывки, относящиеся к живописи, из которых был впоследствии скомпонован «</a:t>
            </a:r>
            <a:r>
              <a:rPr lang="ru-RU" b="1" dirty="0">
                <a:hlinkClick r:id="rId4" tooltip="Трактат о живописи"/>
              </a:rPr>
              <a:t>Трактат о живописи</a:t>
            </a:r>
            <a:r>
              <a:rPr lang="ru-RU" b="1" dirty="0"/>
              <a:t>» (</a:t>
            </a:r>
            <a:r>
              <a:rPr lang="ru-RU" b="1" dirty="0" err="1"/>
              <a:t>Trattato</a:t>
            </a:r>
            <a:r>
              <a:rPr lang="ru-RU" b="1" dirty="0"/>
              <a:t> </a:t>
            </a:r>
            <a:r>
              <a:rPr lang="ru-RU" b="1" dirty="0" err="1"/>
              <a:t>della</a:t>
            </a:r>
            <a:r>
              <a:rPr lang="ru-RU" b="1" dirty="0"/>
              <a:t> </a:t>
            </a:r>
            <a:r>
              <a:rPr lang="ru-RU" b="1" dirty="0" err="1"/>
              <a:t>pittura</a:t>
            </a:r>
            <a:r>
              <a:rPr lang="ru-RU" b="1" dirty="0"/>
              <a:t>, 1-е изд., </a:t>
            </a:r>
            <a:r>
              <a:rPr lang="ru-RU" b="1" dirty="0">
                <a:hlinkClick r:id="rId5" tooltip="1651"/>
              </a:rPr>
              <a:t>1651</a:t>
            </a:r>
            <a:r>
              <a:rPr lang="ru-RU" b="1" dirty="0"/>
              <a:t>). В полном же виде рукописное наследие Леонардо да Винчи было опубликовано только в </a:t>
            </a:r>
            <a:r>
              <a:rPr lang="ru-RU" b="1" dirty="0">
                <a:hlinkClick r:id="rId6" tooltip="XIX век"/>
              </a:rPr>
              <a:t>XIX</a:t>
            </a:r>
            <a:r>
              <a:rPr lang="ru-RU" b="1" dirty="0"/>
              <a:t>—</a:t>
            </a:r>
            <a:r>
              <a:rPr lang="ru-RU" b="1" dirty="0">
                <a:hlinkClick r:id="rId7" tooltip="XX век"/>
              </a:rPr>
              <a:t>XX веках</a:t>
            </a:r>
            <a:r>
              <a:rPr lang="ru-RU" b="1" dirty="0"/>
              <a:t>. Помимо громадного научного и исторического значения оно имеет также художественную ценность благодаря сжатому, энергичному слогу и необычайно чистому языку. Живя в эпоху расцвета </a:t>
            </a:r>
            <a:r>
              <a:rPr lang="ru-RU" b="1" dirty="0">
                <a:hlinkClick r:id="rId8" tooltip="Ренессансный гуманизм"/>
              </a:rPr>
              <a:t>гуманизма</a:t>
            </a:r>
            <a:r>
              <a:rPr lang="ru-RU" b="1" dirty="0"/>
              <a:t>, когда </a:t>
            </a:r>
            <a:r>
              <a:rPr lang="ru-RU" b="1" dirty="0">
                <a:hlinkClick r:id="rId9" tooltip="Итальянский язык"/>
              </a:rPr>
              <a:t>итальянский язык</a:t>
            </a:r>
            <a:r>
              <a:rPr lang="ru-RU" b="1" dirty="0"/>
              <a:t> считался второстепенным по сравнению с латынью, Леонардо да Винчи восхищал современников красотой и выразительностью своей речи (по преданию он был хорошим </a:t>
            </a:r>
            <a:r>
              <a:rPr lang="ru-RU" b="1" dirty="0">
                <a:hlinkClick r:id="rId10" tooltip="Импровизация"/>
              </a:rPr>
              <a:t>импровизатором</a:t>
            </a:r>
            <a:r>
              <a:rPr lang="ru-RU" b="1" dirty="0"/>
              <a:t>), но не считал себя литератором и писал, как говорил; его проза поэтому — образец разговорного языка интеллигенции </a:t>
            </a:r>
            <a:r>
              <a:rPr lang="ru-RU" b="1" dirty="0">
                <a:hlinkClick r:id="rId11" tooltip="XV век"/>
              </a:rPr>
              <a:t>XV века</a:t>
            </a:r>
            <a:r>
              <a:rPr lang="ru-RU" b="1" dirty="0"/>
              <a:t>, и это уберегло её в целом от искусственности и велеречивости, присущей прозе гуманистов, хотя в некоторых </a:t>
            </a:r>
            <a:r>
              <a:rPr lang="ru-RU" b="1" dirty="0">
                <a:hlinkClick r:id="rId12" tooltip="Пассаж"/>
              </a:rPr>
              <a:t>пассажах</a:t>
            </a:r>
            <a:r>
              <a:rPr lang="ru-RU" b="1" dirty="0"/>
              <a:t> </a:t>
            </a:r>
            <a:r>
              <a:rPr lang="ru-RU" b="1" dirty="0">
                <a:hlinkClick r:id="rId13" tooltip="Дидактика"/>
              </a:rPr>
              <a:t>дидактических писаний</a:t>
            </a:r>
            <a:r>
              <a:rPr lang="ru-RU" b="1" dirty="0"/>
              <a:t> Леонардо да Винчи мы находим отзвуки </a:t>
            </a:r>
            <a:r>
              <a:rPr lang="ru-RU" b="1" dirty="0">
                <a:hlinkClick r:id="rId14" tooltip="Пафос (риторика)"/>
              </a:rPr>
              <a:t>пафоса</a:t>
            </a:r>
            <a:r>
              <a:rPr lang="ru-RU" b="1" dirty="0"/>
              <a:t> гуманистического стиля.</a:t>
            </a:r>
          </a:p>
          <a:p>
            <a:pPr algn="just"/>
            <a:r>
              <a:rPr lang="ru-RU" b="1" dirty="0"/>
              <a:t>Даже в наименее «поэтических» по замыслу фрагментах слог Леонардо да Винчи отличается яркой образностью; так, его «Трактат о живописи» оснащен великолепными описаниями (например, знаменитое описание </a:t>
            </a:r>
            <a:r>
              <a:rPr lang="ru-RU" b="1" dirty="0">
                <a:hlinkClick r:id="rId15" tooltip="Потоп"/>
              </a:rPr>
              <a:t>потопа</a:t>
            </a:r>
            <a:r>
              <a:rPr lang="ru-RU" b="1" dirty="0"/>
              <a:t>), поражающими мастерством словесной передачи живописных и пластических образов. Наряду с описаниями, в которых чувствуется манера художника-живописца, Леонардо да Винчи даёт в своих рукописях множество образцов повествовательной </a:t>
            </a:r>
            <a:r>
              <a:rPr lang="ru-RU" b="1" dirty="0">
                <a:hlinkClick r:id="rId16" tooltip="Проза"/>
              </a:rPr>
              <a:t>прозы</a:t>
            </a:r>
            <a:r>
              <a:rPr lang="ru-RU" b="1" dirty="0"/>
              <a:t>: </a:t>
            </a:r>
            <a:r>
              <a:rPr lang="ru-RU" b="1" dirty="0">
                <a:hlinkClick r:id="rId17" tooltip="Басня"/>
              </a:rPr>
              <a:t>басни</a:t>
            </a:r>
            <a:r>
              <a:rPr lang="ru-RU" b="1" dirty="0"/>
              <a:t>, </a:t>
            </a:r>
            <a:r>
              <a:rPr lang="ru-RU" b="1" dirty="0">
                <a:hlinkClick r:id="rId18" tooltip="Фацеция"/>
              </a:rPr>
              <a:t>фацеции</a:t>
            </a:r>
            <a:r>
              <a:rPr lang="ru-RU" b="1" dirty="0"/>
              <a:t> (шутливые рассказы), </a:t>
            </a:r>
            <a:r>
              <a:rPr lang="ru-RU" b="1" dirty="0">
                <a:hlinkClick r:id="rId19" tooltip="Афоризм"/>
              </a:rPr>
              <a:t>афоризмы</a:t>
            </a:r>
            <a:r>
              <a:rPr lang="ru-RU" b="1" dirty="0"/>
              <a:t>, </a:t>
            </a:r>
            <a:r>
              <a:rPr lang="ru-RU" b="1" dirty="0">
                <a:hlinkClick r:id="rId20" tooltip="Аллегория"/>
              </a:rPr>
              <a:t>аллегории</a:t>
            </a:r>
            <a:r>
              <a:rPr lang="ru-RU" b="1" dirty="0"/>
              <a:t>, </a:t>
            </a:r>
            <a:r>
              <a:rPr lang="ru-RU" b="1" dirty="0">
                <a:hlinkClick r:id="rId21" tooltip="Пророчество"/>
              </a:rPr>
              <a:t>пророчества</a:t>
            </a:r>
            <a:r>
              <a:rPr lang="ru-RU" b="1" dirty="0"/>
              <a:t>. В баснях и фацециях Леонардо стоит на уровне </a:t>
            </a:r>
            <a:r>
              <a:rPr lang="ru-RU" b="1" dirty="0">
                <a:hlinkClick r:id="rId22" tooltip="Прозаик"/>
              </a:rPr>
              <a:t>прозаиков</a:t>
            </a:r>
            <a:r>
              <a:rPr lang="ru-RU" b="1" dirty="0"/>
              <a:t> </a:t>
            </a:r>
            <a:r>
              <a:rPr lang="ru-RU" b="1" dirty="0">
                <a:hlinkClick r:id="rId23" tooltip="XIV век"/>
              </a:rPr>
              <a:t>XIV века</a:t>
            </a:r>
            <a:r>
              <a:rPr lang="ru-RU" b="1" dirty="0"/>
              <a:t> с их простодушной практической </a:t>
            </a:r>
            <a:r>
              <a:rPr lang="ru-RU" b="1" dirty="0">
                <a:hlinkClick r:id="rId24" tooltip="Мораль"/>
              </a:rPr>
              <a:t>моралью</a:t>
            </a:r>
            <a:r>
              <a:rPr lang="ru-RU" b="1" dirty="0"/>
              <a:t>; а некоторые его фацеции неотличимы от новелл </a:t>
            </a:r>
            <a:r>
              <a:rPr lang="ru-RU" b="1" dirty="0">
                <a:hlinkClick r:id="rId25" tooltip="Саккетти, Франко"/>
              </a:rPr>
              <a:t>Сакетти</a:t>
            </a:r>
            <a:r>
              <a:rPr lang="ru-RU" b="1" dirty="0"/>
              <a:t>.</a:t>
            </a:r>
          </a:p>
          <a:p>
            <a:pPr algn="just"/>
            <a:r>
              <a:rPr lang="ru-RU" b="1" dirty="0"/>
              <a:t>Более фантастический характер имеют аллегории и пророчества: в первых Леонардо да Винчи использует приемы средневековых </a:t>
            </a:r>
            <a:r>
              <a:rPr lang="ru-RU" b="1" dirty="0">
                <a:hlinkClick r:id="rId26" tooltip="Энциклопедия"/>
              </a:rPr>
              <a:t>энциклопедий</a:t>
            </a:r>
            <a:r>
              <a:rPr lang="ru-RU" b="1" dirty="0"/>
              <a:t> и </a:t>
            </a:r>
            <a:r>
              <a:rPr lang="ru-RU" b="1" dirty="0">
                <a:hlinkClick r:id="rId27" tooltip="Бестиарий"/>
              </a:rPr>
              <a:t>бестиариев</a:t>
            </a:r>
            <a:r>
              <a:rPr lang="ru-RU" b="1" dirty="0"/>
              <a:t>; вторые носят характер шутливых </a:t>
            </a:r>
            <a:r>
              <a:rPr lang="ru-RU" b="1" dirty="0">
                <a:hlinkClick r:id="rId28" tooltip="Загадка"/>
              </a:rPr>
              <a:t>загадок</a:t>
            </a:r>
            <a:r>
              <a:rPr lang="ru-RU" b="1" dirty="0"/>
              <a:t>, отличающихся яркостью и меткостью фразеологии и проникнутых язвительной, почти </a:t>
            </a:r>
            <a:r>
              <a:rPr lang="ru-RU" b="1" dirty="0">
                <a:hlinkClick r:id="rId29" tooltip="Вольтер"/>
              </a:rPr>
              <a:t>вольтеровской иронией</a:t>
            </a:r>
            <a:r>
              <a:rPr lang="ru-RU" b="1" dirty="0"/>
              <a:t>, направленной по адресу знаменитого </a:t>
            </a:r>
            <a:r>
              <a:rPr lang="ru-RU" b="1" dirty="0">
                <a:hlinkClick r:id="rId30" tooltip="Проповедник"/>
              </a:rPr>
              <a:t>проповедника</a:t>
            </a:r>
            <a:r>
              <a:rPr lang="ru-RU" b="1" dirty="0"/>
              <a:t> </a:t>
            </a:r>
            <a:r>
              <a:rPr lang="ru-RU" b="1" dirty="0">
                <a:hlinkClick r:id="rId31" tooltip="Савонарола, Джироламо"/>
              </a:rPr>
              <a:t>Джироламо Савонаролы</a:t>
            </a:r>
            <a:r>
              <a:rPr lang="ru-RU" b="1" dirty="0"/>
              <a:t>. Наконец, в афоризмах Леонардо да Винчи выражена в </a:t>
            </a:r>
            <a:r>
              <a:rPr lang="ru-RU" b="1" dirty="0">
                <a:hlinkClick r:id="rId32" tooltip="Эпиграмма"/>
              </a:rPr>
              <a:t>эпиграмматической форме</a:t>
            </a:r>
            <a:r>
              <a:rPr lang="ru-RU" b="1" dirty="0"/>
              <a:t> его философия </a:t>
            </a:r>
            <a:r>
              <a:rPr lang="ru-RU" b="1" dirty="0">
                <a:hlinkClick r:id="rId33" tooltip="Природа"/>
              </a:rPr>
              <a:t>природы</a:t>
            </a:r>
            <a:r>
              <a:rPr lang="ru-RU" b="1" dirty="0"/>
              <a:t>, его мысли о внутренней сущности вещей. </a:t>
            </a:r>
            <a:r>
              <a:rPr lang="ru-RU" b="1" dirty="0">
                <a:hlinkClick r:id="rId34" tooltip="Художественная литература"/>
              </a:rPr>
              <a:t>Художественная литература</a:t>
            </a:r>
            <a:r>
              <a:rPr lang="ru-RU" b="1" dirty="0"/>
              <a:t> имела для него чисто </a:t>
            </a:r>
            <a:r>
              <a:rPr lang="ru-RU" b="1" dirty="0">
                <a:hlinkClick r:id="rId35" tooltip="Утилитарное значение (страница отсутствует)"/>
              </a:rPr>
              <a:t>утилитарное</a:t>
            </a:r>
            <a:r>
              <a:rPr lang="ru-RU" b="1" dirty="0"/>
              <a:t>, подсобное значение.</a:t>
            </a:r>
          </a:p>
          <a:p>
            <a:pPr algn="just"/>
            <a:r>
              <a:rPr lang="ru-RU" b="1" dirty="0"/>
              <a:t>Особое место в наследии художника занимает трактат </a:t>
            </a:r>
            <a:r>
              <a:rPr lang="ru-RU" b="1" dirty="0">
                <a:hlinkClick r:id="rId36" tooltip="Об игре в шахматы"/>
              </a:rPr>
              <a:t>«Об игре в шахматы»</a:t>
            </a:r>
            <a:r>
              <a:rPr lang="ru-RU" b="1" dirty="0"/>
              <a:t> (</a:t>
            </a:r>
            <a:r>
              <a:rPr lang="ru-RU" b="1" dirty="0">
                <a:hlinkClick r:id="rId37" tooltip="Латинский язык"/>
              </a:rPr>
              <a:t>лат.</a:t>
            </a:r>
            <a:r>
              <a:rPr lang="ru-RU" b="1" dirty="0"/>
              <a:t> </a:t>
            </a:r>
            <a:r>
              <a:rPr lang="ru-RU" b="1" i="1" dirty="0"/>
              <a:t>«</a:t>
            </a:r>
            <a:r>
              <a:rPr lang="ru-RU" b="1" i="1" dirty="0" err="1"/>
              <a:t>De</a:t>
            </a:r>
            <a:r>
              <a:rPr lang="ru-RU" b="1" i="1" dirty="0"/>
              <a:t> </a:t>
            </a:r>
            <a:r>
              <a:rPr lang="ru-RU" b="1" i="1" dirty="0" err="1"/>
              <a:t>Ludo</a:t>
            </a:r>
            <a:r>
              <a:rPr lang="ru-RU" b="1" i="1" dirty="0"/>
              <a:t> </a:t>
            </a:r>
            <a:r>
              <a:rPr lang="ru-RU" b="1" i="1" dirty="0" err="1"/>
              <a:t>Schacorum</a:t>
            </a:r>
            <a:r>
              <a:rPr lang="ru-RU" b="1" i="1" dirty="0"/>
              <a:t>»</a:t>
            </a:r>
            <a:r>
              <a:rPr lang="ru-RU" b="1" dirty="0"/>
              <a:t>) — книга итальянского монаха-математика </a:t>
            </a:r>
            <a:r>
              <a:rPr lang="ru-RU" b="1" dirty="0">
                <a:hlinkClick r:id="rId38" tooltip="Пачоли, Лука"/>
              </a:rPr>
              <a:t>Луки </a:t>
            </a:r>
            <a:r>
              <a:rPr lang="ru-RU" b="1" dirty="0" err="1">
                <a:hlinkClick r:id="rId38" tooltip="Пачоли, Лука"/>
              </a:rPr>
              <a:t>Бартоломео</a:t>
            </a:r>
            <a:r>
              <a:rPr lang="ru-RU" b="1" dirty="0">
                <a:hlinkClick r:id="rId38" tooltip="Пачоли, Лука"/>
              </a:rPr>
              <a:t> </a:t>
            </a:r>
            <a:r>
              <a:rPr lang="ru-RU" b="1" dirty="0" err="1">
                <a:hlinkClick r:id="rId38" tooltip="Пачоли, Лука"/>
              </a:rPr>
              <a:t>Пачоли</a:t>
            </a:r>
            <a:r>
              <a:rPr lang="ru-RU" b="1" dirty="0"/>
              <a:t> из монастыря Гроба Господня на латинском языке. Трактат известен также под названием «Отгоняющий скуку» (</a:t>
            </a:r>
            <a:r>
              <a:rPr lang="ru-RU" b="1" dirty="0">
                <a:hlinkClick r:id="rId37" tooltip="Латинский язык"/>
              </a:rPr>
              <a:t>лат.</a:t>
            </a:r>
            <a:r>
              <a:rPr lang="ru-RU" b="1" dirty="0"/>
              <a:t> </a:t>
            </a:r>
            <a:r>
              <a:rPr lang="ru-RU" b="1" i="1" dirty="0"/>
              <a:t>«</a:t>
            </a:r>
            <a:r>
              <a:rPr lang="ru-RU" b="1" i="1" dirty="0" err="1"/>
              <a:t>Schifanoia</a:t>
            </a:r>
            <a:r>
              <a:rPr lang="ru-RU" b="1" i="1" dirty="0"/>
              <a:t>»</a:t>
            </a:r>
            <a:r>
              <a:rPr lang="ru-RU" b="1" dirty="0"/>
              <a:t>). Часть иллюстраций к трактату </a:t>
            </a:r>
            <a:r>
              <a:rPr lang="ru-RU" b="1" dirty="0" err="1"/>
              <a:t>атрибутируются</a:t>
            </a:r>
            <a:r>
              <a:rPr lang="ru-RU" b="1" dirty="0"/>
              <a:t> Леонардо да Винчи, а некоторые исследователи утверждают, что им составлены и некоторые шахматные задачи из этого сборника</a:t>
            </a:r>
            <a:r>
              <a:rPr lang="ru-RU" b="1" baseline="30000" dirty="0">
                <a:hlinkClick r:id="rId39"/>
              </a:rPr>
              <a:t>[20]</a:t>
            </a:r>
            <a:r>
              <a:rPr lang="ru-RU" b="1" dirty="0"/>
              <a:t>.</a:t>
            </a:r>
            <a:r>
              <a:rPr lang="ru-RU" b="1" dirty="0"/>
              <a:t/>
            </a:r>
            <a:br>
              <a:rPr lang="ru-RU" b="1" dirty="0"/>
            </a:b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0100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121</Words>
  <Application>Microsoft Office PowerPoint</Application>
  <PresentationFormat>Широкоэкранный</PresentationFormat>
  <Paragraphs>30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Garamond</vt:lpstr>
      <vt:lpstr>Натуральные материалы</vt:lpstr>
      <vt:lpstr>Леонардо да Винчи</vt:lpstr>
      <vt:lpstr>Детство</vt:lpstr>
      <vt:lpstr>Легенда о щите Медузы</vt:lpstr>
      <vt:lpstr>Мастерская Верроккьо</vt:lpstr>
      <vt:lpstr>Побеждённый учитель</vt:lpstr>
      <vt:lpstr>Наука и инженерное дело</vt:lpstr>
      <vt:lpstr>Литературное наследие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Леонардо да Винчи</dc:title>
  <dc:creator>Admin</dc:creator>
  <cp:lastModifiedBy>Пользователь</cp:lastModifiedBy>
  <cp:revision>3</cp:revision>
  <dcterms:created xsi:type="dcterms:W3CDTF">2019-10-09T16:11:18Z</dcterms:created>
  <dcterms:modified xsi:type="dcterms:W3CDTF">2019-11-21T13:06:30Z</dcterms:modified>
</cp:coreProperties>
</file>