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64" r:id="rId1"/>
  </p:sldMasterIdLst>
  <p:notesMasterIdLst>
    <p:notesMasterId r:id="rId16"/>
  </p:notesMasterIdLst>
  <p:sldIdLst>
    <p:sldId id="272" r:id="rId2"/>
    <p:sldId id="257" r:id="rId3"/>
    <p:sldId id="279" r:id="rId4"/>
    <p:sldId id="277" r:id="rId5"/>
    <p:sldId id="273" r:id="rId6"/>
    <p:sldId id="267" r:id="rId7"/>
    <p:sldId id="258" r:id="rId8"/>
    <p:sldId id="274" r:id="rId9"/>
    <p:sldId id="278" r:id="rId10"/>
    <p:sldId id="260" r:id="rId11"/>
    <p:sldId id="261" r:id="rId12"/>
    <p:sldId id="275" r:id="rId13"/>
    <p:sldId id="276" r:id="rId14"/>
    <p:sldId id="271" r:id="rId15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ЧерныхМА" initials="Ч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33CC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 snapToGrid="0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8-10T11:51:20.453" idx="1">
    <p:pos x="10" y="10"/>
    <p:text>Черных М.А., учитель математики МБОУ гимназии №1 г. Челябинска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F843C7C3-FEDC-4175-B7E2-0D54C2306554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AC1EB4F8-C76B-4835-BD6F-6A00E30F8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Черных М.А., учитель математики МБОУ гимназии №1 г. Челябинска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74050-12E1-493D-9EA7-4D98EE3C3237}" type="slidenum">
              <a:rPr lang="ru-RU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E8905-ADE0-4323-95E3-B24A63375671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0AFED-1003-40D9-9C6A-689BFB6D0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462F7-F2AE-42E5-A9F7-363A441078D8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40DFF-1D3B-4D5C-BD75-F4A2A74D9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576C0-5A4A-4E8C-8DA6-B807E881CB13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A0EC1-81F2-4E52-9522-82210B432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276350" y="1600200"/>
            <a:ext cx="741045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2954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0948C-9D2B-4D1A-A426-D4295F406504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3853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5B152-95FD-485C-8B6C-909A5EFF1A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B4F49-18F7-465C-8B0F-51E517CDDB28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B7435-8EC0-4B5D-A5DF-8027C260D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1CC5E-0976-42B2-8242-A5A14C9A6066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F639A-0B20-4D44-B57D-90FBE0163C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CB272-458D-49D8-B3DA-47374D59B58D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963B7-B98F-4850-AA7E-A82F883C2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00AB2-489D-4E73-B38B-486E14ACE272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A9CF5-C876-44E5-B498-3DFF5953D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B366B-2531-4B2F-B32F-7D24B8476608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BA5BA-7B9B-4271-B718-5617F3C51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40451-7736-4024-851A-453DD8E36F91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4B0B7-CF52-43D5-B1A8-AC5078353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4A4F9-375E-4888-A94B-5DBDF489E6D6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8E14B-BF46-48D4-ABEB-61C38244B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57741-FE3C-4F1A-A057-878C0B7358DC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C5AC1-B255-4E73-AF4C-39B8F1682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fld id="{06ECF4CF-13C2-478F-8A6C-5F8CC2D3C185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EC076CED-396B-4246-B656-3B25D90D1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</p:sldLayoutIdLst>
  <p:transition spd="slow"/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Объект 7"/>
          <p:cNvSpPr>
            <a:spLocks noGrp="1"/>
          </p:cNvSpPr>
          <p:nvPr>
            <p:ph idx="1"/>
          </p:nvPr>
        </p:nvSpPr>
        <p:spPr>
          <a:xfrm>
            <a:off x="395288" y="1412875"/>
            <a:ext cx="8497887" cy="4413250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ru-RU" sz="5400" b="1" dirty="0" smtClean="0">
              <a:solidFill>
                <a:srgbClr val="002060"/>
              </a:solidFill>
              <a:latin typeface="Impact" pitchFamily="34" charset="0"/>
            </a:endParaRPr>
          </a:p>
          <a:p>
            <a:pPr marL="0" indent="0" algn="ctr">
              <a:buFontTx/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Impact" pitchFamily="34" charset="0"/>
              </a:rPr>
              <a:t>Многоугольник.</a:t>
            </a:r>
          </a:p>
          <a:p>
            <a:pPr marL="0" indent="0" algn="ctr">
              <a:buFontTx/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Impact" pitchFamily="34" charset="0"/>
              </a:rPr>
              <a:t>Выпуклый многоугольник.</a:t>
            </a:r>
          </a:p>
          <a:p>
            <a:pPr marL="0" indent="0" algn="ctr">
              <a:buFontTx/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Impact" pitchFamily="34" charset="0"/>
              </a:rPr>
              <a:t>Четырехугольник.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Невыпуклый многоугольник</a:t>
            </a: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2073275" y="3297238"/>
            <a:ext cx="33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ahoma" pitchFamily="34" charset="0"/>
              </a:rPr>
              <a:t>А</a:t>
            </a: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5567363" y="1938338"/>
            <a:ext cx="333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ahoma" pitchFamily="34" charset="0"/>
              </a:rPr>
              <a:t>В</a:t>
            </a:r>
          </a:p>
        </p:txBody>
      </p:sp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6048375" y="3703638"/>
            <a:ext cx="33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ahoma" pitchFamily="34" charset="0"/>
              </a:rPr>
              <a:t>С</a:t>
            </a:r>
          </a:p>
        </p:txBody>
      </p:sp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4273550" y="4284663"/>
            <a:ext cx="3571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Tahoma" pitchFamily="34" charset="0"/>
              </a:rPr>
              <a:t>D</a:t>
            </a:r>
            <a:endParaRPr lang="ru-RU" sz="2000">
              <a:latin typeface="Tahoma" pitchFamily="34" charset="0"/>
            </a:endParaRPr>
          </a:p>
        </p:txBody>
      </p:sp>
      <p:sp>
        <p:nvSpPr>
          <p:cNvPr id="12295" name="Text Box 9"/>
          <p:cNvSpPr txBox="1">
            <a:spLocks noChangeArrowheads="1"/>
          </p:cNvSpPr>
          <p:nvPr/>
        </p:nvSpPr>
        <p:spPr bwMode="auto">
          <a:xfrm>
            <a:off x="5056188" y="5705475"/>
            <a:ext cx="327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ahoma" pitchFamily="34" charset="0"/>
              </a:rPr>
              <a:t>Е</a:t>
            </a:r>
          </a:p>
        </p:txBody>
      </p:sp>
      <p:grpSp>
        <p:nvGrpSpPr>
          <p:cNvPr id="12296" name="Group 20"/>
          <p:cNvGrpSpPr>
            <a:grpSpLocks/>
          </p:cNvGrpSpPr>
          <p:nvPr/>
        </p:nvGrpSpPr>
        <p:grpSpPr bwMode="auto">
          <a:xfrm>
            <a:off x="1800225" y="2276475"/>
            <a:ext cx="4284663" cy="3398838"/>
            <a:chOff x="1134" y="1434"/>
            <a:chExt cx="2699" cy="2141"/>
          </a:xfrm>
        </p:grpSpPr>
        <p:sp>
          <p:nvSpPr>
            <p:cNvPr id="12300" name="Line 14"/>
            <p:cNvSpPr>
              <a:spLocks noChangeShapeType="1"/>
            </p:cNvSpPr>
            <p:nvPr/>
          </p:nvSpPr>
          <p:spPr bwMode="auto">
            <a:xfrm flipV="1">
              <a:off x="1591" y="1434"/>
              <a:ext cx="1879" cy="715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1" name="Line 15"/>
            <p:cNvSpPr>
              <a:spLocks noChangeShapeType="1"/>
            </p:cNvSpPr>
            <p:nvPr/>
          </p:nvSpPr>
          <p:spPr bwMode="auto">
            <a:xfrm>
              <a:off x="3470" y="1434"/>
              <a:ext cx="363" cy="118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2" name="Line 16"/>
            <p:cNvSpPr>
              <a:spLocks noChangeShapeType="1"/>
            </p:cNvSpPr>
            <p:nvPr/>
          </p:nvSpPr>
          <p:spPr bwMode="auto">
            <a:xfrm flipH="1">
              <a:off x="2744" y="2614"/>
              <a:ext cx="1089" cy="36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3" name="Line 17"/>
            <p:cNvSpPr>
              <a:spLocks noChangeShapeType="1"/>
            </p:cNvSpPr>
            <p:nvPr/>
          </p:nvSpPr>
          <p:spPr bwMode="auto">
            <a:xfrm>
              <a:off x="2744" y="2976"/>
              <a:ext cx="566" cy="59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4" name="Line 18"/>
            <p:cNvSpPr>
              <a:spLocks noChangeShapeType="1"/>
            </p:cNvSpPr>
            <p:nvPr/>
          </p:nvSpPr>
          <p:spPr bwMode="auto">
            <a:xfrm flipH="1" flipV="1">
              <a:off x="1143" y="3392"/>
              <a:ext cx="2185" cy="183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5" name="Line 19"/>
            <p:cNvSpPr>
              <a:spLocks noChangeShapeType="1"/>
            </p:cNvSpPr>
            <p:nvPr/>
          </p:nvSpPr>
          <p:spPr bwMode="auto">
            <a:xfrm flipV="1">
              <a:off x="1134" y="2148"/>
              <a:ext cx="457" cy="12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5060" name="Line 4"/>
          <p:cNvSpPr>
            <a:spLocks noChangeShapeType="1"/>
          </p:cNvSpPr>
          <p:nvPr/>
        </p:nvSpPr>
        <p:spPr bwMode="auto">
          <a:xfrm flipV="1">
            <a:off x="0" y="3141663"/>
            <a:ext cx="9144000" cy="3025775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077" name="Line 21"/>
          <p:cNvSpPr>
            <a:spLocks noChangeShapeType="1"/>
          </p:cNvSpPr>
          <p:nvPr/>
        </p:nvSpPr>
        <p:spPr bwMode="auto">
          <a:xfrm>
            <a:off x="0" y="214313"/>
            <a:ext cx="6429375" cy="6643687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9" name="Text Box 22"/>
          <p:cNvSpPr txBox="1">
            <a:spLocks noChangeArrowheads="1"/>
          </p:cNvSpPr>
          <p:nvPr/>
        </p:nvSpPr>
        <p:spPr bwMode="auto">
          <a:xfrm>
            <a:off x="1425575" y="5151438"/>
            <a:ext cx="315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Tahoma" pitchFamily="34" charset="0"/>
              </a:rPr>
              <a:t>F</a:t>
            </a:r>
            <a:endParaRPr lang="ru-RU" sz="2000">
              <a:latin typeface="Tahoma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45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45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5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nimBg="1"/>
      <p:bldP spid="45060" grpId="1" animBg="1"/>
      <p:bldP spid="45077" grpId="0" animBg="1"/>
      <p:bldP spid="4507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400" smtClean="0"/>
              <a:t>Сумма углов выпуклого </a:t>
            </a:r>
            <a:br>
              <a:rPr lang="ru-RU" sz="3400" smtClean="0"/>
            </a:br>
            <a:r>
              <a:rPr lang="en-US" sz="3400" smtClean="0"/>
              <a:t>n-</a:t>
            </a:r>
            <a:r>
              <a:rPr lang="ru-RU" sz="3400" smtClean="0"/>
              <a:t>угольника</a:t>
            </a:r>
          </a:p>
        </p:txBody>
      </p:sp>
      <p:graphicFrame>
        <p:nvGraphicFramePr>
          <p:cNvPr id="46147" name="Group 67"/>
          <p:cNvGraphicFramePr>
            <a:graphicFrameLocks noGrp="1"/>
          </p:cNvGraphicFramePr>
          <p:nvPr>
            <p:ph type="tbl" idx="1"/>
          </p:nvPr>
        </p:nvGraphicFramePr>
        <p:xfrm>
          <a:off x="1776413" y="5100638"/>
          <a:ext cx="6959600" cy="914400"/>
        </p:xfrm>
        <a:graphic>
          <a:graphicData uri="http://schemas.openxmlformats.org/drawingml/2006/table">
            <a:tbl>
              <a:tblPr/>
              <a:tblGrid>
                <a:gridCol w="3327400"/>
                <a:gridCol w="885825"/>
                <a:gridCol w="900113"/>
                <a:gridCol w="928687"/>
                <a:gridCol w="917575"/>
              </a:tblGrid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Число сторон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Треугольников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089" name="AutoShape 9"/>
          <p:cNvSpPr>
            <a:spLocks noChangeArrowheads="1"/>
          </p:cNvSpPr>
          <p:nvPr/>
        </p:nvSpPr>
        <p:spPr bwMode="auto">
          <a:xfrm rot="1608401">
            <a:off x="1008063" y="2038350"/>
            <a:ext cx="2201862" cy="1289050"/>
          </a:xfrm>
          <a:prstGeom prst="parallelogram">
            <a:avLst>
              <a:gd name="adj" fmla="val 42703"/>
            </a:avLst>
          </a:prstGeom>
          <a:solidFill>
            <a:schemeClr val="accent1">
              <a:alpha val="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123" name="Line 43"/>
          <p:cNvSpPr>
            <a:spLocks noChangeShapeType="1"/>
          </p:cNvSpPr>
          <p:nvPr/>
        </p:nvSpPr>
        <p:spPr bwMode="auto">
          <a:xfrm flipV="1">
            <a:off x="831850" y="2605088"/>
            <a:ext cx="2509838" cy="160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24" name="Text Box 44"/>
          <p:cNvSpPr txBox="1">
            <a:spLocks noChangeArrowheads="1"/>
          </p:cNvSpPr>
          <p:nvPr/>
        </p:nvSpPr>
        <p:spPr bwMode="auto">
          <a:xfrm>
            <a:off x="5375275" y="5145088"/>
            <a:ext cx="377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ahoma" pitchFamily="34" charset="0"/>
              </a:rPr>
              <a:t>4</a:t>
            </a:r>
            <a:endParaRPr lang="ru-RU" sz="2800">
              <a:latin typeface="Tahoma" pitchFamily="34" charset="0"/>
            </a:endParaRPr>
          </a:p>
        </p:txBody>
      </p:sp>
      <p:sp>
        <p:nvSpPr>
          <p:cNvPr id="46125" name="Text Box 45"/>
          <p:cNvSpPr txBox="1">
            <a:spLocks noChangeArrowheads="1"/>
          </p:cNvSpPr>
          <p:nvPr/>
        </p:nvSpPr>
        <p:spPr bwMode="auto">
          <a:xfrm>
            <a:off x="5394325" y="5581650"/>
            <a:ext cx="377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ahoma" pitchFamily="34" charset="0"/>
              </a:rPr>
              <a:t>2</a:t>
            </a:r>
            <a:endParaRPr lang="ru-RU" sz="2800">
              <a:latin typeface="Tahoma" pitchFamily="34" charset="0"/>
            </a:endParaRPr>
          </a:p>
        </p:txBody>
      </p:sp>
      <p:sp>
        <p:nvSpPr>
          <p:cNvPr id="46126" name="AutoShape 46"/>
          <p:cNvSpPr>
            <a:spLocks noChangeArrowheads="1"/>
          </p:cNvSpPr>
          <p:nvPr/>
        </p:nvSpPr>
        <p:spPr bwMode="auto">
          <a:xfrm rot="1446808">
            <a:off x="4022725" y="1552575"/>
            <a:ext cx="2065338" cy="1814513"/>
          </a:xfrm>
          <a:prstGeom prst="pentagon">
            <a:avLst/>
          </a:prstGeom>
          <a:solidFill>
            <a:schemeClr val="accent1">
              <a:alpha val="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127" name="Line 47"/>
          <p:cNvSpPr>
            <a:spLocks noChangeShapeType="1"/>
          </p:cNvSpPr>
          <p:nvPr/>
        </p:nvSpPr>
        <p:spPr bwMode="auto">
          <a:xfrm flipV="1">
            <a:off x="4125913" y="1627188"/>
            <a:ext cx="1320800" cy="1392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28" name="Line 48"/>
          <p:cNvSpPr>
            <a:spLocks noChangeShapeType="1"/>
          </p:cNvSpPr>
          <p:nvPr/>
        </p:nvSpPr>
        <p:spPr bwMode="auto">
          <a:xfrm flipV="1">
            <a:off x="4110038" y="2686050"/>
            <a:ext cx="1973262" cy="3476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29" name="Text Box 49"/>
          <p:cNvSpPr txBox="1">
            <a:spLocks noChangeArrowheads="1"/>
          </p:cNvSpPr>
          <p:nvPr/>
        </p:nvSpPr>
        <p:spPr bwMode="auto">
          <a:xfrm>
            <a:off x="6172200" y="5124450"/>
            <a:ext cx="377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ahoma" pitchFamily="34" charset="0"/>
              </a:rPr>
              <a:t>5</a:t>
            </a:r>
            <a:endParaRPr lang="ru-RU" sz="2800">
              <a:latin typeface="Tahoma" pitchFamily="34" charset="0"/>
            </a:endParaRPr>
          </a:p>
        </p:txBody>
      </p:sp>
      <p:sp>
        <p:nvSpPr>
          <p:cNvPr id="46130" name="Text Box 50"/>
          <p:cNvSpPr txBox="1">
            <a:spLocks noChangeArrowheads="1"/>
          </p:cNvSpPr>
          <p:nvPr/>
        </p:nvSpPr>
        <p:spPr bwMode="auto">
          <a:xfrm>
            <a:off x="6186488" y="5599113"/>
            <a:ext cx="377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ahoma" pitchFamily="34" charset="0"/>
              </a:rPr>
              <a:t>3</a:t>
            </a:r>
            <a:endParaRPr lang="ru-RU" sz="2800">
              <a:latin typeface="Tahoma" pitchFamily="34" charset="0"/>
            </a:endParaRPr>
          </a:p>
        </p:txBody>
      </p:sp>
      <p:sp>
        <p:nvSpPr>
          <p:cNvPr id="46131" name="AutoShape 51"/>
          <p:cNvSpPr>
            <a:spLocks noChangeArrowheads="1"/>
          </p:cNvSpPr>
          <p:nvPr/>
        </p:nvSpPr>
        <p:spPr bwMode="auto">
          <a:xfrm rot="1248477">
            <a:off x="6518275" y="1600200"/>
            <a:ext cx="1946275" cy="1665288"/>
          </a:xfrm>
          <a:prstGeom prst="hexagon">
            <a:avLst>
              <a:gd name="adj" fmla="val 37778"/>
              <a:gd name="vf" fmla="val 115470"/>
            </a:avLst>
          </a:prstGeom>
          <a:solidFill>
            <a:schemeClr val="accent1">
              <a:alpha val="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132" name="Line 52"/>
          <p:cNvSpPr>
            <a:spLocks noChangeShapeType="1"/>
          </p:cNvSpPr>
          <p:nvPr/>
        </p:nvSpPr>
        <p:spPr bwMode="auto">
          <a:xfrm flipV="1">
            <a:off x="6888163" y="2754313"/>
            <a:ext cx="1524000" cy="3190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33" name="Line 53"/>
          <p:cNvSpPr>
            <a:spLocks noChangeShapeType="1"/>
          </p:cNvSpPr>
          <p:nvPr/>
        </p:nvSpPr>
        <p:spPr bwMode="auto">
          <a:xfrm flipV="1">
            <a:off x="6861175" y="1768475"/>
            <a:ext cx="1233488" cy="13065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34" name="Line 54"/>
          <p:cNvSpPr>
            <a:spLocks noChangeShapeType="1"/>
          </p:cNvSpPr>
          <p:nvPr/>
        </p:nvSpPr>
        <p:spPr bwMode="auto">
          <a:xfrm flipV="1">
            <a:off x="6861175" y="1508125"/>
            <a:ext cx="609600" cy="1597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35" name="Text Box 55"/>
          <p:cNvSpPr txBox="1">
            <a:spLocks noChangeArrowheads="1"/>
          </p:cNvSpPr>
          <p:nvPr/>
        </p:nvSpPr>
        <p:spPr bwMode="auto">
          <a:xfrm>
            <a:off x="7062788" y="5146675"/>
            <a:ext cx="377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ahoma" pitchFamily="34" charset="0"/>
              </a:rPr>
              <a:t>6</a:t>
            </a:r>
            <a:endParaRPr lang="ru-RU" sz="2800">
              <a:latin typeface="Tahoma" pitchFamily="34" charset="0"/>
            </a:endParaRPr>
          </a:p>
        </p:txBody>
      </p:sp>
      <p:sp>
        <p:nvSpPr>
          <p:cNvPr id="46136" name="Text Box 56"/>
          <p:cNvSpPr txBox="1">
            <a:spLocks noChangeArrowheads="1"/>
          </p:cNvSpPr>
          <p:nvPr/>
        </p:nvSpPr>
        <p:spPr bwMode="auto">
          <a:xfrm>
            <a:off x="7099300" y="5559425"/>
            <a:ext cx="377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ahoma" pitchFamily="34" charset="0"/>
              </a:rPr>
              <a:t>4</a:t>
            </a:r>
            <a:endParaRPr lang="ru-RU" sz="2800">
              <a:latin typeface="Tahoma" pitchFamily="34" charset="0"/>
            </a:endParaRPr>
          </a:p>
        </p:txBody>
      </p:sp>
      <p:sp>
        <p:nvSpPr>
          <p:cNvPr id="46137" name="Text Box 57"/>
          <p:cNvSpPr txBox="1">
            <a:spLocks noChangeArrowheads="1"/>
          </p:cNvSpPr>
          <p:nvPr/>
        </p:nvSpPr>
        <p:spPr bwMode="auto">
          <a:xfrm>
            <a:off x="8031163" y="5133975"/>
            <a:ext cx="382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ahoma" pitchFamily="34" charset="0"/>
              </a:rPr>
              <a:t>n</a:t>
            </a:r>
            <a:endParaRPr lang="ru-RU" sz="2800">
              <a:latin typeface="Tahoma" pitchFamily="34" charset="0"/>
            </a:endParaRPr>
          </a:p>
        </p:txBody>
      </p:sp>
      <p:sp>
        <p:nvSpPr>
          <p:cNvPr id="46138" name="Text Box 58"/>
          <p:cNvSpPr txBox="1">
            <a:spLocks noChangeArrowheads="1"/>
          </p:cNvSpPr>
          <p:nvPr/>
        </p:nvSpPr>
        <p:spPr bwMode="auto">
          <a:xfrm>
            <a:off x="7874000" y="5591175"/>
            <a:ext cx="704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ahoma" pitchFamily="34" charset="0"/>
              </a:rPr>
              <a:t>n-2</a:t>
            </a:r>
            <a:endParaRPr lang="ru-RU" sz="2800">
              <a:latin typeface="Tahoma" pitchFamily="34" charset="0"/>
            </a:endParaRPr>
          </a:p>
        </p:txBody>
      </p:sp>
      <p:sp>
        <p:nvSpPr>
          <p:cNvPr id="46139" name="Text Box 59"/>
          <p:cNvSpPr txBox="1">
            <a:spLocks noChangeArrowheads="1"/>
          </p:cNvSpPr>
          <p:nvPr/>
        </p:nvSpPr>
        <p:spPr bwMode="auto">
          <a:xfrm>
            <a:off x="885825" y="3719513"/>
            <a:ext cx="47402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tx2"/>
                </a:solidFill>
                <a:latin typeface="Tahoma" pitchFamily="34" charset="0"/>
              </a:rPr>
              <a:t>Сумма углов выпуклого </a:t>
            </a:r>
            <a:br>
              <a:rPr lang="ru-RU" sz="3200">
                <a:solidFill>
                  <a:schemeClr val="tx2"/>
                </a:solidFill>
                <a:latin typeface="Tahoma" pitchFamily="34" charset="0"/>
              </a:rPr>
            </a:br>
            <a:r>
              <a:rPr lang="en-US" sz="3200">
                <a:solidFill>
                  <a:schemeClr val="tx2"/>
                </a:solidFill>
                <a:latin typeface="Tahoma" pitchFamily="34" charset="0"/>
              </a:rPr>
              <a:t>n-</a:t>
            </a:r>
            <a:r>
              <a:rPr lang="ru-RU" sz="3200">
                <a:solidFill>
                  <a:schemeClr val="tx2"/>
                </a:solidFill>
                <a:latin typeface="Tahoma" pitchFamily="34" charset="0"/>
              </a:rPr>
              <a:t>угольника</a:t>
            </a:r>
            <a:r>
              <a:rPr lang="en-US" sz="3200">
                <a:solidFill>
                  <a:schemeClr val="tx2"/>
                </a:solidFill>
                <a:latin typeface="Tahoma" pitchFamily="34" charset="0"/>
              </a:rPr>
              <a:t>:</a:t>
            </a:r>
            <a:endParaRPr lang="ru-RU" sz="3200">
              <a:solidFill>
                <a:schemeClr val="tx2"/>
              </a:solidFill>
              <a:latin typeface="Tahoma" pitchFamily="34" charset="0"/>
            </a:endParaRPr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5595938" y="3848100"/>
            <a:ext cx="2751137" cy="823913"/>
            <a:chOff x="3525" y="2424"/>
            <a:chExt cx="1733" cy="519"/>
          </a:xfrm>
        </p:grpSpPr>
        <p:grpSp>
          <p:nvGrpSpPr>
            <p:cNvPr id="13354" name="Group 62"/>
            <p:cNvGrpSpPr>
              <a:grpSpLocks/>
            </p:cNvGrpSpPr>
            <p:nvPr/>
          </p:nvGrpSpPr>
          <p:grpSpPr bwMode="auto">
            <a:xfrm>
              <a:off x="3525" y="2424"/>
              <a:ext cx="1733" cy="519"/>
              <a:chOff x="3525" y="2424"/>
              <a:chExt cx="1733" cy="519"/>
            </a:xfrm>
          </p:grpSpPr>
          <p:sp>
            <p:nvSpPr>
              <p:cNvPr id="13356" name="Text Box 60"/>
              <p:cNvSpPr txBox="1">
                <a:spLocks noChangeArrowheads="1"/>
              </p:cNvSpPr>
              <p:nvPr/>
            </p:nvSpPr>
            <p:spPr bwMode="auto">
              <a:xfrm>
                <a:off x="3525" y="2463"/>
                <a:ext cx="1633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400">
                    <a:latin typeface="Tahoma" pitchFamily="34" charset="0"/>
                  </a:rPr>
                  <a:t>(n-2)</a:t>
                </a:r>
                <a:r>
                  <a:rPr lang="en-US" sz="4400">
                    <a:latin typeface="Tahoma" pitchFamily="34" charset="0"/>
                    <a:cs typeface="Tahoma" pitchFamily="34" charset="0"/>
                  </a:rPr>
                  <a:t> 180</a:t>
                </a:r>
                <a:r>
                  <a:rPr lang="en-US">
                    <a:latin typeface="Tahoma" pitchFamily="34" charset="0"/>
                    <a:cs typeface="Tahoma" pitchFamily="34" charset="0"/>
                  </a:rPr>
                  <a:t> </a:t>
                </a:r>
              </a:p>
            </p:txBody>
          </p:sp>
          <p:sp>
            <p:nvSpPr>
              <p:cNvPr id="13357" name="Text Box 61"/>
              <p:cNvSpPr txBox="1">
                <a:spLocks noChangeArrowheads="1"/>
              </p:cNvSpPr>
              <p:nvPr/>
            </p:nvSpPr>
            <p:spPr bwMode="auto">
              <a:xfrm>
                <a:off x="5053" y="2424"/>
                <a:ext cx="20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latin typeface="Tahoma" pitchFamily="34" charset="0"/>
                  </a:rPr>
                  <a:t>o</a:t>
                </a:r>
                <a:endParaRPr lang="ru-RU" b="1">
                  <a:latin typeface="Tahoma" pitchFamily="34" charset="0"/>
                </a:endParaRPr>
              </a:p>
            </p:txBody>
          </p:sp>
        </p:grpSp>
        <p:sp>
          <p:nvSpPr>
            <p:cNvPr id="13355" name="Oval 63"/>
            <p:cNvSpPr>
              <a:spLocks noChangeArrowheads="1"/>
            </p:cNvSpPr>
            <p:nvPr/>
          </p:nvSpPr>
          <p:spPr bwMode="auto">
            <a:xfrm>
              <a:off x="4426" y="2706"/>
              <a:ext cx="54" cy="55"/>
            </a:xfrm>
            <a:prstGeom prst="ellipse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46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6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6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6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6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6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46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46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6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6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6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6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6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6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6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46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000"/>
                                        <p:tgtEl>
                                          <p:spTgt spid="46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000"/>
                                        <p:tgtEl>
                                          <p:spTgt spid="46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6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6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6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6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6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6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9" grpId="0" animBg="1"/>
      <p:bldP spid="46123" grpId="0" animBg="1"/>
      <p:bldP spid="46124" grpId="0"/>
      <p:bldP spid="46125" grpId="0"/>
      <p:bldP spid="46126" grpId="0" animBg="1"/>
      <p:bldP spid="46127" grpId="0" animBg="1"/>
      <p:bldP spid="46128" grpId="0" animBg="1"/>
      <p:bldP spid="46129" grpId="0"/>
      <p:bldP spid="46130" grpId="0"/>
      <p:bldP spid="46131" grpId="0" animBg="1"/>
      <p:bldP spid="46132" grpId="0" animBg="1"/>
      <p:bldP spid="46133" grpId="0" animBg="1"/>
      <p:bldP spid="46134" grpId="0" animBg="1"/>
      <p:bldP spid="46135" grpId="0"/>
      <p:bldP spid="46136" grpId="0"/>
      <p:bldP spid="46137" grpId="0"/>
      <p:bldP spid="46138" grpId="0"/>
      <p:bldP spid="461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027113" y="338138"/>
            <a:ext cx="8134350" cy="16319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Сумма углов выпуклого </a:t>
            </a:r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n-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угольника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 noRot="1" noChangeAspect="1" noMove="1" noResize="1" noEditPoints="1" noAdjustHandles="1" noChangeArrowheads="1" noChangeShapeType="1" noTextEdit="1"/>
          </p:cNvSpPr>
          <p:nvPr>
            <p:ph type="title"/>
          </p:nvPr>
        </p:nvSpPr>
        <p:spPr>
          <a:xfrm>
            <a:off x="179512" y="2636912"/>
            <a:ext cx="8748464" cy="757800"/>
          </a:xfrm>
          <a:blipFill rotWithShape="1">
            <a:blip r:embed="rId2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87624" y="1412776"/>
            <a:ext cx="6192688" cy="1131015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  <a:cs typeface="+mn-cs"/>
              </a:rPr>
              <a:t> </a:t>
            </a:r>
          </a:p>
        </p:txBody>
      </p:sp>
      <p:sp>
        <p:nvSpPr>
          <p:cNvPr id="6" name="Текст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92130" y="3645024"/>
            <a:ext cx="9036496" cy="1215752"/>
          </a:xfrm>
          <a:prstGeom prst="rect">
            <a:avLst/>
          </a:prstGeom>
          <a:blipFill rotWithShape="1">
            <a:blip r:embed="rId4" cstate="print"/>
            <a:stretch>
              <a:fillRect l="-2429" t="-19598" b="-39196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  <a:cs typeface="+mn-cs"/>
              </a:rPr>
              <a:t> 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95536" y="908720"/>
            <a:ext cx="8352928" cy="5927011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>
                <a:alpha val="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5" name="TextBox 4"/>
          <p:cNvSpPr txBox="1"/>
          <p:nvPr/>
        </p:nvSpPr>
        <p:spPr>
          <a:xfrm>
            <a:off x="0" y="404813"/>
            <a:ext cx="90360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>
                <a:solidFill>
                  <a:schemeClr val="tx1">
                    <a:lumMod val="95000"/>
                    <a:lumOff val="5000"/>
                  </a:schemeClr>
                </a:solidFill>
                <a:cs typeface="+mn-cs"/>
              </a:rPr>
              <a:t>Назовите  многоугольники</a:t>
            </a:r>
            <a:r>
              <a:rPr lang="ru-RU" b="1">
                <a:cs typeface="+mn-cs"/>
              </a:rPr>
              <a:t>:__________________________________</a:t>
            </a:r>
            <a:endParaRPr lang="ru-RU" b="1" dirty="0">
              <a:cs typeface="+mn-cs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348038" y="266700"/>
            <a:ext cx="57959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1,    3,    5,    6,     7,     9,     10.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tx1"/>
                </a:solidFill>
              </a:rPr>
              <a:t>ЧЕТЫРЕХУГОЛЬНИКИ</a:t>
            </a:r>
          </a:p>
        </p:txBody>
      </p:sp>
      <p:graphicFrame>
        <p:nvGraphicFramePr>
          <p:cNvPr id="1026" name="Object 18"/>
          <p:cNvGraphicFramePr>
            <a:graphicFrameLocks noChangeAspect="1"/>
          </p:cNvGraphicFramePr>
          <p:nvPr>
            <p:ph sz="half" idx="1"/>
          </p:nvPr>
        </p:nvGraphicFramePr>
        <p:xfrm>
          <a:off x="2419350" y="3754438"/>
          <a:ext cx="114300" cy="215900"/>
        </p:xfrm>
        <a:graphic>
          <a:graphicData uri="http://schemas.openxmlformats.org/presentationml/2006/ole">
            <p:oleObj spid="_x0000_s1026" name="Формула" r:id="rId3" imgW="114120" imgH="215640" progId="">
              <p:embed/>
            </p:oleObj>
          </a:graphicData>
        </a:graphic>
      </p:graphicFrame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1404938" y="1903413"/>
            <a:ext cx="3600450" cy="1800225"/>
          </a:xfrm>
          <a:prstGeom prst="parallelogram">
            <a:avLst>
              <a:gd name="adj" fmla="val 50000"/>
            </a:avLst>
          </a:prstGeom>
          <a:solidFill>
            <a:schemeClr val="accent3">
              <a:lumMod val="75000"/>
            </a:schemeClr>
          </a:solidFill>
          <a:ln w="5715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472113" y="1166813"/>
            <a:ext cx="175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4 стороны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941388" y="3259138"/>
            <a:ext cx="442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А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711325" y="1520825"/>
            <a:ext cx="444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В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903788" y="1444625"/>
            <a:ext cx="4445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С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4230688" y="3559175"/>
            <a:ext cx="4445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/>
              <a:t>D</a:t>
            </a:r>
            <a:endParaRPr lang="ru-RU" sz="2800" b="1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516563" y="2044700"/>
            <a:ext cx="186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4 вершины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1425575" y="1903413"/>
            <a:ext cx="3598863" cy="180022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2351088" y="1903413"/>
            <a:ext cx="1728787" cy="180022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537200" y="2892425"/>
            <a:ext cx="2036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2 диагонали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381625" y="3857625"/>
            <a:ext cx="2863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Р=АВ+ВС+С</a:t>
            </a:r>
            <a:r>
              <a:rPr lang="en-US" sz="2400" b="1"/>
              <a:t>D+DA</a:t>
            </a:r>
            <a:endParaRPr lang="ru-RU" sz="2400" b="1"/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1074738" y="4608513"/>
            <a:ext cx="78962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Сумма углов выпуклого четырехугольника равна </a:t>
            </a:r>
          </a:p>
          <a:p>
            <a:endParaRPr lang="ru-RU" sz="2400" b="1">
              <a:solidFill>
                <a:srgbClr val="0000FF"/>
              </a:solidFill>
            </a:endParaRPr>
          </a:p>
          <a:p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1040" name="Rectangle 18" descr="2"/>
          <p:cNvSpPr>
            <a:spLocks noChangeArrowheads="1"/>
          </p:cNvSpPr>
          <p:nvPr/>
        </p:nvSpPr>
        <p:spPr bwMode="gray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4788" y="1619250"/>
            <a:ext cx="2343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2" name="Rectangle 20" descr="2"/>
          <p:cNvSpPr>
            <a:spLocks noChangeArrowheads="1"/>
          </p:cNvSpPr>
          <p:nvPr/>
        </p:nvSpPr>
        <p:spPr bwMode="gray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99238" y="2468563"/>
            <a:ext cx="1419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" name="Rectangle 22" descr="2"/>
          <p:cNvSpPr>
            <a:spLocks noChangeArrowheads="1"/>
          </p:cNvSpPr>
          <p:nvPr/>
        </p:nvSpPr>
        <p:spPr bwMode="gray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7013" y="3349625"/>
            <a:ext cx="1095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Rectangle 25" descr="2"/>
          <p:cNvSpPr>
            <a:spLocks noChangeArrowheads="1"/>
          </p:cNvSpPr>
          <p:nvPr/>
        </p:nvSpPr>
        <p:spPr bwMode="gray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47" name="Rectangle 27" descr="2"/>
          <p:cNvSpPr>
            <a:spLocks noChangeArrowheads="1"/>
          </p:cNvSpPr>
          <p:nvPr/>
        </p:nvSpPr>
        <p:spPr bwMode="gray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1925" y="5397500"/>
            <a:ext cx="60388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4" grpId="0" animBg="1" autoUpdateAnimBg="0"/>
      <p:bldP spid="5125" grpId="0" autoUpdateAnimBg="0"/>
      <p:bldP spid="5126" grpId="0" autoUpdateAnimBg="0"/>
      <p:bldP spid="5127" grpId="0" autoUpdateAnimBg="0"/>
      <p:bldP spid="5128" grpId="0" autoUpdateAnimBg="0"/>
      <p:bldP spid="5129" grpId="0" autoUpdateAnimBg="0"/>
      <p:bldP spid="5130" grpId="0" autoUpdateAnimBg="0"/>
      <p:bldP spid="5133" grpId="0" animBg="1"/>
      <p:bldP spid="5134" grpId="0" animBg="1"/>
      <p:bldP spid="5135" grpId="0" autoUpdateAnimBg="0"/>
      <p:bldP spid="5136" grpId="0" autoUpdateAnimBg="0"/>
      <p:bldP spid="513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Многоугольник</a:t>
            </a:r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 flipV="1">
            <a:off x="2038350" y="5267325"/>
            <a:ext cx="2157413" cy="4508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 flipH="1" flipV="1">
            <a:off x="1068388" y="4814888"/>
            <a:ext cx="968375" cy="9477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 flipH="1" flipV="1">
            <a:off x="3559175" y="4208463"/>
            <a:ext cx="671513" cy="10572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 flipH="1" flipV="1">
            <a:off x="3290888" y="1992313"/>
            <a:ext cx="950912" cy="11477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 flipH="1">
            <a:off x="1063625" y="1993900"/>
            <a:ext cx="2274888" cy="12557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5" name="Line 9"/>
          <p:cNvSpPr>
            <a:spLocks noChangeShapeType="1"/>
          </p:cNvSpPr>
          <p:nvPr/>
        </p:nvSpPr>
        <p:spPr bwMode="auto">
          <a:xfrm>
            <a:off x="1057275" y="3260725"/>
            <a:ext cx="3175" cy="15843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6" name="Line 10"/>
          <p:cNvSpPr>
            <a:spLocks noChangeShapeType="1"/>
          </p:cNvSpPr>
          <p:nvPr/>
        </p:nvSpPr>
        <p:spPr bwMode="auto">
          <a:xfrm flipH="1">
            <a:off x="3584575" y="3117850"/>
            <a:ext cx="657225" cy="10699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814388" y="4940300"/>
            <a:ext cx="428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ahoma" pitchFamily="34" charset="0"/>
              </a:rPr>
              <a:t>А</a:t>
            </a: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973138" y="2474913"/>
            <a:ext cx="4238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ahoma" pitchFamily="34" charset="0"/>
              </a:rPr>
              <a:t>В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3097213" y="1422400"/>
            <a:ext cx="428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ahoma" pitchFamily="34" charset="0"/>
              </a:rPr>
              <a:t>С</a:t>
            </a: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4495800" y="2749550"/>
            <a:ext cx="460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Tahoma" pitchFamily="34" charset="0"/>
              </a:rPr>
              <a:t>D</a:t>
            </a:r>
            <a:endParaRPr lang="ru-RU" sz="3200">
              <a:latin typeface="Tahoma" pitchFamily="34" charset="0"/>
            </a:endParaRPr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4514850" y="5170488"/>
            <a:ext cx="3968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Tahoma" pitchFamily="34" charset="0"/>
              </a:rPr>
              <a:t>F</a:t>
            </a:r>
            <a:endParaRPr lang="ru-RU" sz="3200">
              <a:latin typeface="Tahoma" pitchFamily="34" charset="0"/>
            </a:endParaRPr>
          </a:p>
        </p:txBody>
      </p:sp>
      <p:sp>
        <p:nvSpPr>
          <p:cNvPr id="39952" name="Text Box 16"/>
          <p:cNvSpPr txBox="1">
            <a:spLocks noChangeArrowheads="1"/>
          </p:cNvSpPr>
          <p:nvPr/>
        </p:nvSpPr>
        <p:spPr bwMode="auto">
          <a:xfrm>
            <a:off x="1368425" y="5741988"/>
            <a:ext cx="4556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Tahoma" pitchFamily="34" charset="0"/>
              </a:rPr>
              <a:t>G</a:t>
            </a:r>
            <a:endParaRPr lang="ru-RU" sz="3200">
              <a:latin typeface="Tahoma" pitchFamily="34" charset="0"/>
            </a:endParaRPr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3775075" y="3935413"/>
            <a:ext cx="412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Tahoma" pitchFamily="34" charset="0"/>
              </a:rPr>
              <a:t>E</a:t>
            </a:r>
            <a:endParaRPr lang="ru-RU" sz="3200">
              <a:latin typeface="Tahoma" pitchFamily="34" charset="0"/>
            </a:endParaRPr>
          </a:p>
        </p:txBody>
      </p:sp>
      <p:sp>
        <p:nvSpPr>
          <p:cNvPr id="5137" name="Text Box 19"/>
          <p:cNvSpPr txBox="1">
            <a:spLocks noChangeArrowheads="1"/>
          </p:cNvSpPr>
          <p:nvPr/>
        </p:nvSpPr>
        <p:spPr bwMode="auto">
          <a:xfrm>
            <a:off x="4584700" y="1971675"/>
            <a:ext cx="4332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ahoma" pitchFamily="34" charset="0"/>
              </a:rPr>
              <a:t>Многоугольник - фигура, </a:t>
            </a:r>
          </a:p>
          <a:p>
            <a:r>
              <a:rPr lang="ru-RU" sz="2000">
                <a:latin typeface="Tahoma" pitchFamily="34" charset="0"/>
              </a:rPr>
              <a:t>составленная из отрезков так, что:</a:t>
            </a:r>
          </a:p>
        </p:txBody>
      </p:sp>
      <p:sp>
        <p:nvSpPr>
          <p:cNvPr id="21" name="Овал 20"/>
          <p:cNvSpPr/>
          <p:nvPr/>
        </p:nvSpPr>
        <p:spPr>
          <a:xfrm>
            <a:off x="1012825" y="3173413"/>
            <a:ext cx="100013" cy="131762"/>
          </a:xfrm>
          <a:prstGeom prst="ellipse">
            <a:avLst/>
          </a:prstGeom>
          <a:solidFill>
            <a:schemeClr val="accent5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270250" y="1936750"/>
            <a:ext cx="98425" cy="133350"/>
          </a:xfrm>
          <a:prstGeom prst="ellipse">
            <a:avLst/>
          </a:prstGeom>
          <a:solidFill>
            <a:schemeClr val="accent5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194175" y="3070225"/>
            <a:ext cx="98425" cy="131763"/>
          </a:xfrm>
          <a:prstGeom prst="ellipse">
            <a:avLst/>
          </a:prstGeom>
          <a:solidFill>
            <a:schemeClr val="accent5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519488" y="4159250"/>
            <a:ext cx="100012" cy="131763"/>
          </a:xfrm>
          <a:prstGeom prst="ellipse">
            <a:avLst/>
          </a:prstGeom>
          <a:solidFill>
            <a:schemeClr val="accent5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168775" y="5192713"/>
            <a:ext cx="98425" cy="131762"/>
          </a:xfrm>
          <a:prstGeom prst="ellipse">
            <a:avLst/>
          </a:prstGeom>
          <a:solidFill>
            <a:schemeClr val="accent5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016000" y="4749800"/>
            <a:ext cx="98425" cy="131763"/>
          </a:xfrm>
          <a:prstGeom prst="ellipse">
            <a:avLst/>
          </a:prstGeom>
          <a:solidFill>
            <a:schemeClr val="accent5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982788" y="5662613"/>
            <a:ext cx="100012" cy="131762"/>
          </a:xfrm>
          <a:prstGeom prst="ellipse">
            <a:avLst/>
          </a:prstGeom>
          <a:solidFill>
            <a:schemeClr val="accent5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Text Box 18"/>
          <p:cNvSpPr txBox="1">
            <a:spLocks noChangeArrowheads="1"/>
          </p:cNvSpPr>
          <p:nvPr/>
        </p:nvSpPr>
        <p:spPr bwMode="auto">
          <a:xfrm>
            <a:off x="5543550" y="2894013"/>
            <a:ext cx="33607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ru-RU" sz="2000">
                <a:latin typeface="Tahoma" pitchFamily="34" charset="0"/>
              </a:rPr>
              <a:t>Смежные отрезки </a:t>
            </a:r>
          </a:p>
          <a:p>
            <a:pPr marL="457200" indent="-457200"/>
            <a:r>
              <a:rPr lang="ru-RU" sz="2000">
                <a:latin typeface="Tahoma" pitchFamily="34" charset="0"/>
              </a:rPr>
              <a:t>не лежат на одной прямой</a:t>
            </a:r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5597525" y="3990975"/>
            <a:ext cx="2908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/>
            <a:r>
              <a:rPr lang="ru-RU" sz="2000">
                <a:latin typeface="Tahoma" pitchFamily="34" charset="0"/>
              </a:rPr>
              <a:t>2. Несмежные отрезки </a:t>
            </a:r>
          </a:p>
          <a:p>
            <a:pPr marL="457200" indent="-457200"/>
            <a:r>
              <a:rPr lang="ru-RU" sz="2000">
                <a:latin typeface="Tahoma" pitchFamily="34" charset="0"/>
              </a:rPr>
              <a:t>не имеют общих точек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99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8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79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1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2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6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set>
                                      <p:cBhvr>
                                        <p:cTn id="87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9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set>
                                      <p:cBhvr>
                                        <p:cTn id="90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4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95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98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2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03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6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07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12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4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15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7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18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0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1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3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4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3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4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6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1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600CC"/>
                                      </p:to>
                                    </p:animClr>
                                    <p:set>
                                      <p:cBhvr>
                                        <p:cTn id="142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4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600CC"/>
                                      </p:to>
                                    </p:animClr>
                                    <p:set>
                                      <p:cBhvr>
                                        <p:cTn id="145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9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set>
                                      <p:cBhvr>
                                        <p:cTn id="150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2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set>
                                      <p:cBhvr>
                                        <p:cTn id="153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  <p:bldP spid="39941" grpId="0" animBg="1"/>
      <p:bldP spid="39942" grpId="0" animBg="1"/>
      <p:bldP spid="39943" grpId="0" animBg="1"/>
      <p:bldP spid="39944" grpId="0" animBg="1"/>
      <p:bldP spid="39945" grpId="0" animBg="1"/>
      <p:bldP spid="39946" grpId="0" animBg="1"/>
      <p:bldP spid="39947" grpId="0"/>
      <p:bldP spid="39948" grpId="0"/>
      <p:bldP spid="39949" grpId="0"/>
      <p:bldP spid="39950" grpId="0"/>
      <p:bldP spid="39951" grpId="0"/>
      <p:bldP spid="39953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73722" y="267286"/>
            <a:ext cx="826277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239E12"/>
                </a:solidFill>
                <a:ea typeface="+mj-ea"/>
                <a:cs typeface="+mj-cs"/>
              </a:rPr>
              <a:t>ABCD</a:t>
            </a:r>
            <a:r>
              <a:rPr lang="ru-RU" sz="3200" b="1" dirty="0" smtClean="0">
                <a:solidFill>
                  <a:srgbClr val="239E12"/>
                </a:solidFill>
                <a:ea typeface="+mj-ea"/>
                <a:cs typeface="+mj-cs"/>
              </a:rPr>
              <a:t>…</a:t>
            </a:r>
            <a:r>
              <a:rPr lang="en-US" sz="3200" b="1" dirty="0" smtClean="0">
                <a:solidFill>
                  <a:srgbClr val="239E12"/>
                </a:solidFill>
                <a:ea typeface="+mj-ea"/>
                <a:cs typeface="+mj-cs"/>
              </a:rPr>
              <a:t>EF</a:t>
            </a:r>
            <a:r>
              <a:rPr lang="en-US" sz="3200" b="1" dirty="0" smtClean="0">
                <a:solidFill>
                  <a:srgbClr val="073E87"/>
                </a:solidFill>
                <a:ea typeface="+mj-ea"/>
                <a:cs typeface="+mj-cs"/>
              </a:rPr>
              <a:t> </a:t>
            </a:r>
            <a:r>
              <a:rPr lang="en-US" sz="3200" b="1" dirty="0">
                <a:solidFill>
                  <a:srgbClr val="073E87"/>
                </a:solidFill>
                <a:ea typeface="+mj-ea"/>
                <a:cs typeface="+mj-cs"/>
              </a:rPr>
              <a:t>– </a:t>
            </a:r>
            <a:r>
              <a:rPr lang="ru-RU" sz="3200" b="1" dirty="0">
                <a:solidFill>
                  <a:srgbClr val="FF0000"/>
                </a:solidFill>
                <a:ea typeface="+mj-ea"/>
                <a:cs typeface="+mj-cs"/>
              </a:rPr>
              <a:t>многоугольник</a:t>
            </a:r>
            <a:r>
              <a:rPr lang="ru-RU" sz="3200" b="1" dirty="0">
                <a:solidFill>
                  <a:srgbClr val="073E87"/>
                </a:solidFill>
                <a:ea typeface="+mj-ea"/>
                <a:cs typeface="+mj-cs"/>
              </a:rPr>
              <a:t>, если составлен из отрезков так, что </a:t>
            </a:r>
            <a:r>
              <a:rPr lang="ru-RU" sz="3200" b="1" dirty="0">
                <a:solidFill>
                  <a:srgbClr val="FF0000"/>
                </a:solidFill>
                <a:ea typeface="+mj-ea"/>
                <a:cs typeface="+mj-cs"/>
              </a:rPr>
              <a:t>смежные</a:t>
            </a:r>
            <a:r>
              <a:rPr lang="ru-RU" sz="3200" b="1" dirty="0">
                <a:solidFill>
                  <a:srgbClr val="073E87"/>
                </a:solidFill>
                <a:ea typeface="+mj-ea"/>
                <a:cs typeface="+mj-cs"/>
              </a:rPr>
              <a:t> отрезки не лежат на одной прямой, несмежные отрезки не имеют общих точек. 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453" y="3402871"/>
            <a:ext cx="388843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810860" y="3717032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•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860393" y="3717032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•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14916" y="4797152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•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273793" y="4811196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•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062888" y="5903299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•</a:t>
            </a:r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893929" y="5904562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•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203848" y="4640362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•</a:t>
            </a:r>
          </a:p>
          <a:p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979963" y="3402872"/>
            <a:ext cx="839009" cy="676759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842877" y="3077427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ВЕРШИНЫ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442823" y="5059055"/>
            <a:ext cx="650451" cy="1093765"/>
          </a:xfrm>
          <a:prstGeom prst="line">
            <a:avLst/>
          </a:prstGeom>
          <a:ln w="63500">
            <a:solidFill>
              <a:srgbClr val="239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 flipV="1">
            <a:off x="2627784" y="5373216"/>
            <a:ext cx="1134126" cy="358231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39552" y="4993571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СТОРОНЫ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338961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49450" y="241300"/>
            <a:ext cx="6137275" cy="1143000"/>
          </a:xfrm>
        </p:spPr>
        <p:txBody>
          <a:bodyPr/>
          <a:lstStyle/>
          <a:p>
            <a:pPr eaLnBrk="1" hangingPunct="1"/>
            <a:r>
              <a:rPr lang="ru-RU" smtClean="0"/>
              <a:t>Многоугольник</a:t>
            </a:r>
          </a:p>
        </p:txBody>
      </p:sp>
      <p:sp>
        <p:nvSpPr>
          <p:cNvPr id="53251" name="Line 3"/>
          <p:cNvSpPr>
            <a:spLocks noChangeShapeType="1"/>
          </p:cNvSpPr>
          <p:nvPr/>
        </p:nvSpPr>
        <p:spPr bwMode="auto">
          <a:xfrm flipV="1">
            <a:off x="1062038" y="3268663"/>
            <a:ext cx="4202112" cy="14192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4" name="Line 6"/>
          <p:cNvSpPr>
            <a:spLocks noChangeShapeType="1"/>
          </p:cNvSpPr>
          <p:nvPr/>
        </p:nvSpPr>
        <p:spPr bwMode="auto">
          <a:xfrm flipH="1">
            <a:off x="4054475" y="3257550"/>
            <a:ext cx="1203325" cy="12525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 flipH="1" flipV="1">
            <a:off x="1970088" y="2032000"/>
            <a:ext cx="2130425" cy="24685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 flipH="1">
            <a:off x="1085850" y="2030413"/>
            <a:ext cx="909638" cy="266541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946150" y="4730750"/>
            <a:ext cx="428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ahoma" pitchFamily="34" charset="0"/>
              </a:rPr>
              <a:t>А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2146300" y="1568450"/>
            <a:ext cx="4238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ahoma" pitchFamily="34" charset="0"/>
              </a:rPr>
              <a:t>В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3883025" y="4552950"/>
            <a:ext cx="428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ahoma" pitchFamily="34" charset="0"/>
              </a:rPr>
              <a:t>С</a:t>
            </a: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4933950" y="2765425"/>
            <a:ext cx="460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Tahoma" pitchFamily="34" charset="0"/>
              </a:rPr>
              <a:t>D</a:t>
            </a:r>
            <a:endParaRPr lang="ru-RU" sz="3200">
              <a:latin typeface="Tahoma" pitchFamily="34" charset="0"/>
            </a:endParaRPr>
          </a:p>
        </p:txBody>
      </p:sp>
      <p:sp>
        <p:nvSpPr>
          <p:cNvPr id="53268" name="Text Box 20"/>
          <p:cNvSpPr txBox="1">
            <a:spLocks noChangeArrowheads="1"/>
          </p:cNvSpPr>
          <p:nvPr/>
        </p:nvSpPr>
        <p:spPr bwMode="auto">
          <a:xfrm>
            <a:off x="2754313" y="5459413"/>
            <a:ext cx="5751512" cy="523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/>
            <a:r>
              <a:rPr lang="ru-RU" sz="2800">
                <a:latin typeface="Tahoma" pitchFamily="34" charset="0"/>
              </a:rPr>
              <a:t>Фигура АВС</a:t>
            </a:r>
            <a:r>
              <a:rPr lang="en-US" sz="2800">
                <a:latin typeface="Tahoma" pitchFamily="34" charset="0"/>
              </a:rPr>
              <a:t>D</a:t>
            </a:r>
            <a:r>
              <a:rPr lang="ru-RU" sz="2800">
                <a:latin typeface="Tahoma" pitchFamily="34" charset="0"/>
              </a:rPr>
              <a:t> – не многоугольник</a:t>
            </a:r>
          </a:p>
        </p:txBody>
      </p:sp>
      <p:sp>
        <p:nvSpPr>
          <p:cNvPr id="7183" name="Rectangle 16" descr="2"/>
          <p:cNvSpPr>
            <a:spLocks noChangeArrowheads="1"/>
          </p:cNvSpPr>
          <p:nvPr/>
        </p:nvSpPr>
        <p:spPr bwMode="gray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4" name="Rectangle 17" descr="2"/>
          <p:cNvSpPr>
            <a:spLocks noChangeArrowheads="1"/>
          </p:cNvSpPr>
          <p:nvPr/>
        </p:nvSpPr>
        <p:spPr bwMode="gray">
          <a:xfrm>
            <a:off x="0" y="9334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500438" y="3775075"/>
            <a:ext cx="98425" cy="1317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382963" y="3316288"/>
            <a:ext cx="4953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О</a:t>
            </a:r>
          </a:p>
        </p:txBody>
      </p:sp>
      <p:sp>
        <p:nvSpPr>
          <p:cNvPr id="7187" name="Rectangle 19" descr="2"/>
          <p:cNvSpPr>
            <a:spLocks noChangeArrowheads="1"/>
          </p:cNvSpPr>
          <p:nvPr/>
        </p:nvSpPr>
        <p:spPr bwMode="gray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7186" name="Picture 1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20975" y="6191250"/>
            <a:ext cx="21050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53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46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  <p:bldP spid="53254" grpId="0" animBg="1"/>
      <p:bldP spid="53255" grpId="0" animBg="1"/>
      <p:bldP spid="53256" grpId="0" animBg="1"/>
      <p:bldP spid="53258" grpId="0"/>
      <p:bldP spid="53259" grpId="0"/>
      <p:bldP spid="53260" grpId="0"/>
      <p:bldP spid="53261" grpId="0"/>
      <p:bldP spid="53268" grpId="0" animBg="1"/>
      <p:bldP spid="19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30263" y="1341438"/>
            <a:ext cx="8440737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Две </a:t>
            </a:r>
            <a:r>
              <a:rPr lang="ru-RU" sz="3200" b="1">
                <a:solidFill>
                  <a:srgbClr val="FF0000"/>
                </a:solidFill>
              </a:rPr>
              <a:t>вершины</a:t>
            </a:r>
            <a:r>
              <a:rPr lang="ru-RU" sz="3200" b="1"/>
              <a:t> многоугольника , Є одной стороне, называются </a:t>
            </a:r>
            <a:r>
              <a:rPr lang="ru-RU" sz="3200" b="1">
                <a:solidFill>
                  <a:srgbClr val="FF0000"/>
                </a:solidFill>
              </a:rPr>
              <a:t>соседними</a:t>
            </a:r>
            <a:r>
              <a:rPr lang="ru-RU" sz="3200" b="1"/>
              <a:t>.</a:t>
            </a:r>
          </a:p>
          <a:p>
            <a:endParaRPr lang="ru-RU" sz="3200" b="1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7588" y="3446463"/>
            <a:ext cx="3887787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772275" y="3738563"/>
            <a:ext cx="5032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66"/>
                </a:solidFill>
              </a:rPr>
              <a:t>•</a:t>
            </a:r>
          </a:p>
          <a:p>
            <a:endParaRPr lang="ru-RU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95963" y="3738563"/>
            <a:ext cx="5048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66"/>
                </a:solidFill>
              </a:rPr>
              <a:t>•</a:t>
            </a:r>
          </a:p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859463" y="5934075"/>
            <a:ext cx="50323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bg1">
                    <a:lumMod val="50000"/>
                  </a:schemeClr>
                </a:solidFill>
                <a:cs typeface="+mn-cs"/>
              </a:rPr>
              <a:t>•</a:t>
            </a:r>
          </a:p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94288" y="4684713"/>
            <a:ext cx="503237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bg1">
                    <a:lumMod val="50000"/>
                  </a:schemeClr>
                </a:solidFill>
                <a:cs typeface="+mn-cs"/>
              </a:rPr>
              <a:t>•</a:t>
            </a:r>
          </a:p>
          <a:p>
            <a:pPr>
              <a:defRPr/>
            </a:pPr>
            <a:endParaRPr lang="ru-RU" dirty="0">
              <a:cs typeface="+mn-cs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H="1">
            <a:off x="6111875" y="4114800"/>
            <a:ext cx="862013" cy="2122488"/>
          </a:xfrm>
          <a:prstGeom prst="line">
            <a:avLst/>
          </a:prstGeom>
          <a:ln w="63500">
            <a:solidFill>
              <a:srgbClr val="9A16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700463" y="2787650"/>
            <a:ext cx="54387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solidFill>
                  <a:srgbClr val="002060"/>
                </a:solidFill>
              </a:rPr>
              <a:t>Например, А и </a:t>
            </a:r>
            <a:r>
              <a:rPr lang="en-US" sz="2800" b="1" u="sng">
                <a:solidFill>
                  <a:srgbClr val="002060"/>
                </a:solidFill>
              </a:rPr>
              <a:t>F;  B </a:t>
            </a:r>
            <a:r>
              <a:rPr lang="ru-RU" sz="2800" b="1" u="sng">
                <a:solidFill>
                  <a:srgbClr val="002060"/>
                </a:solidFill>
              </a:rPr>
              <a:t>и  С, и т.д.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27113" y="3825875"/>
            <a:ext cx="41560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Отрезок, соединяющий любые две  несоседние вершины называется </a:t>
            </a:r>
            <a:r>
              <a:rPr lang="ru-RU" sz="2400" b="1">
                <a:solidFill>
                  <a:srgbClr val="FF0000"/>
                </a:solidFill>
              </a:rPr>
              <a:t>диагональю </a:t>
            </a:r>
            <a:r>
              <a:rPr lang="ru-RU" sz="2400" b="1"/>
              <a:t>многоугольника</a:t>
            </a:r>
            <a:r>
              <a:rPr lang="ru-RU" sz="3600" b="1"/>
              <a:t>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30175" y="6223000"/>
            <a:ext cx="54403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solidFill>
                  <a:srgbClr val="002060"/>
                </a:solidFill>
              </a:rPr>
              <a:t>Например, С</a:t>
            </a:r>
            <a:r>
              <a:rPr lang="en-US" sz="2800" b="1" u="sng">
                <a:solidFill>
                  <a:srgbClr val="002060"/>
                </a:solidFill>
              </a:rPr>
              <a:t>F</a:t>
            </a:r>
            <a:r>
              <a:rPr lang="ru-RU" sz="2800" b="1" u="sng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2" grpId="0"/>
      <p:bldP spid="15" grpId="0"/>
      <p:bldP spid="16" grpId="0"/>
      <p:bldP spid="2" grpId="0"/>
      <p:bldP spid="7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Многоугольник</a:t>
            </a:r>
          </a:p>
        </p:txBody>
      </p:sp>
      <p:sp>
        <p:nvSpPr>
          <p:cNvPr id="8195" name="Line 3"/>
          <p:cNvSpPr>
            <a:spLocks noChangeShapeType="1"/>
          </p:cNvSpPr>
          <p:nvPr/>
        </p:nvSpPr>
        <p:spPr bwMode="auto">
          <a:xfrm flipV="1">
            <a:off x="1724025" y="5399088"/>
            <a:ext cx="3052763" cy="2921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H="1" flipV="1">
            <a:off x="4111625" y="3871913"/>
            <a:ext cx="657225" cy="15319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V="1">
            <a:off x="4111625" y="2922588"/>
            <a:ext cx="642938" cy="9572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 flipV="1">
            <a:off x="3573463" y="1976438"/>
            <a:ext cx="1219200" cy="9429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H="1">
            <a:off x="1428750" y="1971675"/>
            <a:ext cx="2189163" cy="9509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H="1">
            <a:off x="868363" y="2919413"/>
            <a:ext cx="581025" cy="18954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847725" y="4813300"/>
            <a:ext cx="882650" cy="8604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703263" y="4895850"/>
            <a:ext cx="428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ahoma" pitchFamily="34" charset="0"/>
              </a:rPr>
              <a:t>А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1127125" y="2287588"/>
            <a:ext cx="4238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ahoma" pitchFamily="34" charset="0"/>
              </a:rPr>
              <a:t>В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328988" y="1433513"/>
            <a:ext cx="428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ahoma" pitchFamily="34" charset="0"/>
              </a:rPr>
              <a:t>С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727575" y="2716213"/>
            <a:ext cx="4603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Tahoma" pitchFamily="34" charset="0"/>
              </a:rPr>
              <a:t>D</a:t>
            </a:r>
            <a:endParaRPr lang="ru-RU" sz="3200">
              <a:latin typeface="Tahoma" pitchFamily="34" charset="0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4741863" y="5280025"/>
            <a:ext cx="3968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Tahoma" pitchFamily="34" charset="0"/>
              </a:rPr>
              <a:t>F</a:t>
            </a:r>
            <a:endParaRPr lang="ru-RU" sz="3200">
              <a:latin typeface="Tahoma" pitchFamily="34" charset="0"/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1511300" y="5653088"/>
            <a:ext cx="4556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Tahoma" pitchFamily="34" charset="0"/>
              </a:rPr>
              <a:t>G</a:t>
            </a:r>
            <a:endParaRPr lang="ru-RU" sz="3200">
              <a:latin typeface="Tahoma" pitchFamily="34" charset="0"/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4214813" y="3636963"/>
            <a:ext cx="412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Tahoma" pitchFamily="34" charset="0"/>
              </a:rPr>
              <a:t>E</a:t>
            </a:r>
            <a:endParaRPr lang="ru-RU" sz="3200">
              <a:latin typeface="Tahoma" pitchFamily="34" charset="0"/>
            </a:endParaRPr>
          </a:p>
        </p:txBody>
      </p:sp>
      <p:sp>
        <p:nvSpPr>
          <p:cNvPr id="56337" name="Text Box 17"/>
          <p:cNvSpPr txBox="1">
            <a:spLocks noChangeArrowheads="1"/>
          </p:cNvSpPr>
          <p:nvPr/>
        </p:nvSpPr>
        <p:spPr bwMode="auto">
          <a:xfrm>
            <a:off x="4948238" y="2116138"/>
            <a:ext cx="3973512" cy="7016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ahoma" pitchFamily="34" charset="0"/>
              </a:rPr>
              <a:t>Точки А, В, С, </a:t>
            </a:r>
            <a:r>
              <a:rPr lang="en-US" sz="2000">
                <a:latin typeface="Tahoma" pitchFamily="34" charset="0"/>
              </a:rPr>
              <a:t>D,</a:t>
            </a:r>
            <a:r>
              <a:rPr lang="ru-RU" sz="2000">
                <a:latin typeface="Tahoma" pitchFamily="34" charset="0"/>
              </a:rPr>
              <a:t> Е, </a:t>
            </a:r>
            <a:r>
              <a:rPr lang="en-US" sz="2000">
                <a:latin typeface="Tahoma" pitchFamily="34" charset="0"/>
              </a:rPr>
              <a:t>F, G </a:t>
            </a:r>
            <a:endParaRPr lang="ru-RU" sz="2000">
              <a:latin typeface="Tahoma" pitchFamily="34" charset="0"/>
            </a:endParaRPr>
          </a:p>
          <a:p>
            <a:r>
              <a:rPr lang="ru-RU" sz="2000">
                <a:latin typeface="Tahoma" pitchFamily="34" charset="0"/>
              </a:rPr>
              <a:t>       </a:t>
            </a:r>
            <a:r>
              <a:rPr lang="en-US" sz="2000">
                <a:latin typeface="Tahoma" pitchFamily="34" charset="0"/>
              </a:rPr>
              <a:t>– </a:t>
            </a:r>
            <a:r>
              <a:rPr lang="ru-RU" sz="2000">
                <a:latin typeface="Tahoma" pitchFamily="34" charset="0"/>
              </a:rPr>
              <a:t>вершины многоугольника</a:t>
            </a:r>
          </a:p>
        </p:txBody>
      </p:sp>
      <p:sp>
        <p:nvSpPr>
          <p:cNvPr id="56338" name="Text Box 18"/>
          <p:cNvSpPr txBox="1">
            <a:spLocks noChangeArrowheads="1"/>
          </p:cNvSpPr>
          <p:nvPr/>
        </p:nvSpPr>
        <p:spPr bwMode="auto">
          <a:xfrm>
            <a:off x="5006975" y="3330575"/>
            <a:ext cx="3719513" cy="1006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/>
            <a:r>
              <a:rPr lang="ru-RU" sz="2000">
                <a:latin typeface="Tahoma" pitchFamily="34" charset="0"/>
              </a:rPr>
              <a:t>Отрезки </a:t>
            </a:r>
            <a:endParaRPr lang="en-US" sz="2000">
              <a:latin typeface="Tahoma" pitchFamily="34" charset="0"/>
            </a:endParaRPr>
          </a:p>
          <a:p>
            <a:pPr marL="457200" indent="-457200"/>
            <a:r>
              <a:rPr lang="ru-RU" sz="2000">
                <a:latin typeface="Tahoma" pitchFamily="34" charset="0"/>
              </a:rPr>
              <a:t>АВ, ВС, С</a:t>
            </a:r>
            <a:r>
              <a:rPr lang="en-US" sz="2000">
                <a:latin typeface="Tahoma" pitchFamily="34" charset="0"/>
              </a:rPr>
              <a:t>D, DE, EF, FG, GA </a:t>
            </a:r>
            <a:endParaRPr lang="ru-RU" sz="2000">
              <a:latin typeface="Tahoma" pitchFamily="34" charset="0"/>
            </a:endParaRPr>
          </a:p>
          <a:p>
            <a:pPr marL="457200" indent="-457200"/>
            <a:r>
              <a:rPr lang="ru-RU" sz="2000">
                <a:latin typeface="Tahoma" pitchFamily="34" charset="0"/>
              </a:rPr>
              <a:t>     </a:t>
            </a:r>
            <a:r>
              <a:rPr lang="en-US" sz="2000">
                <a:latin typeface="Tahoma" pitchFamily="34" charset="0"/>
              </a:rPr>
              <a:t>– </a:t>
            </a:r>
            <a:r>
              <a:rPr lang="ru-RU" sz="2000">
                <a:latin typeface="Tahoma" pitchFamily="34" charset="0"/>
              </a:rPr>
              <a:t>стороны многоугольника</a:t>
            </a:r>
          </a:p>
        </p:txBody>
      </p:sp>
      <p:sp>
        <p:nvSpPr>
          <p:cNvPr id="56340" name="Text Box 20"/>
          <p:cNvSpPr txBox="1">
            <a:spLocks noChangeArrowheads="1"/>
          </p:cNvSpPr>
          <p:nvPr/>
        </p:nvSpPr>
        <p:spPr bwMode="auto">
          <a:xfrm>
            <a:off x="3481388" y="5956300"/>
            <a:ext cx="5324475" cy="396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/>
            <a:r>
              <a:rPr lang="en-US" sz="2000">
                <a:latin typeface="Tahoma" pitchFamily="34" charset="0"/>
              </a:rPr>
              <a:t>P = </a:t>
            </a:r>
            <a:r>
              <a:rPr lang="ru-RU" sz="2000">
                <a:latin typeface="Tahoma" pitchFamily="34" charset="0"/>
              </a:rPr>
              <a:t>АВ</a:t>
            </a:r>
            <a:r>
              <a:rPr lang="en-US" sz="2000">
                <a:latin typeface="Tahoma" pitchFamily="34" charset="0"/>
              </a:rPr>
              <a:t>+</a:t>
            </a:r>
            <a:r>
              <a:rPr lang="ru-RU" sz="2000">
                <a:latin typeface="Tahoma" pitchFamily="34" charset="0"/>
              </a:rPr>
              <a:t>ВС</a:t>
            </a:r>
            <a:r>
              <a:rPr lang="en-US" sz="2000">
                <a:latin typeface="Tahoma" pitchFamily="34" charset="0"/>
              </a:rPr>
              <a:t>+</a:t>
            </a:r>
            <a:r>
              <a:rPr lang="ru-RU" sz="2000">
                <a:latin typeface="Tahoma" pitchFamily="34" charset="0"/>
              </a:rPr>
              <a:t>С</a:t>
            </a:r>
            <a:r>
              <a:rPr lang="en-US" sz="2000">
                <a:latin typeface="Tahoma" pitchFamily="34" charset="0"/>
              </a:rPr>
              <a:t>D+DE+EF+FG+GA – </a:t>
            </a:r>
            <a:r>
              <a:rPr lang="ru-RU" sz="2000">
                <a:latin typeface="Tahoma" pitchFamily="34" charset="0"/>
              </a:rPr>
              <a:t>периметр</a:t>
            </a:r>
          </a:p>
        </p:txBody>
      </p:sp>
      <p:sp>
        <p:nvSpPr>
          <p:cNvPr id="56341" name="Line 21"/>
          <p:cNvSpPr>
            <a:spLocks noChangeShapeType="1"/>
          </p:cNvSpPr>
          <p:nvPr/>
        </p:nvSpPr>
        <p:spPr bwMode="auto">
          <a:xfrm flipV="1">
            <a:off x="847725" y="1982788"/>
            <a:ext cx="2741613" cy="28543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345" name="Text Box 25"/>
          <p:cNvSpPr txBox="1">
            <a:spLocks noChangeArrowheads="1"/>
          </p:cNvSpPr>
          <p:nvPr/>
        </p:nvSpPr>
        <p:spPr bwMode="auto">
          <a:xfrm>
            <a:off x="5078413" y="4735513"/>
            <a:ext cx="2590800" cy="4000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/>
            <a:r>
              <a:rPr lang="ru-RU" sz="2000">
                <a:latin typeface="Tahoma" pitchFamily="34" charset="0"/>
              </a:rPr>
              <a:t>АС,</a:t>
            </a:r>
            <a:r>
              <a:rPr lang="en-US" sz="2000">
                <a:latin typeface="Tahoma" pitchFamily="34" charset="0"/>
              </a:rPr>
              <a:t> AD</a:t>
            </a:r>
            <a:r>
              <a:rPr lang="ru-RU" sz="2000">
                <a:latin typeface="Tahoma" pitchFamily="34" charset="0"/>
              </a:rPr>
              <a:t>  </a:t>
            </a:r>
            <a:r>
              <a:rPr lang="en-US" sz="2000">
                <a:latin typeface="Tahoma" pitchFamily="34" charset="0"/>
              </a:rPr>
              <a:t>– </a:t>
            </a:r>
            <a:r>
              <a:rPr lang="ru-RU" sz="2000">
                <a:latin typeface="Tahoma" pitchFamily="34" charset="0"/>
              </a:rPr>
              <a:t>диагонали</a:t>
            </a:r>
          </a:p>
        </p:txBody>
      </p:sp>
      <p:sp>
        <p:nvSpPr>
          <p:cNvPr id="25" name="Line 21"/>
          <p:cNvSpPr>
            <a:spLocks noChangeShapeType="1"/>
          </p:cNvSpPr>
          <p:nvPr/>
        </p:nvSpPr>
        <p:spPr bwMode="auto">
          <a:xfrm flipV="1">
            <a:off x="847725" y="2909888"/>
            <a:ext cx="3965575" cy="19272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33438" y="4756150"/>
            <a:ext cx="98425" cy="1317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416050" y="2859088"/>
            <a:ext cx="98425" cy="13176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551238" y="1931988"/>
            <a:ext cx="98425" cy="13176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749800" y="2844800"/>
            <a:ext cx="98425" cy="1317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065588" y="3822700"/>
            <a:ext cx="98425" cy="1317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735513" y="5353050"/>
            <a:ext cx="98425" cy="1317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682750" y="5603875"/>
            <a:ext cx="98425" cy="1317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6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56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56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56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56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7" grpId="0" animBg="1"/>
      <p:bldP spid="56338" grpId="0" animBg="1"/>
      <p:bldP spid="56340" grpId="0" animBg="1"/>
      <p:bldP spid="56341" grpId="0" animBg="1"/>
      <p:bldP spid="56345" grpId="0" animBg="1"/>
      <p:bldP spid="25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Многоугольник</a:t>
            </a:r>
          </a:p>
        </p:txBody>
      </p:sp>
      <p:sp>
        <p:nvSpPr>
          <p:cNvPr id="42005" name="Rectangle 2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Text Box 10"/>
          <p:cNvSpPr txBox="1">
            <a:spLocks noChangeArrowheads="1"/>
          </p:cNvSpPr>
          <p:nvPr/>
        </p:nvSpPr>
        <p:spPr bwMode="auto">
          <a:xfrm>
            <a:off x="3394075" y="5583238"/>
            <a:ext cx="428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ahoma" pitchFamily="34" charset="0"/>
              </a:rPr>
              <a:t>А</a:t>
            </a:r>
          </a:p>
        </p:txBody>
      </p:sp>
      <p:sp>
        <p:nvSpPr>
          <p:cNvPr id="9221" name="Text Box 11"/>
          <p:cNvSpPr txBox="1">
            <a:spLocks noChangeArrowheads="1"/>
          </p:cNvSpPr>
          <p:nvPr/>
        </p:nvSpPr>
        <p:spPr bwMode="auto">
          <a:xfrm>
            <a:off x="2314575" y="3717925"/>
            <a:ext cx="4238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ahoma" pitchFamily="34" charset="0"/>
              </a:rPr>
              <a:t>В</a:t>
            </a:r>
          </a:p>
        </p:txBody>
      </p:sp>
      <p:sp>
        <p:nvSpPr>
          <p:cNvPr id="9222" name="Text Box 12"/>
          <p:cNvSpPr txBox="1">
            <a:spLocks noChangeArrowheads="1"/>
          </p:cNvSpPr>
          <p:nvPr/>
        </p:nvSpPr>
        <p:spPr bwMode="auto">
          <a:xfrm>
            <a:off x="5249863" y="1157288"/>
            <a:ext cx="428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ahoma" pitchFamily="34" charset="0"/>
              </a:rPr>
              <a:t>С</a:t>
            </a:r>
          </a:p>
        </p:txBody>
      </p:sp>
      <p:sp>
        <p:nvSpPr>
          <p:cNvPr id="9223" name="Text Box 13"/>
          <p:cNvSpPr txBox="1">
            <a:spLocks noChangeArrowheads="1"/>
          </p:cNvSpPr>
          <p:nvPr/>
        </p:nvSpPr>
        <p:spPr bwMode="auto">
          <a:xfrm>
            <a:off x="7002463" y="4713288"/>
            <a:ext cx="4603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Tahoma" pitchFamily="34" charset="0"/>
              </a:rPr>
              <a:t>D</a:t>
            </a:r>
            <a:endParaRPr lang="ru-RU" sz="3200">
              <a:latin typeface="Tahoma" pitchFamily="34" charset="0"/>
            </a:endParaRPr>
          </a:p>
        </p:txBody>
      </p:sp>
      <p:sp>
        <p:nvSpPr>
          <p:cNvPr id="9224" name="AutoShape 17"/>
          <p:cNvSpPr>
            <a:spLocks noChangeArrowheads="1"/>
          </p:cNvSpPr>
          <p:nvPr/>
        </p:nvSpPr>
        <p:spPr bwMode="auto">
          <a:xfrm rot="3651211">
            <a:off x="2865438" y="2332038"/>
            <a:ext cx="3675062" cy="335121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2003" name="AutoShape 19"/>
          <p:cNvSpPr>
            <a:spLocks noChangeArrowheads="1"/>
          </p:cNvSpPr>
          <p:nvPr/>
        </p:nvSpPr>
        <p:spPr bwMode="auto">
          <a:xfrm rot="3651211">
            <a:off x="2867025" y="2330450"/>
            <a:ext cx="3675063" cy="335121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2004" name="WordArt 20"/>
          <p:cNvSpPr>
            <a:spLocks noChangeArrowheads="1" noChangeShapeType="1" noTextEdit="1"/>
          </p:cNvSpPr>
          <p:nvPr/>
        </p:nvSpPr>
        <p:spPr bwMode="auto">
          <a:xfrm>
            <a:off x="3417888" y="3838575"/>
            <a:ext cx="2903537" cy="95567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Внутренняя область</a:t>
            </a:r>
          </a:p>
        </p:txBody>
      </p:sp>
      <p:sp>
        <p:nvSpPr>
          <p:cNvPr id="42006" name="WordArt 22"/>
          <p:cNvSpPr>
            <a:spLocks noChangeArrowheads="1" noChangeShapeType="1" noTextEdit="1"/>
          </p:cNvSpPr>
          <p:nvPr/>
        </p:nvSpPr>
        <p:spPr bwMode="auto">
          <a:xfrm>
            <a:off x="839788" y="6102350"/>
            <a:ext cx="7435850" cy="4953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Внешняя область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20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20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5" grpId="0" animBg="1"/>
      <p:bldP spid="42003" grpId="0" animBg="1"/>
      <p:bldP spid="42004" grpId="0" animBg="1"/>
      <p:bldP spid="4200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65760" y="765175"/>
            <a:ext cx="8633778" cy="2447925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Многоугольник называется </a:t>
            </a:r>
            <a:r>
              <a:rPr lang="ru-RU" sz="4000" b="1" dirty="0" smtClean="0">
                <a:solidFill>
                  <a:srgbClr val="FF0000"/>
                </a:solidFill>
              </a:rPr>
              <a:t>выпуклым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если он лежит по одну сторону от каждой прямой проходящей через две его соседние вершины.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3000375"/>
            <a:ext cx="3240087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9825" y="3143250"/>
            <a:ext cx="3097213" cy="302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28725" y="6205538"/>
            <a:ext cx="37449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</a:rPr>
              <a:t>ВЫПУКЛЫЙ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940425" y="6170613"/>
            <a:ext cx="26828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НЕВЫПУКЛЫЙ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Выпуклый многоугольник</a:t>
            </a:r>
          </a:p>
        </p:txBody>
      </p:sp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1182688" y="3190875"/>
            <a:ext cx="4302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ahoma" pitchFamily="34" charset="0"/>
              </a:rPr>
              <a:t>А</a:t>
            </a:r>
          </a:p>
        </p:txBody>
      </p:sp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3678238" y="1570038"/>
            <a:ext cx="431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ahoma" pitchFamily="34" charset="0"/>
              </a:rPr>
              <a:t>В</a:t>
            </a:r>
          </a:p>
        </p:txBody>
      </p:sp>
      <p:sp>
        <p:nvSpPr>
          <p:cNvPr id="10245" name="Text Box 8"/>
          <p:cNvSpPr txBox="1">
            <a:spLocks noChangeArrowheads="1"/>
          </p:cNvSpPr>
          <p:nvPr/>
        </p:nvSpPr>
        <p:spPr bwMode="auto">
          <a:xfrm>
            <a:off x="6321425" y="3282950"/>
            <a:ext cx="425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ahoma" pitchFamily="34" charset="0"/>
              </a:rPr>
              <a:t>С</a:t>
            </a:r>
          </a:p>
        </p:txBody>
      </p:sp>
      <p:sp>
        <p:nvSpPr>
          <p:cNvPr id="10246" name="Text Box 9"/>
          <p:cNvSpPr txBox="1">
            <a:spLocks noChangeArrowheads="1"/>
          </p:cNvSpPr>
          <p:nvPr/>
        </p:nvSpPr>
        <p:spPr bwMode="auto">
          <a:xfrm>
            <a:off x="5559425" y="5988050"/>
            <a:ext cx="4572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ahoma" pitchFamily="34" charset="0"/>
              </a:rPr>
              <a:t>D</a:t>
            </a:r>
            <a:endParaRPr lang="ru-RU" sz="2800" b="1">
              <a:latin typeface="Tahoma" pitchFamily="34" charset="0"/>
            </a:endParaRPr>
          </a:p>
        </p:txBody>
      </p:sp>
      <p:sp>
        <p:nvSpPr>
          <p:cNvPr id="10247" name="Text Box 10"/>
          <p:cNvSpPr txBox="1">
            <a:spLocks noChangeArrowheads="1"/>
          </p:cNvSpPr>
          <p:nvPr/>
        </p:nvSpPr>
        <p:spPr bwMode="auto">
          <a:xfrm>
            <a:off x="2111375" y="5976938"/>
            <a:ext cx="4064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ahoma" pitchFamily="34" charset="0"/>
              </a:rPr>
              <a:t>Е</a:t>
            </a:r>
          </a:p>
        </p:txBody>
      </p:sp>
      <p:sp>
        <p:nvSpPr>
          <p:cNvPr id="18" name="Правильный пятиугольник 17"/>
          <p:cNvSpPr/>
          <p:nvPr/>
        </p:nvSpPr>
        <p:spPr>
          <a:xfrm>
            <a:off x="1851025" y="2236788"/>
            <a:ext cx="4076700" cy="3590925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539750" y="1168400"/>
            <a:ext cx="4913313" cy="3305175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765425" y="1431925"/>
            <a:ext cx="4021138" cy="2720975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6200000" flipH="1">
            <a:off x="-70643" y="3453606"/>
            <a:ext cx="4273550" cy="1576387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22375" y="5816600"/>
            <a:ext cx="5189538" cy="11113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3597275" y="3838575"/>
            <a:ext cx="3998913" cy="1344613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локнот синий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блокнот синий</Template>
  <TotalTime>209</TotalTime>
  <Words>315</Words>
  <Application>Microsoft Office PowerPoint</Application>
  <PresentationFormat>Экран (4:3)</PresentationFormat>
  <Paragraphs>113</Paragraphs>
  <Slides>14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блокнот синий</vt:lpstr>
      <vt:lpstr>Формула</vt:lpstr>
      <vt:lpstr>Слайд 1</vt:lpstr>
      <vt:lpstr>Многоугольник</vt:lpstr>
      <vt:lpstr>Слайд 3</vt:lpstr>
      <vt:lpstr>Многоугольник</vt:lpstr>
      <vt:lpstr>Слайд 5</vt:lpstr>
      <vt:lpstr>Многоугольник</vt:lpstr>
      <vt:lpstr>Многоугольник</vt:lpstr>
      <vt:lpstr>Слайд 8</vt:lpstr>
      <vt:lpstr>Выпуклый многоугольник</vt:lpstr>
      <vt:lpstr>Невыпуклый многоугольник</vt:lpstr>
      <vt:lpstr>Сумма углов выпуклого  n-угольника</vt:lpstr>
      <vt:lpstr> </vt:lpstr>
      <vt:lpstr>Слайд 13</vt:lpstr>
      <vt:lpstr>ЧЕТЫРЕХУГОЛЬНИКИ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Многоугольники</dc:title>
  <dc:subject>Геометрия 8 класс</dc:subject>
  <dc:creator>вчителка</dc:creator>
  <cp:lastModifiedBy>Zarina</cp:lastModifiedBy>
  <cp:revision>29</cp:revision>
  <dcterms:created xsi:type="dcterms:W3CDTF">2011-11-06T05:55:05Z</dcterms:created>
  <dcterms:modified xsi:type="dcterms:W3CDTF">2019-11-21T13:08:00Z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TC010689871049</vt:lpwstr>
  </property>
</Properties>
</file>