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66" r:id="rId5"/>
    <p:sldId id="258" r:id="rId6"/>
    <p:sldId id="267" r:id="rId7"/>
    <p:sldId id="259" r:id="rId8"/>
    <p:sldId id="269" r:id="rId9"/>
    <p:sldId id="260" r:id="rId10"/>
    <p:sldId id="271" r:id="rId11"/>
    <p:sldId id="270" r:id="rId12"/>
    <p:sldId id="272" r:id="rId13"/>
    <p:sldId id="263" r:id="rId14"/>
    <p:sldId id="264" r:id="rId15"/>
    <p:sldId id="261" r:id="rId16"/>
    <p:sldId id="273" r:id="rId17"/>
    <p:sldId id="262" r:id="rId18"/>
    <p:sldId id="277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4393-443D-413F-B241-B0284FC93FDC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C39DE-E821-416E-97F4-2BE81619EC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64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4393-443D-413F-B241-B0284FC93FDC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C39DE-E821-416E-97F4-2BE81619EC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862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4393-443D-413F-B241-B0284FC93FDC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C39DE-E821-416E-97F4-2BE81619EC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150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4393-443D-413F-B241-B0284FC93FDC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C39DE-E821-416E-97F4-2BE81619EC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349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4393-443D-413F-B241-B0284FC93FDC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C39DE-E821-416E-97F4-2BE81619EC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414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4393-443D-413F-B241-B0284FC93FDC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C39DE-E821-416E-97F4-2BE81619EC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538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4393-443D-413F-B241-B0284FC93FDC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C39DE-E821-416E-97F4-2BE81619EC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587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4393-443D-413F-B241-B0284FC93FDC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C39DE-E821-416E-97F4-2BE81619EC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903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4393-443D-413F-B241-B0284FC93FDC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C39DE-E821-416E-97F4-2BE81619EC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930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4393-443D-413F-B241-B0284FC93FDC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C39DE-E821-416E-97F4-2BE81619EC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056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4393-443D-413F-B241-B0284FC93FDC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C39DE-E821-416E-97F4-2BE81619EC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90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B4393-443D-413F-B241-B0284FC93FDC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C39DE-E821-416E-97F4-2BE81619EC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007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ÐÐ¾ÑÐºÐ¾Ð²ÑÐºÐ°Ñ Ð ÑÑÑ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7973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7772400" cy="1470025"/>
          </a:xfrm>
        </p:spPr>
        <p:txBody>
          <a:bodyPr>
            <a:normAutofit/>
          </a:bodyPr>
          <a:lstStyle/>
          <a:p>
            <a:r>
              <a:rPr lang="ru-RU" sz="7200" dirty="0" smtClean="0"/>
              <a:t>Иван Грозный</a:t>
            </a:r>
            <a:endParaRPr lang="ru-RU" sz="7200" dirty="0"/>
          </a:p>
        </p:txBody>
      </p:sp>
      <p:pic>
        <p:nvPicPr>
          <p:cNvPr id="5" name="Picture 5" descr="Ivan_grozny_fram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25192" y="1576979"/>
            <a:ext cx="3919016" cy="5164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6291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Детство Ивана </a:t>
            </a:r>
            <a:r>
              <a:rPr lang="en-US" dirty="0" smtClean="0"/>
              <a:t>IV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4500594" cy="4800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летнюю ночь 1530 года над Москвой разразилась страшная буря. Переглядывались, перешёптывались люди: «Наступает недоброе время, быть беде!»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ту страшную ночь родился будущий первый русский царь – ИВАН </a:t>
            </a:r>
            <a:r>
              <a:rPr lang="en-US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IV</a:t>
            </a:r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ru-RU" sz="1400" dirty="0"/>
          </a:p>
        </p:txBody>
      </p:sp>
      <p:pic>
        <p:nvPicPr>
          <p:cNvPr id="4" name="Picture 5" descr="329px-Vasnetsov_Ioann_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1428736"/>
            <a:ext cx="2643206" cy="4811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73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Детство Ивана </a:t>
            </a:r>
            <a:r>
              <a:rPr lang="en-US" dirty="0" smtClean="0"/>
              <a:t>IV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214414" y="1643049"/>
            <a:ext cx="7929586" cy="330042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После смерти отца 3-летний Иван остался на попечении матери, умершей когда ему было 8 лет. Иван рос в обстановке дворцовых переворотов, борьбы за власть враждующих между собой боярских родов Шуйских и Бельских. Убийства, интриги и насилия, окружавшие его, способствовали развитию в нем подозрительности, мстительности и жестокости. Склонность мучить живые существа проявлялась у Ивана уже в детстве, и приближенные одобряли ее. </a:t>
            </a:r>
          </a:p>
          <a:p>
            <a:pPr>
              <a:buNone/>
            </a:pPr>
            <a:r>
              <a:rPr lang="ru-RU" sz="16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 Горькое детство озлобило будущего царя, он стал подозрительным и жестоким.</a:t>
            </a:r>
          </a:p>
          <a:p>
            <a:pPr>
              <a:buNone/>
            </a:pPr>
            <a:r>
              <a:rPr lang="ru-RU" sz="16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 природы он получил ум бойкий и гибкий, вдумчивый и немного насмешливый, настоящий великорусский, московский ум. Но обстоятельства, среди которых протекло детство Ивана, рано испортили этот ум, дали ему неестественное, болезненное развитие</a:t>
            </a:r>
            <a:endParaRPr lang="en-US" sz="16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6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5500702"/>
            <a:ext cx="60722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И прозвал народ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Ивана </a:t>
            </a:r>
            <a:r>
              <a:rPr lang="en-US" sz="3200" b="1" dirty="0" smtClean="0">
                <a:solidFill>
                  <a:srgbClr val="C00000"/>
                </a:solidFill>
              </a:rPr>
              <a:t>IV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en-US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ГРОЗНЫМ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0714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3 Ð³ÑÑÐ¿Ð¿Ð°. ÐÐµÐ»Ð¸ÐºÐ¸Ð¹ ÐºÐ½ÑÐ·Ñ ÐÐ²Ð°Ð½ IV ÐÑÐ¾Ð·Ð½ÑÐ¹ ÑÑÐ°Ð» Ð¿ÐµÑÐ²ÑÐ¼ ÑÑÑÑÐºÐ¸Ð¼ ÑÐ°ÑÐµÐ¼. ÐÐ³Ð¾ Ð²ÐµÐ½ÑÐ°Ð»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9644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48276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Ð¡Ð¸Ð¼Ð²Ð¾Ð»Ñ ÑÐ°ÑÑÐºÐ¾Ð¹ Ð²Ð»Ð°ÑÑÐ¸ (ÑÐºÐ¸Ð¿ÐµÑÑ, Ð²ÐµÐ½ÐµÑ, Ð´ÐµÑÐ¶Ð°Ð²Ð°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8928992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28704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8" name="Picture 4" descr="ÐÐ²Ð°Ð½ IV ÐÑÐ¾Ð·Ð½ÑÐ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8928992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70021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91"/>
            <a:ext cx="8229600" cy="1143000"/>
          </a:xfrm>
        </p:spPr>
        <p:txBody>
          <a:bodyPr/>
          <a:lstStyle/>
          <a:p>
            <a:r>
              <a:rPr lang="ru-RU" dirty="0" smtClean="0"/>
              <a:t>О царствовании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980728"/>
            <a:ext cx="7422672" cy="2052638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000099"/>
                </a:solidFill>
              </a:rPr>
              <a:t>Хмурый, недоверчивый взгляд. Всюду ему мерещились враги и изменники. Летели головы с плахи и виновных, и невиновных. Время царствования Ивана Грозного отмечается </a:t>
            </a:r>
            <a:r>
              <a:rPr lang="ru-RU" altLang="ja-JP" b="1" dirty="0" smtClean="0">
                <a:solidFill>
                  <a:srgbClr val="000099"/>
                </a:solidFill>
              </a:rPr>
              <a:t>массовыми казнями и убийствами, разгромом Новгорода и ряда других городов </a:t>
            </a:r>
            <a:endParaRPr lang="ru-RU" dirty="0"/>
          </a:p>
        </p:txBody>
      </p:sp>
      <p:pic>
        <p:nvPicPr>
          <p:cNvPr id="4" name="Picture 5" descr="800px-0NevrevNV_Oprichniki_BIS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7704" y="2996952"/>
            <a:ext cx="5653592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3095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Ð.Ð¡.ÐÐ»Ð°Ð·ÑÐ½Ð¾Ð² Â«ÐÐ²Ð°Ð½ ÐÑÐ¾Ð·Ð½ÑÐ¹Â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00461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tx1"/>
                </a:solidFill>
              </a:rPr>
              <a:t>Убийство царевича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5661025"/>
            <a:ext cx="8229600" cy="792163"/>
          </a:xfrm>
        </p:spPr>
        <p:txBody>
          <a:bodyPr/>
          <a:lstStyle/>
          <a:p>
            <a:pPr eaLnBrk="1" hangingPunct="1"/>
            <a:r>
              <a:rPr lang="ru-RU" sz="2000" smtClean="0"/>
              <a:t>Третьяковская галерея. Москва. Илья Репин </a:t>
            </a:r>
          </a:p>
          <a:p>
            <a:pPr eaLnBrk="1" hangingPunct="1"/>
            <a:r>
              <a:rPr lang="ru-RU" sz="2000" smtClean="0"/>
              <a:t>Иван Грозный и его сын Иван</a:t>
            </a:r>
          </a:p>
        </p:txBody>
      </p:sp>
      <p:pic>
        <p:nvPicPr>
          <p:cNvPr id="38916" name="Picture 4" descr="грозный и его сын Ива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2" y="980728"/>
            <a:ext cx="4599977" cy="4681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5148263" y="1700213"/>
            <a:ext cx="381635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/>
              <a:t>В ноябре 1581 года Иван Грозный в   гневе ударил железным посохом своего старшего сына. Царевич упал без чувств и на пятый день умер. Иван Грозный тяжело переживал смерть сына…</a:t>
            </a:r>
          </a:p>
        </p:txBody>
      </p:sp>
    </p:spTree>
    <p:extLst>
      <p:ext uri="{BB962C8B-B14F-4D97-AF65-F5344CB8AC3E}">
        <p14:creationId xmlns:p14="http://schemas.microsoft.com/office/powerpoint/2010/main" val="515954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142976" y="500042"/>
            <a:ext cx="3779838" cy="5857916"/>
          </a:xfrm>
        </p:spPr>
        <p:txBody>
          <a:bodyPr>
            <a:noAutofit/>
          </a:bodyPr>
          <a:lstStyle/>
          <a:p>
            <a:r>
              <a:rPr lang="ru-RU" altLang="ja-JP" sz="1800" b="1" i="1" dirty="0" smtClean="0">
                <a:solidFill>
                  <a:srgbClr val="C00000"/>
                </a:solidFill>
              </a:rPr>
              <a:t>За время царствования к смертной казни были приговорены 5 тысяч человек, что говорит об относительной мягкости правления в сравнении с другими странами в то время.</a:t>
            </a:r>
          </a:p>
          <a:p>
            <a:r>
              <a:rPr lang="ru-RU" sz="1800" b="1" i="1" dirty="0" smtClean="0">
                <a:solidFill>
                  <a:srgbClr val="C00000"/>
                </a:solidFill>
              </a:rPr>
              <a:t>За время царствования Ивана Грозного Россия превратилась в огромную державу, включившую земли Казанского и Астраханского ханств, Западной Сибири от Ледовитого океана до Каспийского моря, расширились  торговые и культурные связи со странами Европы и Азии.</a:t>
            </a:r>
            <a:endParaRPr lang="ru-RU" sz="1800" b="1" i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ivan-grozni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18817">
            <a:off x="5149284" y="1194025"/>
            <a:ext cx="3357554" cy="4357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04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ivan_kali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29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4876800" y="1371600"/>
            <a:ext cx="5554663" cy="33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5400" b="1"/>
              <a:t>Великий</a:t>
            </a:r>
          </a:p>
          <a:p>
            <a:r>
              <a:rPr lang="ru-RU" altLang="ru-RU" sz="5400" b="1"/>
              <a:t>князь </a:t>
            </a:r>
          </a:p>
          <a:p>
            <a:r>
              <a:rPr lang="ru-RU" altLang="ru-RU" sz="5400" b="1"/>
              <a:t>Юрий  </a:t>
            </a:r>
          </a:p>
          <a:p>
            <a:r>
              <a:rPr lang="ru-RU" altLang="ru-RU" sz="5400" b="1"/>
              <a:t>Долгорукий</a:t>
            </a:r>
          </a:p>
        </p:txBody>
      </p:sp>
    </p:spTree>
    <p:extLst>
      <p:ext uri="{BB962C8B-B14F-4D97-AF65-F5344CB8AC3E}">
        <p14:creationId xmlns:p14="http://schemas.microsoft.com/office/powerpoint/2010/main" val="15174733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Наследие Ивана Грозного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2" y="1447800"/>
            <a:ext cx="4075936" cy="4800600"/>
          </a:xfrm>
        </p:spPr>
        <p:txBody>
          <a:bodyPr>
            <a:normAutofit fontScale="70000" lnSpcReduction="20000"/>
          </a:bodyPr>
          <a:lstStyle/>
          <a:p>
            <a:r>
              <a:rPr lang="ru-RU" altLang="ja-JP" b="1" dirty="0" smtClean="0">
                <a:solidFill>
                  <a:srgbClr val="660066"/>
                </a:solidFill>
              </a:rPr>
              <a:t>Иван IV вошёл в историю не только как завоеватель. Он был одним из самых образованных людей своего времени, обладал феноменальной памятью. Он любил ездить по монастырям, интересовался описанием жизни великих царей прошлого. </a:t>
            </a:r>
          </a:p>
          <a:p>
            <a:r>
              <a:rPr lang="ru-RU" altLang="ja-JP" b="1" dirty="0" smtClean="0">
                <a:solidFill>
                  <a:srgbClr val="660066"/>
                </a:solidFill>
              </a:rPr>
              <a:t>Царь способствовал организации книгопечатания в Москве и строительству храма Василия Блаженного на Красной площади. </a:t>
            </a:r>
            <a:endParaRPr lang="ru-RU" b="1" dirty="0" smtClean="0">
              <a:solidFill>
                <a:srgbClr val="660066"/>
              </a:solidFill>
            </a:endParaRPr>
          </a:p>
          <a:p>
            <a:endParaRPr lang="ru-RU" dirty="0"/>
          </a:p>
        </p:txBody>
      </p:sp>
      <p:pic>
        <p:nvPicPr>
          <p:cNvPr id="4" name="Содержимое 4" descr="Ivan-Groznyj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007299">
            <a:off x="994637" y="1744295"/>
            <a:ext cx="3599390" cy="4627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338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71538" y="1000108"/>
            <a:ext cx="7499350" cy="4800600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rgbClr val="333399"/>
                </a:solidFill>
              </a:rPr>
              <a:t>С середины </a:t>
            </a:r>
            <a:r>
              <a:rPr lang="en-US" sz="3600" b="1" dirty="0" smtClean="0">
                <a:solidFill>
                  <a:srgbClr val="333399"/>
                </a:solidFill>
              </a:rPr>
              <a:t>XVI </a:t>
            </a:r>
            <a:r>
              <a:rPr lang="ru-RU" sz="3600" b="1" dirty="0" smtClean="0">
                <a:solidFill>
                  <a:srgbClr val="333399"/>
                </a:solidFill>
              </a:rPr>
              <a:t>(16) века Русь стали называть Московским царством. А Москву считать главным городом русского государства.</a:t>
            </a:r>
          </a:p>
          <a:p>
            <a:pPr algn="ctr">
              <a:buNone/>
            </a:pPr>
            <a:endParaRPr lang="ru-RU" sz="3600" b="1" dirty="0" smtClean="0">
              <a:solidFill>
                <a:srgbClr val="333399"/>
              </a:solidFill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A50021"/>
                </a:solidFill>
              </a:rPr>
              <a:t>Первым русским царём был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A50021"/>
                </a:solidFill>
              </a:rPr>
              <a:t> ИВАН </a:t>
            </a:r>
            <a:r>
              <a:rPr lang="en-US" sz="3600" b="1" dirty="0" smtClean="0">
                <a:solidFill>
                  <a:srgbClr val="A50021"/>
                </a:solidFill>
              </a:rPr>
              <a:t>IV</a:t>
            </a:r>
            <a:r>
              <a:rPr lang="ru-RU" sz="3600" b="1" dirty="0" smtClean="0">
                <a:solidFill>
                  <a:srgbClr val="A50021"/>
                </a:solidFill>
              </a:rPr>
              <a:t> ГРОЗНЫЙ.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269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Ð.ÐÐ°ÑÐ½ÐµÑÐ¾Ð² Â«Ð¡ÑÑÐ¾Ð¸ÑÐµÐ»ÑÑÑÐ²Ð¾ Ð´ÐµÑÐµÐ²ÑÐ½Ð½ÑÑ ÑÑÐµÐ½ ÐÑÐµÐ¼Ð»Ñ. XII Ð²ÐµÐºÂ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890"/>
            <a:ext cx="9144000" cy="6867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7927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Picture 4" descr="uk_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864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5562600" y="1219200"/>
            <a:ext cx="4437063" cy="33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5400" b="1"/>
              <a:t>Великий </a:t>
            </a:r>
          </a:p>
          <a:p>
            <a:r>
              <a:rPr lang="ru-RU" altLang="ru-RU" sz="5400" b="1"/>
              <a:t>князь </a:t>
            </a:r>
          </a:p>
          <a:p>
            <a:r>
              <a:rPr lang="ru-RU" altLang="ru-RU" sz="5400" b="1"/>
              <a:t>Иван </a:t>
            </a:r>
          </a:p>
          <a:p>
            <a:r>
              <a:rPr lang="ru-RU" altLang="ru-RU" sz="5400" b="1"/>
              <a:t>Калита</a:t>
            </a:r>
          </a:p>
        </p:txBody>
      </p:sp>
    </p:spTree>
    <p:extLst>
      <p:ext uri="{BB962C8B-B14F-4D97-AF65-F5344CB8AC3E}">
        <p14:creationId xmlns:p14="http://schemas.microsoft.com/office/powerpoint/2010/main" val="3264507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Ð.ÐÐ°ÑÐ½ÐµÑÐ¾Ð² Â«ÐÐ¾ÑÐºÐ¾Ð²ÑÐºÐ¸Ð¹ ÐÑÐµÐ¼Ð»Ñ Ð¿ÑÐ¸ ÐÐ²Ð°Ð½Ðµ ÐÐ°Ð»Ð¸ÑÐµÂ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9702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Picture 4" descr="ib5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953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4878388" y="1143000"/>
            <a:ext cx="4265612" cy="375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4800" b="1"/>
              <a:t>Святой</a:t>
            </a:r>
          </a:p>
          <a:p>
            <a:r>
              <a:rPr lang="ru-RU" altLang="ru-RU" sz="4800" b="1"/>
              <a:t>благоверный</a:t>
            </a:r>
          </a:p>
          <a:p>
            <a:r>
              <a:rPr lang="ru-RU" altLang="ru-RU" sz="4800" b="1"/>
              <a:t>князь </a:t>
            </a:r>
          </a:p>
          <a:p>
            <a:r>
              <a:rPr lang="ru-RU" altLang="ru-RU" sz="4800" b="1"/>
              <a:t>Дмитрий</a:t>
            </a:r>
          </a:p>
          <a:p>
            <a:r>
              <a:rPr lang="ru-RU" altLang="ru-RU" sz="4800" b="1"/>
              <a:t>Донской</a:t>
            </a:r>
          </a:p>
        </p:txBody>
      </p:sp>
    </p:spTree>
    <p:extLst>
      <p:ext uri="{BB962C8B-B14F-4D97-AF65-F5344CB8AC3E}">
        <p14:creationId xmlns:p14="http://schemas.microsoft.com/office/powerpoint/2010/main" val="1676241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Ð.ÐÐ°ÑÐ½ÐµÑÐ¾Ð² Â«ÐÐ¾ÑÐºÐ¾Ð²ÑÐºÐ¸Ð¹ ÐÑÐµÐ¼Ð»Ñ Ð¿ÑÐ¸ ÐÐ¼Ð¸ÑÑÐ¸Ð¸ ÐÐ¾Ð½ÑÐºÐ¾Ð¼Â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85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5694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-26988"/>
            <a:ext cx="7620000" cy="688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762000" y="152400"/>
            <a:ext cx="43434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solidFill>
                  <a:srgbClr val="FF0000"/>
                </a:solidFill>
                <a:latin typeface="Times New Roman" pitchFamily="18" charset="0"/>
              </a:rPr>
              <a:t>В 1462 г. Иван </a:t>
            </a:r>
            <a:r>
              <a:rPr lang="en-US" altLang="ru-RU" sz="2800" b="1">
                <a:solidFill>
                  <a:srgbClr val="FF0000"/>
                </a:solidFill>
                <a:latin typeface="Times New Roman" pitchFamily="18" charset="0"/>
              </a:rPr>
              <a:t>III</a:t>
            </a:r>
            <a:r>
              <a:rPr lang="ru-RU" altLang="ru-RU" sz="2800" b="1">
                <a:solidFill>
                  <a:srgbClr val="FF0000"/>
                </a:solidFill>
                <a:latin typeface="Times New Roman" pitchFamily="18" charset="0"/>
              </a:rPr>
              <a:t> стал единовластным правителем Московского княжества.</a:t>
            </a:r>
          </a:p>
        </p:txBody>
      </p:sp>
    </p:spTree>
    <p:extLst>
      <p:ext uri="{BB962C8B-B14F-4D97-AF65-F5344CB8AC3E}">
        <p14:creationId xmlns:p14="http://schemas.microsoft.com/office/powerpoint/2010/main" val="3255523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Ð.ÐÐ°ÑÐ½ÐµÑÐ¾Ð² Â«ÐÐ¾ÑÐºÐ¾Ð²ÑÐºÐ¸Ð¹ ÐÑÐµÐ¼Ð»Ñ Ð¿ÑÐ¸ ÐÐ²Ð°Ð½Ðµ IIIÂ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46870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384</Words>
  <Application>Microsoft Office PowerPoint</Application>
  <PresentationFormat>Экран (4:3)</PresentationFormat>
  <Paragraphs>39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Иван Грозный</vt:lpstr>
      <vt:lpstr>Детство Ивана IV</vt:lpstr>
      <vt:lpstr>Детство Ивана IV</vt:lpstr>
      <vt:lpstr>Презентация PowerPoint</vt:lpstr>
      <vt:lpstr>Презентация PowerPoint</vt:lpstr>
      <vt:lpstr>Презентация PowerPoint</vt:lpstr>
      <vt:lpstr>О царствовании</vt:lpstr>
      <vt:lpstr>Презентация PowerPoint</vt:lpstr>
      <vt:lpstr>Убийство царевича</vt:lpstr>
      <vt:lpstr>Презентация PowerPoint</vt:lpstr>
      <vt:lpstr>Наследие Ивана Грозного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Dima</dc:creator>
  <cp:lastModifiedBy>Dima</cp:lastModifiedBy>
  <cp:revision>5</cp:revision>
  <dcterms:created xsi:type="dcterms:W3CDTF">2019-03-21T17:11:57Z</dcterms:created>
  <dcterms:modified xsi:type="dcterms:W3CDTF">2019-03-21T18:37:30Z</dcterms:modified>
</cp:coreProperties>
</file>