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71" r:id="rId3"/>
    <p:sldId id="257" r:id="rId4"/>
    <p:sldId id="258" r:id="rId5"/>
    <p:sldId id="272" r:id="rId6"/>
    <p:sldId id="260" r:id="rId7"/>
    <p:sldId id="273" r:id="rId8"/>
    <p:sldId id="274" r:id="rId9"/>
    <p:sldId id="276" r:id="rId10"/>
    <p:sldId id="275" r:id="rId11"/>
    <p:sldId id="277" r:id="rId12"/>
    <p:sldId id="278" r:id="rId13"/>
    <p:sldId id="283" r:id="rId14"/>
    <p:sldId id="282" r:id="rId15"/>
    <p:sldId id="281" r:id="rId16"/>
    <p:sldId id="279" r:id="rId17"/>
    <p:sldId id="284" r:id="rId18"/>
    <p:sldId id="288" r:id="rId19"/>
    <p:sldId id="285" r:id="rId20"/>
    <p:sldId id="289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5915E8-4CA6-40E4-93ED-D8D01E96F18C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662956-D16A-44DE-AAE1-FF84DC549A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575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62956-D16A-44DE-AAE1-FF84DC549A7C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5182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ACCB8-8A84-458D-A98C-B33FA5CC1B87}" type="datetimeFigureOut">
              <a:rPr lang="ru-RU"/>
              <a:pPr>
                <a:defRPr/>
              </a:pPr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08DF49-AD9F-48E5-93E5-B37F88BA8D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2E144-ABC5-4036-B6D6-4A65DA3B99E7}" type="datetimeFigureOut">
              <a:rPr lang="ru-RU"/>
              <a:pPr>
                <a:defRPr/>
              </a:pPr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857F3-9DC3-4DEB-8E18-C89FCA4775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91E81-0939-43FE-B4A2-84FC2A2E2106}" type="datetimeFigureOut">
              <a:rPr lang="ru-RU"/>
              <a:pPr>
                <a:defRPr/>
              </a:pPr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F52C3B-24B2-44C2-B0CF-4EF3D03B63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70A820-480D-484C-8CAE-0A507B14D61D}" type="datetimeFigureOut">
              <a:rPr lang="ru-RU"/>
              <a:pPr>
                <a:defRPr/>
              </a:pPr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4D977-BFEC-460B-B731-05780418ED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D5E104-5E46-479B-BBBA-3787D0E49CDD}" type="datetimeFigureOut">
              <a:rPr lang="ru-RU"/>
              <a:pPr>
                <a:defRPr/>
              </a:pPr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89F83-630F-47A1-A285-78E224C03B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5C180-D878-4A8C-A2C3-C240E407694A}" type="datetimeFigureOut">
              <a:rPr lang="ru-RU"/>
              <a:pPr>
                <a:defRPr/>
              </a:pPr>
              <a:t>21.11.2019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B3ADF-EA15-41F9-8943-6B9B931AF7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C57C2-62D8-46A2-A06B-FF165AEEE902}" type="datetimeFigureOut">
              <a:rPr lang="ru-RU"/>
              <a:pPr>
                <a:defRPr/>
              </a:pPr>
              <a:t>21.11.2019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0BD45-625A-41FB-A599-E20E729AB7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BFD4F-8390-4EA7-BC9D-68F612C8996E}" type="datetimeFigureOut">
              <a:rPr lang="ru-RU"/>
              <a:pPr>
                <a:defRPr/>
              </a:pPr>
              <a:t>21.11.2019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F2E96-FC3B-4C0C-A926-3B82BE233C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4BF499-263D-447D-A4A5-370B373ABBD3}" type="datetimeFigureOut">
              <a:rPr lang="ru-RU"/>
              <a:pPr>
                <a:defRPr/>
              </a:pPr>
              <a:t>21.11.2019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D58E7-3601-458C-9085-B09C289467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5CBE8-5813-4D37-9270-CEBEE1245789}" type="datetimeFigureOut">
              <a:rPr lang="ru-RU"/>
              <a:pPr>
                <a:defRPr/>
              </a:pPr>
              <a:t>21.11.2019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D82B7-C7EA-4C38-B114-1954EC3F1D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344CA-EB12-439C-ACCB-5E80A35EB7D8}" type="datetimeFigureOut">
              <a:rPr lang="ru-RU"/>
              <a:pPr>
                <a:defRPr/>
              </a:pPr>
              <a:t>21.11.2019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AAD10F-4776-411E-AB0F-1C41FEEBD3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C2A9349-1F3D-4231-968E-F6BA4EEBE27D}" type="datetimeFigureOut">
              <a:rPr lang="ru-RU"/>
              <a:pPr>
                <a:defRPr/>
              </a:pPr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425437-4143-4F8F-B463-F2BE376D3F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1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3315" name="Picture 2" descr="C:\Documents and Settings\User\Рабочий стол\осень\947f05f3-a302-4465-ab19-19ce848a38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0590"/>
            <a:ext cx="9177338" cy="6888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Прямоугольник 3"/>
          <p:cNvSpPr>
            <a:spLocks noChangeArrowheads="1"/>
          </p:cNvSpPr>
          <p:nvPr/>
        </p:nvSpPr>
        <p:spPr bwMode="auto">
          <a:xfrm>
            <a:off x="1475656" y="774145"/>
            <a:ext cx="6617419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7200" b="1" i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«</a:t>
            </a:r>
            <a:r>
              <a:rPr lang="ru-RU" sz="7200" b="1" i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Р</a:t>
            </a:r>
            <a:r>
              <a:rPr lang="ru-RU" sz="7200" b="1" i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а</a:t>
            </a:r>
            <a:r>
              <a:rPr lang="ru-RU" sz="7200" b="1" i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з</a:t>
            </a:r>
            <a:r>
              <a:rPr lang="ru-RU" sz="7200" b="1" i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н</a:t>
            </a:r>
            <a:r>
              <a:rPr lang="ru-RU" sz="7200" b="1" i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о</a:t>
            </a:r>
            <a:r>
              <a:rPr lang="ru-RU" sz="7200" b="1" i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ц</a:t>
            </a:r>
            <a:r>
              <a:rPr lang="ru-RU" sz="7200" b="1" i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в</a:t>
            </a:r>
            <a:r>
              <a:rPr lang="ru-RU" sz="7200" b="1" i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е</a:t>
            </a:r>
            <a:r>
              <a:rPr lang="ru-RU" sz="7200" b="1" i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т</a:t>
            </a:r>
            <a:r>
              <a:rPr lang="ru-RU" sz="7200" b="1" i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н</a:t>
            </a:r>
            <a:r>
              <a:rPr lang="ru-RU" sz="7200" b="1" i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а</a:t>
            </a:r>
            <a:r>
              <a:rPr lang="ru-RU" sz="7200" b="1" i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я</a:t>
            </a:r>
            <a:r>
              <a:rPr lang="ru-RU" sz="7200" b="1" i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ru-RU" sz="7200" b="1" i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о</a:t>
            </a:r>
            <a:r>
              <a:rPr lang="ru-RU" sz="7200" b="1" i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с</a:t>
            </a:r>
            <a:r>
              <a:rPr lang="ru-RU" sz="7200" b="1" i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е</a:t>
            </a:r>
            <a:r>
              <a:rPr lang="ru-RU" sz="7200" b="1" i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н</a:t>
            </a:r>
            <a:r>
              <a:rPr lang="ru-RU" sz="7200" b="1" i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ь</a:t>
            </a:r>
            <a:r>
              <a:rPr lang="ru-RU" sz="7200" b="1" i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»</a:t>
            </a:r>
            <a:endParaRPr lang="ru-RU" sz="7200" b="1" i="1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3317" name="Прямоугольник 4"/>
          <p:cNvSpPr>
            <a:spLocks noChangeArrowheads="1"/>
          </p:cNvSpPr>
          <p:nvPr/>
        </p:nvSpPr>
        <p:spPr bwMode="auto">
          <a:xfrm>
            <a:off x="2319338" y="404813"/>
            <a:ext cx="4572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28600" algn="ctr"/>
            <a:endParaRPr lang="ru-RU" b="1" i="1" dirty="0">
              <a:latin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319338" y="3398410"/>
            <a:ext cx="51329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</a:rPr>
              <a:t>Проектная деятельность </a:t>
            </a:r>
          </a:p>
          <a:p>
            <a:pPr algn="ctr"/>
            <a:r>
              <a:rPr lang="ru-RU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</a:rPr>
              <a:t>в </a:t>
            </a:r>
            <a:r>
              <a:rPr lang="ru-RU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</a:rPr>
              <a:t>подготовительной </a:t>
            </a:r>
            <a:r>
              <a:rPr lang="ru-RU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</a:rPr>
              <a:t>группе №11 </a:t>
            </a:r>
            <a:endParaRPr lang="ru-RU" b="1" dirty="0">
              <a:solidFill>
                <a:srgbClr val="99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956376" y="6394515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2019 г.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55976" y="4653135"/>
            <a:ext cx="432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</a:rPr>
              <a:t>Воспитатели: Соколенко Т.И.</a:t>
            </a:r>
          </a:p>
          <a:p>
            <a:r>
              <a:rPr lang="ru-RU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</a:rPr>
              <a:t>                                       </a:t>
            </a:r>
            <a:endParaRPr lang="ru-RU" b="1" dirty="0">
              <a:solidFill>
                <a:srgbClr val="99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945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9459" name="Picture 2" descr="C:\Documents and Settings\User\Рабочий стол\осень\947f05f3-a302-4465-ab19-19ce848a38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87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043608" y="404664"/>
            <a:ext cx="741682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МУЗЫКА</a:t>
            </a:r>
          </a:p>
          <a:p>
            <a:pPr algn="ctr"/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ru-RU" i="1" dirty="0">
                <a:solidFill>
                  <a:srgbClr val="C00000"/>
                </a:solidFill>
              </a:rPr>
              <a:t>Прослушивание музыкальных произведений: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</a:rPr>
              <a:t>«Золотая песенка» слова 3. Петровой, музыка Г. Вихаревой 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</a:rPr>
              <a:t>«Дождик» слова Пикулёвой, музыка Попляновой 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</a:rPr>
              <a:t>«В золоте берёзонька» слова и музыка Вихаревой.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</a:rPr>
              <a:t>П. Чайковский «Времена года»,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</a:rPr>
              <a:t>А. Вивальди «Времена года»,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</a:rPr>
              <a:t>С. Прокофьев «Фея Осени»,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</a:rPr>
              <a:t>Е. Дога «Осень» и др.</a:t>
            </a:r>
          </a:p>
          <a:p>
            <a:pPr lvl="0"/>
            <a:r>
              <a:rPr lang="ru-RU" i="1" dirty="0">
                <a:solidFill>
                  <a:srgbClr val="C00000"/>
                </a:solidFill>
              </a:rPr>
              <a:t>Разучивание песен: </a:t>
            </a:r>
            <a:endParaRPr lang="ru-RU" i="1" dirty="0" smtClean="0">
              <a:solidFill>
                <a:srgbClr val="C00000"/>
              </a:solidFill>
            </a:endParaRP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 smtClean="0">
                <a:solidFill>
                  <a:srgbClr val="C00000"/>
                </a:solidFill>
              </a:rPr>
              <a:t>«</a:t>
            </a:r>
            <a:r>
              <a:rPr lang="ru-RU" dirty="0">
                <a:solidFill>
                  <a:srgbClr val="C00000"/>
                </a:solidFill>
              </a:rPr>
              <a:t>Осень, как рыжая кошка», «Осень ждём», «Тучка-барыня</a:t>
            </a:r>
            <a:r>
              <a:rPr lang="ru-RU" dirty="0" smtClean="0">
                <a:solidFill>
                  <a:srgbClr val="C00000"/>
                </a:solidFill>
              </a:rPr>
              <a:t>»</a:t>
            </a:r>
          </a:p>
          <a:p>
            <a:pPr lvl="0"/>
            <a:endParaRPr lang="ru-RU" dirty="0">
              <a:solidFill>
                <a:srgbClr val="C00000"/>
              </a:solidFill>
            </a:endParaRPr>
          </a:p>
          <a:p>
            <a:pPr algn="ctr"/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С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РОДИТЕЛЯМИ</a:t>
            </a:r>
          </a:p>
          <a:p>
            <a:pPr algn="ctr"/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</a:rPr>
              <a:t>Консультация для родителей «Осень - чудная пора»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</a:rPr>
              <a:t>Совместное рисование с детьми на тему проекта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</a:rPr>
              <a:t>Участие в конкурсе «Парад осенних шляп»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</a:rPr>
              <a:t>Фото для родителей «Жизнь группы осенью»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</a:rPr>
              <a:t>Подготовка детей к конкурсу стихов</a:t>
            </a:r>
          </a:p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263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945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9459" name="Picture 2" descr="C:\Documents and Settings\User\Рабочий стол\осень\947f05f3-a302-4465-ab19-19ce848a38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996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907704" y="476672"/>
            <a:ext cx="612068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 ходе реализации </a:t>
            </a:r>
            <a:r>
              <a:rPr lang="ru-RU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проекта:</a:t>
            </a:r>
          </a:p>
          <a:p>
            <a:pPr algn="ctr"/>
            <a:endParaRPr lang="ru-RU" sz="22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sz="2000" b="1" u="sng" dirty="0">
                <a:solidFill>
                  <a:srgbClr val="C00000"/>
                </a:solidFill>
                <a:latin typeface="+mn-lt"/>
              </a:rPr>
              <a:t>у детей</a:t>
            </a:r>
            <a:r>
              <a:rPr lang="ru-RU" sz="2000" b="1" u="sng" dirty="0" smtClean="0">
                <a:solidFill>
                  <a:srgbClr val="C00000"/>
                </a:solidFill>
                <a:latin typeface="+mn-lt"/>
              </a:rPr>
              <a:t>:</a:t>
            </a:r>
            <a:endParaRPr lang="ru-RU" sz="2000" u="sng" dirty="0">
              <a:solidFill>
                <a:srgbClr val="C00000"/>
              </a:solidFill>
              <a:latin typeface="+mn-lt"/>
            </a:endParaRP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000" dirty="0">
                <a:solidFill>
                  <a:srgbClr val="C00000"/>
                </a:solidFill>
                <a:latin typeface="+mn-lt"/>
              </a:rPr>
              <a:t>развивались творческие способности,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000" dirty="0">
                <a:solidFill>
                  <a:srgbClr val="C00000"/>
                </a:solidFill>
                <a:latin typeface="+mn-lt"/>
              </a:rPr>
              <a:t>углубились знания о природе, укрепилось представление о необходимости бережного отношения к ней,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000" dirty="0">
                <a:solidFill>
                  <a:srgbClr val="C00000"/>
                </a:solidFill>
                <a:latin typeface="+mn-lt"/>
              </a:rPr>
              <a:t>совершенствовалось умение осуществлять экспериментальную деятельность, устанавливать причинно-следственные связи в окружающем мире,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000" dirty="0">
                <a:solidFill>
                  <a:srgbClr val="C00000"/>
                </a:solidFill>
                <a:latin typeface="+mn-lt"/>
              </a:rPr>
              <a:t>расширился и активизировался словарный </a:t>
            </a:r>
            <a:r>
              <a:rPr lang="ru-RU" sz="2000" dirty="0" smtClean="0">
                <a:solidFill>
                  <a:srgbClr val="C00000"/>
                </a:solidFill>
                <a:latin typeface="+mn-lt"/>
              </a:rPr>
              <a:t>запас</a:t>
            </a:r>
            <a:endParaRPr lang="ru-RU" sz="2000" dirty="0">
              <a:solidFill>
                <a:srgbClr val="C00000"/>
              </a:solidFill>
              <a:latin typeface="+mn-lt"/>
            </a:endParaRPr>
          </a:p>
          <a:p>
            <a:endParaRPr lang="ru-RU" sz="2000" b="1" dirty="0" smtClean="0">
              <a:solidFill>
                <a:srgbClr val="C00000"/>
              </a:solidFill>
              <a:latin typeface="+mn-lt"/>
            </a:endParaRPr>
          </a:p>
          <a:p>
            <a:r>
              <a:rPr lang="ru-RU" sz="2000" b="1" u="sng" dirty="0" smtClean="0">
                <a:solidFill>
                  <a:srgbClr val="C00000"/>
                </a:solidFill>
                <a:latin typeface="+mn-lt"/>
              </a:rPr>
              <a:t>у родителей:</a:t>
            </a:r>
          </a:p>
          <a:p>
            <a:r>
              <a:rPr lang="ru-RU" sz="2000" dirty="0" smtClean="0">
                <a:solidFill>
                  <a:srgbClr val="C00000"/>
                </a:solidFill>
                <a:latin typeface="+mn-lt"/>
              </a:rPr>
              <a:t>появился </a:t>
            </a:r>
            <a:r>
              <a:rPr lang="ru-RU" sz="2000" dirty="0">
                <a:solidFill>
                  <a:srgbClr val="C00000"/>
                </a:solidFill>
                <a:latin typeface="+mn-lt"/>
              </a:rPr>
              <a:t>интерес к проектной деятельности, они с удовольствием принимали участие в конкурсах, рисовали, подбирали стихи на тему проекта.</a:t>
            </a:r>
          </a:p>
        </p:txBody>
      </p:sp>
    </p:spTree>
    <p:extLst>
      <p:ext uri="{BB962C8B-B14F-4D97-AF65-F5344CB8AC3E}">
        <p14:creationId xmlns:p14="http://schemas.microsoft.com/office/powerpoint/2010/main" val="340667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945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9459" name="Picture 2" descr="C:\Documents and Settings\User\Рабочий стол\осень\947f05f3-a302-4465-ab19-19ce848a38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013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Александр\Desktop\Новая папка (4)\IMG_20190923_153920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41214" y="476672"/>
            <a:ext cx="5976663" cy="5040559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71601" y="439191"/>
            <a:ext cx="43204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РАЗНОЦВЕТНАЯ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55328" y="5834547"/>
            <a:ext cx="37444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С Е Н Ь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05018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945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9459" name="Picture 2" descr="C:\Documents and Settings\User\Рабочий стол\осень\947f05f3-a302-4465-ab19-19ce848a38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691680" y="476672"/>
            <a:ext cx="63367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Изобразительная деятельность</a:t>
            </a:r>
          </a:p>
        </p:txBody>
      </p:sp>
      <p:pic>
        <p:nvPicPr>
          <p:cNvPr id="7" name="Рисунок 6" descr="C:\Users\Александр\Desktop\Новая папка (4)\IMG_20190918_174814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04048" y="1300031"/>
            <a:ext cx="3744416" cy="2561017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C:\Users\Александр\Desktop\Новая папка (4)\IMG_20190924_105651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1340768"/>
            <a:ext cx="4032448" cy="5094634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C:\Users\Александр\Desktop\Новая папка (4)\IMG_20190924_111439.jpg"/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68044" y="4094162"/>
            <a:ext cx="3816424" cy="2341240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4508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945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9459" name="Picture 2" descr="C:\Documents and Settings\User\Рабочий стол\осень\947f05f3-a302-4465-ab19-19ce848a38e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587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Александр\Desktop\Новая папка (4)\IMG_20190930_165155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28184" y="182245"/>
            <a:ext cx="2743200" cy="3362960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C:\Users\Александр\Desktop\Новая папка (4)\wCXn4FMTOak.jpg"/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59833" y="522065"/>
            <a:ext cx="2862580" cy="2397760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C:\Users\Александр\Desktop\Новая папка (4)\IMG_20191001_100635.jpg"/>
          <p:cNvPicPr/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1599" y="303024"/>
            <a:ext cx="2354580" cy="2981960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C:\Users\Александр\Desktop\Новая папка (4)\IMG_20191001_113811.jpg"/>
          <p:cNvPicPr/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28184" y="3796686"/>
            <a:ext cx="2743200" cy="2837312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C:\Users\Александр\Desktop\Новая папка (4)\IMG_20191001_093552.jpg"/>
          <p:cNvPicPr/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59833" y="3284985"/>
            <a:ext cx="2788602" cy="3349013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 descr="C:\Users\Александр\Desktop\Новая папка (4)\IMG_20191001_100146.jpg"/>
          <p:cNvPicPr/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4893" y="3644309"/>
            <a:ext cx="2341285" cy="2954615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44430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945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9459" name="Picture 2" descr="C:\Documents and Settings\User\Рабочий стол\осень\947f05f3-a302-4465-ab19-19ce848a38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87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Александр\Desktop\Новая папка (4)\IMG_20190923_161421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7584" y="198116"/>
            <a:ext cx="2968898" cy="3065735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C:\Users\Александр\Desktop\Новая папка (4)\_7G3gTVXgtI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64288" y="3532325"/>
            <a:ext cx="1728192" cy="3009470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C:\Users\Александр\Desktop\Новая папка (4)\3J9DHbzUrsc.jpg"/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83968" y="201563"/>
            <a:ext cx="4157345" cy="3062287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C:\Users\Александр\Desktop\Новая папка (4)\hhEgw3hAPOg.jpg"/>
          <p:cNvPicPr/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3625553"/>
            <a:ext cx="2377946" cy="2933189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C:\Users\Александр\Desktop\Новая папка (4)\IMG_20191002_120255.jpg"/>
          <p:cNvPicPr/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03848" y="3596962"/>
            <a:ext cx="3656841" cy="3009469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984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945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9459" name="Picture 2" descr="C:\Documents and Settings\User\Рабочий стол\осень\947f05f3-a302-4465-ab19-19ce848a38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87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331640" y="188640"/>
            <a:ext cx="66967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Игровая деятельность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6" name="Рисунок 5" descr="C:\Users\Александр\Desktop\Новая папка (4)\IMG_20190924_114758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8468" y="3930707"/>
            <a:ext cx="3801484" cy="2664822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C:\Users\Александр\Desktop\Новая папка (4)\IMG_20190924_115541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76056" y="908720"/>
            <a:ext cx="3858131" cy="2794998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C:\Users\Александр\Desktop\Новая папка (4)\IMG_20190923_175345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908720"/>
            <a:ext cx="2169872" cy="2835522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C:\Users\Александр\Desktop\Новая папка (4)\IMG_20190923_175127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1939" y="3930707"/>
            <a:ext cx="2118533" cy="2664822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 descr="C:\Users\Александр\Desktop\Новая папка (4)\IMG_20191001_093850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930707"/>
            <a:ext cx="1914525" cy="2664822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 descr="C:\Users\Александр\Desktop\Новая папка (4)\IMG_20191001_112634.jpg"/>
          <p:cNvPicPr/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27784" y="908720"/>
            <a:ext cx="2260729" cy="2851949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48292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945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9459" name="Picture 2" descr="C:\Documents and Settings\User\Рабочий стол\осень\947f05f3-a302-4465-ab19-19ce848a38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87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816992" y="116632"/>
            <a:ext cx="58556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Трудовая деятельность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6" name="Рисунок 5" descr="C:\Users\Александр\Desktop\Новая папка (4)\IMG_20190925_170416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615" y="980728"/>
            <a:ext cx="2414905" cy="3220720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C:\Users\Александр\Desktop\Новая папка (4)\IMG_20191002_110641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896590"/>
            <a:ext cx="2412365" cy="3217545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C:\Users\Александр\Desktop\Новая папка (4)\IMG_20190925_171121.jpg"/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11232" y="980728"/>
            <a:ext cx="2121535" cy="3049270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C:\Users\Александр\Desktop\Новая папка (4)\IMG_20191002_114629.jpg"/>
          <p:cNvPicPr/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76245" y="3501007"/>
            <a:ext cx="3191510" cy="318198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28575" cap="sq">
            <a:solidFill>
              <a:srgbClr val="C0000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41440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945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9459" name="Picture 2" descr="C:\Documents and Settings\User\Рабочий стол\осень\947f05f3-a302-4465-ab19-19ce848a38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2267744" y="188640"/>
            <a:ext cx="504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Конкурс «Парад осенних шляп»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6" name="Рисунок 5" descr="C:\Users\Александр\Desktop\Новая папка (4)\IMG-20190923-WA0000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63688" y="764704"/>
            <a:ext cx="5943600" cy="3449955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C:\Users\Александр\Desktop\Новая папка (4)\IMG_20190923_181342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4062190"/>
            <a:ext cx="2840208" cy="2583458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C:\Users\Александр\Desktop\Новая папка (4)\IMG_20190923_181425.jpg"/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26972" y="4062190"/>
            <a:ext cx="2303145" cy="2568575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C:\Users\Александр\Desktop\Новая папка (4)\IMG_20190923_181311.jpg"/>
          <p:cNvPicPr/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12160" y="4077073"/>
            <a:ext cx="2827779" cy="2557264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635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945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9459" name="Picture 2" descr="C:\Documents and Settings\User\Рабочий стол\осень\947f05f3-a302-4465-ab19-19ce848a38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72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-756592" y="84287"/>
            <a:ext cx="8496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Осень - последняя , самая восхитительная улыбка года.</a:t>
            </a:r>
            <a:b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(Уильям Каллен Брайант)</a:t>
            </a:r>
          </a:p>
        </p:txBody>
      </p:sp>
      <p:pic>
        <p:nvPicPr>
          <p:cNvPr id="6" name="Рисунок 5" descr="C:\Users\Александр\Desktop\Новая папка (4)\IMG_20190924_121209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76499" y="1136948"/>
            <a:ext cx="5583560" cy="3133333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C:\Users\Александр\Desktop\Новая папка (4)\IMG_20190924_121428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645024"/>
            <a:ext cx="2353945" cy="308800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</p:pic>
      <p:pic>
        <p:nvPicPr>
          <p:cNvPr id="8" name="Рисунок 7" descr="C:\Users\Александр\Desktop\Новая папка (4)\IMG-20191003-WA0006.jpg"/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91024" y="3888447"/>
            <a:ext cx="2754511" cy="2844582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C:\Users\Александр\Desktop\Новая папка (4)\IMG_20190930_175135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03310" y="3645024"/>
            <a:ext cx="2315210" cy="308800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</p:pic>
      <p:pic>
        <p:nvPicPr>
          <p:cNvPr id="10" name="Рисунок 9" descr="C:\Users\Александр\Desktop\Новая папка (4)\IMG-20191003-WA0011.jpg"/>
          <p:cNvPicPr/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08303" y="915284"/>
            <a:ext cx="1796107" cy="2088231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 descr="C:\Users\Александр\Desktop\Новая папка (4)\IMG-20191003-WA0003.jpg"/>
          <p:cNvPicPr/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496" y="915284"/>
            <a:ext cx="1772067" cy="2088231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58883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4339" name="Picture 2" descr="C:\Documents and Settings\User\Рабочий стол\осень\947f05f3-a302-4465-ab19-19ce848a38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950" y="1310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Rectangle 1"/>
          <p:cNvSpPr>
            <a:spLocks noChangeArrowheads="1"/>
          </p:cNvSpPr>
          <p:nvPr/>
        </p:nvSpPr>
        <p:spPr bwMode="auto">
          <a:xfrm>
            <a:off x="928688" y="2863334"/>
            <a:ext cx="69294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28600"/>
            <a:endParaRPr lang="ru-RU" b="1" i="1" dirty="0">
              <a:latin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691679" y="692696"/>
            <a:ext cx="6166445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+mn-lt"/>
              </a:rPr>
              <a:t>Паспорт проекта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+mn-lt"/>
              </a:rPr>
              <a:t>:</a:t>
            </a:r>
          </a:p>
          <a:p>
            <a:pPr algn="ctr"/>
            <a:endParaRPr lang="ru-RU" dirty="0">
              <a:solidFill>
                <a:srgbClr val="C00000"/>
              </a:solidFill>
            </a:endParaRP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400" u="sng" dirty="0">
                <a:solidFill>
                  <a:srgbClr val="C00000"/>
                </a:solidFill>
                <a:latin typeface="+mn-lt"/>
              </a:rPr>
              <a:t>Тип проекта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>: познавательно-исследовательский, творческий, игровой;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400" u="sng" dirty="0">
                <a:solidFill>
                  <a:srgbClr val="C00000"/>
                </a:solidFill>
                <a:latin typeface="+mn-lt"/>
              </a:rPr>
              <a:t>Продолжительность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>: краткосрочный с 23.09.19 – 4.10.19 гг.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400" u="sng" dirty="0">
                <a:solidFill>
                  <a:srgbClr val="C00000"/>
                </a:solidFill>
                <a:latin typeface="+mn-lt"/>
              </a:rPr>
              <a:t>Возрастная группа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>: подготовительная  </a:t>
            </a: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группа;</a:t>
            </a:r>
            <a:endParaRPr lang="ru-RU" sz="2400" dirty="0">
              <a:solidFill>
                <a:srgbClr val="C00000"/>
              </a:solidFill>
              <a:latin typeface="+mn-lt"/>
            </a:endParaRP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400" u="sng" dirty="0">
                <a:solidFill>
                  <a:srgbClr val="C00000"/>
                </a:solidFill>
                <a:latin typeface="+mn-lt"/>
              </a:rPr>
              <a:t>Участники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>: дети, воспитатели, родители;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400" u="sng" dirty="0" smtClean="0">
                <a:solidFill>
                  <a:srgbClr val="C00000"/>
                </a:solidFill>
                <a:latin typeface="+mn-lt"/>
              </a:rPr>
              <a:t>Итоговые мероприятия</a:t>
            </a: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: </a:t>
            </a:r>
            <a:r>
              <a:rPr lang="ru-RU" sz="2400" dirty="0">
                <a:solidFill>
                  <a:srgbClr val="C00000"/>
                </a:solidFill>
                <a:latin typeface="+mn-lt"/>
              </a:rPr>
              <a:t>конкурс чтецов «Осенние стихи», выставка детского рисунка «Золотая осень»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945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9459" name="Picture 2" descr="C:\Documents and Settings\User\Рабочий стол\осень\947f05f3-a302-4465-ab19-19ce848a38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Александр\Desktop\Новая папка (4)\IMG_20191002_114018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6283" y="3717032"/>
            <a:ext cx="4484642" cy="2904242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C:\Users\Александр\Desktop\Новая папка (4)\IMG_20190930_172542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249026"/>
            <a:ext cx="5759197" cy="3234690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C:\Users\Александр\Desktop\Новая папка (4)\IMG-20191004-WA0001.jpg"/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28184" y="237405"/>
            <a:ext cx="2682741" cy="3257933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C:\Users\Александр\Desktop\Новая папка (4)\IMG-20191003-WA0002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717032"/>
            <a:ext cx="3960440" cy="290424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741974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536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5363" name="Picture 2" descr="C:\Documents and Settings\User\Рабочий стол\осень\947f05f3-a302-4465-ab19-19ce848a38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982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467544" y="404664"/>
            <a:ext cx="828092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Цель проекта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:</a:t>
            </a:r>
          </a:p>
          <a:p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lvl="0"/>
            <a:r>
              <a:rPr lang="ru-RU" dirty="0">
                <a:solidFill>
                  <a:srgbClr val="C00000"/>
                </a:solidFill>
                <a:latin typeface="+mn-lt"/>
              </a:rPr>
              <a:t>Создание условий для развития познавательных и творческих способностей детей в процессе разработки совместного проекта «Разноцветная осень».</a:t>
            </a:r>
          </a:p>
          <a:p>
            <a:r>
              <a:rPr lang="ru-RU" dirty="0">
                <a:solidFill>
                  <a:srgbClr val="C00000"/>
                </a:solidFill>
                <a:latin typeface="+mn-lt"/>
              </a:rPr>
              <a:t>	</a:t>
            </a:r>
          </a:p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Задачи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проекта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:</a:t>
            </a:r>
          </a:p>
          <a:p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 smtClean="0">
                <a:solidFill>
                  <a:srgbClr val="C00000"/>
                </a:solidFill>
                <a:latin typeface="+mn-lt"/>
              </a:rPr>
              <a:t>Обобщить </a:t>
            </a:r>
            <a:r>
              <a:rPr lang="ru-RU" dirty="0">
                <a:solidFill>
                  <a:srgbClr val="C00000"/>
                </a:solidFill>
                <a:latin typeface="+mn-lt"/>
              </a:rPr>
              <a:t>и систематизировать представления детей об осенних изменениях в природе, о характерных сезонных явлениях; 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 smtClean="0">
                <a:solidFill>
                  <a:srgbClr val="C00000"/>
                </a:solidFill>
                <a:latin typeface="+mn-lt"/>
              </a:rPr>
              <a:t>Расширить </a:t>
            </a:r>
            <a:r>
              <a:rPr lang="ru-RU" dirty="0">
                <a:solidFill>
                  <a:srgbClr val="C00000"/>
                </a:solidFill>
                <a:latin typeface="+mn-lt"/>
              </a:rPr>
              <a:t>представления детей о многообразии и пользе осенних даров природы; 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 smtClean="0">
                <a:solidFill>
                  <a:srgbClr val="C00000"/>
                </a:solidFill>
                <a:latin typeface="+mn-lt"/>
              </a:rPr>
              <a:t>Развивать </a:t>
            </a:r>
            <a:r>
              <a:rPr lang="ru-RU" dirty="0">
                <a:solidFill>
                  <a:srgbClr val="C00000"/>
                </a:solidFill>
                <a:latin typeface="+mn-lt"/>
              </a:rPr>
              <a:t>умение видеть красоту окружающего природного мира, разнообразие его красок и форм через наблюдения во время прогулок, при рассматривании иллюстраций и картин художников; 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 smtClean="0">
                <a:solidFill>
                  <a:srgbClr val="C00000"/>
                </a:solidFill>
                <a:latin typeface="+mn-lt"/>
              </a:rPr>
              <a:t>Расширять </a:t>
            </a:r>
            <a:r>
              <a:rPr lang="ru-RU" dirty="0">
                <a:solidFill>
                  <a:srgbClr val="C00000"/>
                </a:solidFill>
                <a:latin typeface="+mn-lt"/>
              </a:rPr>
              <a:t>и активизировать речевой запас детей на основе углубления представлений об окружающем; 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 smtClean="0">
                <a:solidFill>
                  <a:srgbClr val="C00000"/>
                </a:solidFill>
                <a:latin typeface="+mn-lt"/>
              </a:rPr>
              <a:t>Способствовать </a:t>
            </a:r>
            <a:r>
              <a:rPr lang="ru-RU" dirty="0">
                <a:solidFill>
                  <a:srgbClr val="C00000"/>
                </a:solidFill>
                <a:latin typeface="+mn-lt"/>
              </a:rPr>
              <a:t>развитию памяти, восприятия;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 smtClean="0">
                <a:solidFill>
                  <a:srgbClr val="C00000"/>
                </a:solidFill>
                <a:latin typeface="+mn-lt"/>
              </a:rPr>
              <a:t>Приобщение </a:t>
            </a:r>
            <a:r>
              <a:rPr lang="ru-RU" dirty="0">
                <a:solidFill>
                  <a:srgbClr val="C00000"/>
                </a:solidFill>
                <a:latin typeface="+mn-lt"/>
              </a:rPr>
              <a:t>родителей к участию в жизни детского сада;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 smtClean="0">
                <a:solidFill>
                  <a:srgbClr val="C00000"/>
                </a:solidFill>
                <a:latin typeface="+mn-lt"/>
              </a:rPr>
              <a:t>Воспитывать </a:t>
            </a:r>
            <a:r>
              <a:rPr lang="ru-RU" dirty="0">
                <a:solidFill>
                  <a:srgbClr val="C00000"/>
                </a:solidFill>
                <a:latin typeface="+mn-lt"/>
              </a:rPr>
              <a:t>у детей бережное отношение к природе.</a:t>
            </a:r>
            <a:r>
              <a:rPr lang="ru-RU" dirty="0">
                <a:solidFill>
                  <a:srgbClr val="C000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6386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6387" name="Picture 2" descr="C:\Documents and Settings\User\Рабочий стол\осень\947f05f3-a302-4465-ab19-19ce848a38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87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899592" y="-495151"/>
            <a:ext cx="7848872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u="sng" dirty="0" smtClean="0"/>
          </a:p>
          <a:p>
            <a:endParaRPr lang="ru-RU" b="1" u="sng" dirty="0"/>
          </a:p>
          <a:p>
            <a:endParaRPr lang="ru-RU" b="1" u="sng" dirty="0" smtClean="0"/>
          </a:p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Продукты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проекта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u="sng" dirty="0">
                <a:solidFill>
                  <a:srgbClr val="C00000"/>
                </a:solidFill>
              </a:rPr>
              <a:t>Дети: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dirty="0">
                <a:solidFill>
                  <a:srgbClr val="C00000"/>
                </a:solidFill>
              </a:rPr>
              <a:t>выставка работ «Золотая осень»</a:t>
            </a:r>
          </a:p>
          <a:p>
            <a:r>
              <a:rPr lang="ru-RU" b="1" u="sng" dirty="0">
                <a:solidFill>
                  <a:srgbClr val="C00000"/>
                </a:solidFill>
              </a:rPr>
              <a:t>Педагоги</a:t>
            </a:r>
            <a:r>
              <a:rPr lang="ru-RU" b="1" dirty="0">
                <a:solidFill>
                  <a:srgbClr val="C00000"/>
                </a:solidFill>
              </a:rPr>
              <a:t>: </a:t>
            </a:r>
            <a:r>
              <a:rPr lang="ru-RU" dirty="0">
                <a:solidFill>
                  <a:srgbClr val="C00000"/>
                </a:solidFill>
              </a:rPr>
              <a:t>презентация проекта</a:t>
            </a:r>
          </a:p>
          <a:p>
            <a:r>
              <a:rPr lang="ru-RU" dirty="0">
                <a:solidFill>
                  <a:srgbClr val="C00000"/>
                </a:solidFill>
              </a:rPr>
              <a:t> </a:t>
            </a:r>
          </a:p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Ожидаемые результаты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детей: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</a:rPr>
              <a:t>закрепление знаний и представлений детей об осени, её признаках и дарах; 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</a:rPr>
              <a:t>расширение и активизация речевого запаса детей на основе углубления и обобщения представлений об окружающем, а также в процессе знакомства с рассказами, стихами, пословицами, загадками осенней тематики; 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</a:rPr>
              <a:t>отражение знаний, накопленных в процессе реализации проекта, в различных видах деятельности (изобразительной, театрализованной, умственной, игровой)</a:t>
            </a:r>
          </a:p>
          <a:p>
            <a:r>
              <a:rPr lang="ru-RU" dirty="0">
                <a:solidFill>
                  <a:srgbClr val="C00000"/>
                </a:solidFill>
              </a:rPr>
              <a:t> </a:t>
            </a:r>
          </a:p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педагогов: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</a:rPr>
              <a:t>Организация педагогического поиска через реализацию инновационных программ.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</a:rPr>
              <a:t>Повышение теоретического уровня и профессионализма педагогов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</a:rPr>
              <a:t>Самореализация.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8435" name="Picture 2" descr="C:\Documents and Settings\User\Рабочий стол\осень\947f05f3-a302-4465-ab19-19ce848a38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87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187624" y="332656"/>
            <a:ext cx="7344816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Изобразительная 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деятельность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:</a:t>
            </a:r>
          </a:p>
          <a:p>
            <a:endParaRPr lang="ru-RU" sz="2000" b="1" dirty="0" smtClean="0">
              <a:latin typeface="+mn-lt"/>
            </a:endParaRPr>
          </a:p>
          <a:p>
            <a:r>
              <a:rPr lang="ru-RU" sz="2200" b="1" dirty="0" smtClean="0">
                <a:solidFill>
                  <a:srgbClr val="C00000"/>
                </a:solidFill>
                <a:latin typeface="+mn-lt"/>
              </a:rPr>
              <a:t>Рисование</a:t>
            </a:r>
            <a:r>
              <a:rPr lang="ru-RU" sz="2200" b="1" dirty="0">
                <a:solidFill>
                  <a:srgbClr val="C00000"/>
                </a:solidFill>
                <a:latin typeface="+mn-lt"/>
              </a:rPr>
              <a:t>:</a:t>
            </a:r>
            <a:endParaRPr lang="ru-RU" sz="2200" dirty="0">
              <a:solidFill>
                <a:srgbClr val="C00000"/>
              </a:solidFill>
              <a:latin typeface="+mn-lt"/>
            </a:endParaRPr>
          </a:p>
          <a:p>
            <a:r>
              <a:rPr lang="ru-RU" sz="2200" dirty="0">
                <a:solidFill>
                  <a:srgbClr val="C00000"/>
                </a:solidFill>
                <a:latin typeface="+mn-lt"/>
              </a:rPr>
              <a:t>«Золотая осень» (акварельные краски) (см. </a:t>
            </a:r>
            <a:r>
              <a:rPr lang="ru-RU" sz="2200" dirty="0" smtClean="0">
                <a:solidFill>
                  <a:srgbClr val="C00000"/>
                </a:solidFill>
                <a:latin typeface="+mn-lt"/>
              </a:rPr>
              <a:t>Комарова с.36</a:t>
            </a:r>
            <a:r>
              <a:rPr lang="ru-RU" sz="2200" dirty="0">
                <a:solidFill>
                  <a:srgbClr val="C00000"/>
                </a:solidFill>
                <a:latin typeface="+mn-lt"/>
              </a:rPr>
              <a:t>)</a:t>
            </a:r>
          </a:p>
          <a:p>
            <a:r>
              <a:rPr lang="ru-RU" sz="2200" dirty="0">
                <a:solidFill>
                  <a:srgbClr val="C00000"/>
                </a:solidFill>
                <a:latin typeface="+mn-lt"/>
              </a:rPr>
              <a:t>«Нарядные грибочки» (акварельные краски)</a:t>
            </a:r>
          </a:p>
          <a:p>
            <a:r>
              <a:rPr lang="ru-RU" sz="2200" dirty="0">
                <a:solidFill>
                  <a:srgbClr val="C00000"/>
                </a:solidFill>
                <a:latin typeface="+mn-lt"/>
              </a:rPr>
              <a:t>«Что растёт в огороде?» (акварельные краски)</a:t>
            </a:r>
          </a:p>
          <a:p>
            <a:r>
              <a:rPr lang="ru-RU" sz="2200" dirty="0">
                <a:solidFill>
                  <a:srgbClr val="C00000"/>
                </a:solidFill>
                <a:latin typeface="+mn-lt"/>
              </a:rPr>
              <a:t>«Осенний букет» (карандаш)</a:t>
            </a:r>
          </a:p>
          <a:p>
            <a:r>
              <a:rPr lang="ru-RU" sz="2200" b="1" dirty="0">
                <a:solidFill>
                  <a:srgbClr val="C00000"/>
                </a:solidFill>
                <a:latin typeface="+mn-lt"/>
              </a:rPr>
              <a:t>Аппликация:</a:t>
            </a:r>
            <a:endParaRPr lang="ru-RU" sz="2200" dirty="0">
              <a:solidFill>
                <a:srgbClr val="C00000"/>
              </a:solidFill>
              <a:latin typeface="+mn-lt"/>
            </a:endParaRPr>
          </a:p>
          <a:p>
            <a:r>
              <a:rPr lang="ru-RU" sz="2200" dirty="0">
                <a:solidFill>
                  <a:srgbClr val="C00000"/>
                </a:solidFill>
                <a:latin typeface="+mn-lt"/>
              </a:rPr>
              <a:t>«Осенний ковёр» (см. Комарова с. 37)</a:t>
            </a:r>
          </a:p>
          <a:p>
            <a:r>
              <a:rPr lang="ru-RU" sz="2200" dirty="0">
                <a:solidFill>
                  <a:srgbClr val="C00000"/>
                </a:solidFill>
                <a:latin typeface="+mn-lt"/>
              </a:rPr>
              <a:t>«Осеннее дерево»</a:t>
            </a:r>
          </a:p>
          <a:p>
            <a:r>
              <a:rPr lang="ru-RU" sz="2200" b="1" dirty="0">
                <a:solidFill>
                  <a:srgbClr val="C00000"/>
                </a:solidFill>
                <a:latin typeface="+mn-lt"/>
              </a:rPr>
              <a:t>Лепка:</a:t>
            </a:r>
            <a:endParaRPr lang="ru-RU" sz="2200" dirty="0">
              <a:solidFill>
                <a:srgbClr val="C00000"/>
              </a:solidFill>
              <a:latin typeface="+mn-lt"/>
            </a:endParaRPr>
          </a:p>
          <a:p>
            <a:r>
              <a:rPr lang="ru-RU" sz="2200" dirty="0">
                <a:solidFill>
                  <a:srgbClr val="C00000"/>
                </a:solidFill>
                <a:latin typeface="+mn-lt"/>
              </a:rPr>
              <a:t>«Корзина с грибами» (см. Комарова с.34)</a:t>
            </a:r>
          </a:p>
          <a:p>
            <a:r>
              <a:rPr lang="ru-RU" sz="2200" dirty="0">
                <a:solidFill>
                  <a:srgbClr val="C00000"/>
                </a:solidFill>
                <a:latin typeface="+mn-lt"/>
              </a:rPr>
              <a:t>«Овощи и фрукты»</a:t>
            </a:r>
          </a:p>
          <a:p>
            <a:r>
              <a:rPr lang="ru-RU" sz="2200" b="1" dirty="0">
                <a:solidFill>
                  <a:srgbClr val="C00000"/>
                </a:solidFill>
                <a:latin typeface="+mn-lt"/>
              </a:rPr>
              <a:t>Конструирование:</a:t>
            </a:r>
            <a:endParaRPr lang="ru-RU" sz="2200" dirty="0">
              <a:solidFill>
                <a:srgbClr val="C00000"/>
              </a:solidFill>
              <a:latin typeface="+mn-lt"/>
            </a:endParaRPr>
          </a:p>
          <a:p>
            <a:r>
              <a:rPr lang="ru-RU" sz="2200" dirty="0">
                <a:solidFill>
                  <a:srgbClr val="C00000"/>
                </a:solidFill>
                <a:latin typeface="+mn-lt"/>
              </a:rPr>
              <a:t>Оригами «Лист клёна»</a:t>
            </a:r>
          </a:p>
          <a:p>
            <a:pPr algn="ctr"/>
            <a:endParaRPr lang="ru-RU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945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9459" name="Picture 2" descr="C:\Documents and Settings\User\Рабочий стол\осень\947f05f3-a302-4465-ab19-19ce848a38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87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763688" y="692696"/>
            <a:ext cx="6480720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ФИЗИЧЕСКАЯ </a:t>
            </a:r>
            <a:r>
              <a:rPr lang="ru-RU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КУЛЬТУРА</a:t>
            </a:r>
          </a:p>
          <a:p>
            <a:endParaRPr lang="ru-RU" sz="2200" dirty="0">
              <a:solidFill>
                <a:srgbClr val="C00000"/>
              </a:solidFill>
              <a:latin typeface="+mn-lt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sz="2200" u="sng" dirty="0">
                <a:solidFill>
                  <a:srgbClr val="C00000"/>
                </a:solidFill>
                <a:latin typeface="+mn-lt"/>
              </a:rPr>
              <a:t>Подвижные игры</a:t>
            </a:r>
            <a:r>
              <a:rPr lang="ru-RU" sz="2200" dirty="0">
                <a:solidFill>
                  <a:srgbClr val="C00000"/>
                </a:solidFill>
                <a:latin typeface="+mn-lt"/>
              </a:rPr>
              <a:t>: «Листики, собирайтесь в круг», «У медведя во бору», «Совушка», «Перелет птиц», «Раз, два, три, названный лист бери», </a:t>
            </a:r>
            <a:r>
              <a:rPr lang="ru-RU" sz="2200" b="1" dirty="0">
                <a:solidFill>
                  <a:srgbClr val="C00000"/>
                </a:solidFill>
                <a:latin typeface="+mn-lt"/>
              </a:rPr>
              <a:t> </a:t>
            </a:r>
            <a:r>
              <a:rPr lang="ru-RU" sz="2200" dirty="0">
                <a:solidFill>
                  <a:srgbClr val="C00000"/>
                </a:solidFill>
                <a:latin typeface="+mn-lt"/>
              </a:rPr>
              <a:t>«Поймай листок»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200" u="sng" dirty="0" smtClean="0">
                <a:solidFill>
                  <a:srgbClr val="C00000"/>
                </a:solidFill>
                <a:latin typeface="+mn-lt"/>
              </a:rPr>
              <a:t>Физкультминутки:</a:t>
            </a:r>
            <a:r>
              <a:rPr lang="ru-RU" sz="2200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ru-RU" sz="2200" dirty="0">
                <a:solidFill>
                  <a:srgbClr val="C00000"/>
                </a:solidFill>
                <a:latin typeface="+mn-lt"/>
              </a:rPr>
              <a:t>«Мы – осенние листочки», «Ветерок</a:t>
            </a:r>
            <a:r>
              <a:rPr lang="ru-RU" sz="2200" dirty="0" smtClean="0">
                <a:solidFill>
                  <a:srgbClr val="C00000"/>
                </a:solidFill>
                <a:latin typeface="+mn-lt"/>
              </a:rPr>
              <a:t>»</a:t>
            </a:r>
          </a:p>
          <a:p>
            <a:endParaRPr lang="ru-RU" sz="2200" dirty="0">
              <a:solidFill>
                <a:srgbClr val="C00000"/>
              </a:solidFill>
              <a:latin typeface="+mn-lt"/>
            </a:endParaRPr>
          </a:p>
          <a:p>
            <a:pPr algn="ctr"/>
            <a:r>
              <a:rPr lang="ru-R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СЮЖЕТНО-РОЛЕВЫЕ ИГРЫ</a:t>
            </a:r>
            <a:r>
              <a:rPr lang="ru-RU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:</a:t>
            </a:r>
          </a:p>
          <a:p>
            <a:endParaRPr lang="ru-RU" sz="2200" dirty="0">
              <a:solidFill>
                <a:srgbClr val="C00000"/>
              </a:solidFill>
              <a:latin typeface="+mn-lt"/>
            </a:endParaRPr>
          </a:p>
          <a:p>
            <a:r>
              <a:rPr lang="ru-RU" sz="2200" dirty="0">
                <a:solidFill>
                  <a:srgbClr val="C00000"/>
                </a:solidFill>
                <a:latin typeface="+mn-lt"/>
              </a:rPr>
              <a:t>«Осенняя ярмарка», «Путешествие в лес», «В овощном магазине</a:t>
            </a:r>
            <a:r>
              <a:rPr lang="ru-RU" sz="2200" dirty="0" smtClean="0">
                <a:solidFill>
                  <a:srgbClr val="C00000"/>
                </a:solidFill>
                <a:latin typeface="+mn-lt"/>
              </a:rPr>
              <a:t>»</a:t>
            </a:r>
          </a:p>
          <a:p>
            <a:endParaRPr lang="ru-RU" sz="2200" dirty="0">
              <a:solidFill>
                <a:srgbClr val="C00000"/>
              </a:solidFill>
              <a:latin typeface="+mn-lt"/>
            </a:endParaRPr>
          </a:p>
          <a:p>
            <a:pPr algn="ctr"/>
            <a:r>
              <a:rPr lang="ru-R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ИКТ: </a:t>
            </a:r>
            <a:endParaRPr lang="ru-RU" sz="2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r>
              <a:rPr lang="ru-RU" sz="2200" dirty="0">
                <a:solidFill>
                  <a:srgbClr val="C00000"/>
                </a:solidFill>
                <a:latin typeface="+mn-lt"/>
              </a:rPr>
              <a:t>Создание презентации о ходе проекта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945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9459" name="Picture 2" descr="C:\Documents and Settings\User\Рабочий стол\осень\947f05f3-a302-4465-ab19-19ce848a38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87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187624" y="548680"/>
            <a:ext cx="6768752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ФЭМП</a:t>
            </a:r>
            <a:endParaRPr lang="ru-RU" sz="2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200" dirty="0">
                <a:solidFill>
                  <a:srgbClr val="C00000"/>
                </a:solidFill>
                <a:latin typeface="+mn-lt"/>
              </a:rPr>
              <a:t>«Загадки осени» 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200" dirty="0">
                <a:solidFill>
                  <a:srgbClr val="C00000"/>
                </a:solidFill>
                <a:latin typeface="+mn-lt"/>
              </a:rPr>
              <a:t>Игровая ситуация «Поход в лес» (Помораева, Позина с.25) 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200" dirty="0">
                <a:solidFill>
                  <a:srgbClr val="C00000"/>
                </a:solidFill>
                <a:latin typeface="+mn-lt"/>
              </a:rPr>
              <a:t>Игровое упражнение «Наведем порядок» (Помораева, Позина с.26)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200" dirty="0">
                <a:solidFill>
                  <a:srgbClr val="C00000"/>
                </a:solidFill>
                <a:latin typeface="+mn-lt"/>
              </a:rPr>
              <a:t>«Сбор урожая» (Помораева, Позина с.27</a:t>
            </a:r>
            <a:r>
              <a:rPr lang="ru-RU" sz="2200" dirty="0" smtClean="0">
                <a:solidFill>
                  <a:srgbClr val="C00000"/>
                </a:solidFill>
                <a:latin typeface="+mn-lt"/>
              </a:rPr>
              <a:t>)</a:t>
            </a:r>
          </a:p>
          <a:p>
            <a:pPr marL="285750" lvl="0" indent="-285750">
              <a:buFont typeface="Wingdings" pitchFamily="2" charset="2"/>
              <a:buChar char="Ø"/>
            </a:pPr>
            <a:endParaRPr lang="ru-RU" sz="2200" dirty="0">
              <a:solidFill>
                <a:srgbClr val="C00000"/>
              </a:solidFill>
              <a:latin typeface="+mn-lt"/>
            </a:endParaRPr>
          </a:p>
          <a:p>
            <a:pPr algn="ctr"/>
            <a:r>
              <a:rPr lang="ru-RU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Дидактические игры:</a:t>
            </a:r>
          </a:p>
          <a:p>
            <a:pPr algn="ctr"/>
            <a:r>
              <a:rPr lang="ru-RU" sz="2200" b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ru-RU" sz="2200" dirty="0" smtClean="0">
                <a:solidFill>
                  <a:srgbClr val="C00000"/>
                </a:solidFill>
                <a:latin typeface="+mn-lt"/>
              </a:rPr>
              <a:t> </a:t>
            </a:r>
          </a:p>
          <a:p>
            <a:r>
              <a:rPr lang="ru-RU" sz="2200" dirty="0" smtClean="0">
                <a:solidFill>
                  <a:srgbClr val="C00000"/>
                </a:solidFill>
                <a:latin typeface="+mn-lt"/>
              </a:rPr>
              <a:t>«</a:t>
            </a:r>
            <a:r>
              <a:rPr lang="ru-RU" sz="2200" dirty="0">
                <a:solidFill>
                  <a:srgbClr val="C00000"/>
                </a:solidFill>
                <a:latin typeface="+mn-lt"/>
              </a:rPr>
              <a:t>Посчитай листочки», «Собери листочек» (из геометрических фигур), «Собираемся в поход», «Разноцветные листья», упражнение «Поможем шоферу привезти овощи и фрукты на плодоовощную базу», «Фруктовый пирог» (деление на части)</a:t>
            </a:r>
          </a:p>
        </p:txBody>
      </p:sp>
    </p:spTree>
    <p:extLst>
      <p:ext uri="{BB962C8B-B14F-4D97-AF65-F5344CB8AC3E}">
        <p14:creationId xmlns:p14="http://schemas.microsoft.com/office/powerpoint/2010/main" val="10910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945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9459" name="Picture 2" descr="C:\Documents and Settings\User\Рабочий стол\осень\947f05f3-a302-4465-ab19-19ce848a38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87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331640" y="260648"/>
            <a:ext cx="648072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ФКЦМ</a:t>
            </a:r>
          </a:p>
          <a:p>
            <a:pPr algn="ctr"/>
            <a:endParaRPr lang="ru-RU" sz="2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200" dirty="0">
                <a:solidFill>
                  <a:srgbClr val="C00000"/>
                </a:solidFill>
                <a:latin typeface="+mn-lt"/>
              </a:rPr>
              <a:t>«Краски осени» (обобщённое представление об осени, как времени года; характерные признаки осени, изменения в жизни животных, птиц и растений)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200" dirty="0">
                <a:solidFill>
                  <a:srgbClr val="C00000"/>
                </a:solidFill>
                <a:latin typeface="+mn-lt"/>
              </a:rPr>
              <a:t>«Труд людей осенью» </a:t>
            </a:r>
          </a:p>
          <a:p>
            <a:endParaRPr lang="ru-RU" sz="2200" b="1" dirty="0" smtClean="0">
              <a:solidFill>
                <a:srgbClr val="C00000"/>
              </a:solidFill>
              <a:latin typeface="+mn-lt"/>
            </a:endParaRPr>
          </a:p>
          <a:p>
            <a:r>
              <a:rPr lang="ru-RU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Беседы</a:t>
            </a:r>
            <a:r>
              <a:rPr lang="ru-R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:</a:t>
            </a:r>
            <a:r>
              <a:rPr lang="ru-R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endParaRPr lang="ru-RU" sz="2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endParaRPr lang="ru-RU" sz="2200" dirty="0" smtClean="0">
              <a:solidFill>
                <a:srgbClr val="C00000"/>
              </a:solidFill>
              <a:latin typeface="+mn-lt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sz="2200" dirty="0" smtClean="0">
                <a:solidFill>
                  <a:srgbClr val="C00000"/>
                </a:solidFill>
                <a:latin typeface="+mn-lt"/>
              </a:rPr>
              <a:t>«</a:t>
            </a:r>
            <a:r>
              <a:rPr lang="ru-RU" sz="2200" dirty="0">
                <a:solidFill>
                  <a:srgbClr val="C00000"/>
                </a:solidFill>
                <a:latin typeface="+mn-lt"/>
              </a:rPr>
              <a:t>Подарки осени</a:t>
            </a:r>
            <a:r>
              <a:rPr lang="ru-RU" sz="2200" dirty="0" smtClean="0">
                <a:solidFill>
                  <a:srgbClr val="C00000"/>
                </a:solidFill>
                <a:latin typeface="+mn-lt"/>
              </a:rPr>
              <a:t>»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200" dirty="0" smtClean="0">
                <a:solidFill>
                  <a:srgbClr val="C00000"/>
                </a:solidFill>
                <a:latin typeface="+mn-lt"/>
              </a:rPr>
              <a:t>«</a:t>
            </a:r>
            <a:r>
              <a:rPr lang="ru-RU" sz="2200" dirty="0">
                <a:solidFill>
                  <a:srgbClr val="C00000"/>
                </a:solidFill>
                <a:latin typeface="+mn-lt"/>
              </a:rPr>
              <a:t>Почему деревья сбрасывают листья</a:t>
            </a:r>
            <a:r>
              <a:rPr lang="ru-RU" sz="2200" dirty="0" smtClean="0">
                <a:solidFill>
                  <a:srgbClr val="C00000"/>
                </a:solidFill>
                <a:latin typeface="+mn-lt"/>
              </a:rPr>
              <a:t>?»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200" dirty="0" smtClean="0">
                <a:solidFill>
                  <a:srgbClr val="C00000"/>
                </a:solidFill>
                <a:latin typeface="+mn-lt"/>
              </a:rPr>
              <a:t>«</a:t>
            </a:r>
            <a:r>
              <a:rPr lang="ru-RU" sz="2200" dirty="0">
                <a:solidFill>
                  <a:srgbClr val="C00000"/>
                </a:solidFill>
                <a:latin typeface="+mn-lt"/>
              </a:rPr>
              <a:t>Зачем собирают урожай и пересаживают растения</a:t>
            </a:r>
            <a:r>
              <a:rPr lang="ru-RU" sz="2200" dirty="0" smtClean="0">
                <a:solidFill>
                  <a:srgbClr val="C00000"/>
                </a:solidFill>
                <a:latin typeface="+mn-lt"/>
              </a:rPr>
              <a:t>?»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200" dirty="0" smtClean="0">
                <a:solidFill>
                  <a:srgbClr val="C00000"/>
                </a:solidFill>
                <a:latin typeface="+mn-lt"/>
              </a:rPr>
              <a:t>«</a:t>
            </a:r>
            <a:r>
              <a:rPr lang="ru-RU" sz="2200" dirty="0">
                <a:solidFill>
                  <a:srgbClr val="C00000"/>
                </a:solidFill>
                <a:latin typeface="+mn-lt"/>
              </a:rPr>
              <a:t>Чем отличается ель от других деревьев осенью?»</a:t>
            </a:r>
          </a:p>
        </p:txBody>
      </p:sp>
    </p:spTree>
    <p:extLst>
      <p:ext uri="{BB962C8B-B14F-4D97-AF65-F5344CB8AC3E}">
        <p14:creationId xmlns:p14="http://schemas.microsoft.com/office/powerpoint/2010/main" val="2134049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945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9459" name="Picture 2" descr="C:\Documents and Settings\User\Рабочий стол\осень\947f05f3-a302-4465-ab19-19ce848a38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87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755576" y="-772150"/>
            <a:ext cx="7920880" cy="7694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C00000"/>
              </a:solidFill>
              <a:latin typeface="+mn-lt"/>
            </a:endParaRPr>
          </a:p>
          <a:p>
            <a:endParaRPr lang="ru-RU" b="1" dirty="0">
              <a:solidFill>
                <a:srgbClr val="C00000"/>
              </a:solidFill>
              <a:latin typeface="+mn-lt"/>
            </a:endParaRPr>
          </a:p>
          <a:p>
            <a:endParaRPr lang="ru-RU" b="1" dirty="0" smtClean="0">
              <a:solidFill>
                <a:srgbClr val="C00000"/>
              </a:solidFill>
              <a:latin typeface="+mn-lt"/>
            </a:endParaRPr>
          </a:p>
          <a:p>
            <a:endParaRPr lang="ru-RU" b="1" dirty="0">
              <a:solidFill>
                <a:srgbClr val="C00000"/>
              </a:solidFill>
              <a:latin typeface="+mn-lt"/>
            </a:endParaRPr>
          </a:p>
          <a:p>
            <a:pPr algn="ctr"/>
            <a:r>
              <a:rPr lang="ru-RU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РАЗВИТИЕ </a:t>
            </a:r>
            <a:r>
              <a:rPr lang="ru-R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РЕЧИ</a:t>
            </a:r>
            <a:endParaRPr lang="ru-RU" sz="2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+mn-lt"/>
              </a:rPr>
              <a:t>Составление описательного рассказа по картине И. Левитана «Золотая осень»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+mn-lt"/>
              </a:rPr>
              <a:t>Заучивание стихотворения А. Фета «Ласточки пропали…»  (Гербова с.27) 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+mn-lt"/>
              </a:rPr>
              <a:t>Обучение грамоте: составление звукобуквенных схем к словам ОСЕНЬ и ДОЖДЬ</a:t>
            </a:r>
          </a:p>
          <a:p>
            <a:pPr algn="ctr"/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algn="ctr"/>
            <a:r>
              <a:rPr lang="ru-RU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ЧТЕНИЕ </a:t>
            </a:r>
            <a:r>
              <a:rPr lang="ru-R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ХУДОЖЕСТВЕННОЙ ЛИТЕРАТУРЫ</a:t>
            </a:r>
            <a:endParaRPr lang="ru-RU" sz="2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+mn-lt"/>
              </a:rPr>
              <a:t>К. Бальмонта «Сентябрь»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+mn-lt"/>
              </a:rPr>
              <a:t>В. Даль «Война грибов с ягодами»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+mn-lt"/>
              </a:rPr>
              <a:t>М. Пришвин «Грибной лес», «Этажи леса»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+mn-lt"/>
              </a:rPr>
              <a:t>В.Г.Сутеев «Под грибом»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+mn-lt"/>
              </a:rPr>
              <a:t>Т. Домаренок «Осень»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+mn-lt"/>
              </a:rPr>
              <a:t>И. Соколов-Микитов «Листопадничек»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+mn-lt"/>
              </a:rPr>
              <a:t>Н. М. Грибачев "Рыжие листья"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+mn-lt"/>
              </a:rPr>
              <a:t>Русская народная сказка "Мужик и медведь"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+mn-lt"/>
              </a:rPr>
              <a:t>Виталий Бианки "Осень" (из сказки-рассказа "Синичкин календарь")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+mn-lt"/>
              </a:rPr>
              <a:t>Т. Домаренок «Усталый дождик»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+mn-lt"/>
              </a:rPr>
              <a:t>М. Пришвин «Осенние листики»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+mn-lt"/>
              </a:rPr>
              <a:t>А. Пушкин «Унылая пора.», «Уж небо осенью дышало.»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+mn-lt"/>
              </a:rPr>
              <a:t>И. А. Бунин «Лес, точно терем расписной…»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+mn-lt"/>
              </a:rPr>
              <a:t>А. Майков «Осенние листья»;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+mn-lt"/>
              </a:rPr>
              <a:t>Загадки, пословицы, поговорки</a:t>
            </a:r>
          </a:p>
        </p:txBody>
      </p:sp>
    </p:spTree>
    <p:extLst>
      <p:ext uri="{BB962C8B-B14F-4D97-AF65-F5344CB8AC3E}">
        <p14:creationId xmlns:p14="http://schemas.microsoft.com/office/powerpoint/2010/main" val="2838623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699</TotalTime>
  <Words>746</Words>
  <Application>Microsoft Office PowerPoint</Application>
  <PresentationFormat>Экран (4:3)</PresentationFormat>
  <Paragraphs>154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Александр</cp:lastModifiedBy>
  <cp:revision>44</cp:revision>
  <dcterms:modified xsi:type="dcterms:W3CDTF">2019-11-21T16:01:19Z</dcterms:modified>
</cp:coreProperties>
</file>