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3B988-CA91-440B-A321-B91D1C118D6B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9DD06-63B2-416C-B698-B6BAE1706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33EBC-D992-4EA8-AD9D-0013DF1BB425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D0765-3312-4AFA-AA87-B9C096669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4F1AD-DF69-48FA-A826-BF9612F50D2A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F5ED9-9942-408A-BF13-A0EDBE390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CA987-50F8-4DA6-B476-C05201C17A19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71E39-1509-46BC-83A2-2A4052E18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AAA4C-6C22-44BA-88AD-4DE50AD7AE24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218F8-F28F-4902-AD23-8A37DBF5D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08A80-CCF1-48CC-838A-8DA05B266E87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D81E0-0097-4550-A70D-9DE2B389E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C9F71-C7E4-41B2-B135-E716CC00BD99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DA18C-F753-44AF-9C73-4031EF01E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E7C33-EAFC-40BB-8FD3-5AB0A6672FFF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16831-756B-4CDA-9256-7EB85A5AE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3D49A-F28A-4B03-A315-8F69BED22B25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5F58F-D34B-4349-A780-DF67AD94E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65725-6BA2-4B7F-AC43-C8A7F44A6B2B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96B3F-39CB-4DD6-ADA5-84F4FE7BB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73D71-68B6-44DB-B851-DFC89259CA0C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60D5-9C75-41AC-88AD-E5374C10E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D9A674-D34E-4754-8179-8E9BA54BC405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5824BF-FB1C-4373-8184-D70CF8824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714612" y="3214686"/>
            <a:ext cx="5668976" cy="71438"/>
          </a:xfrm>
        </p:spPr>
        <p:txBody>
          <a:bodyPr/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этой узенькой коробке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Ты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найдешь карандаши,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Ручки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перья, скрепки,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кнопки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угодно для души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5122" name="Picture 2" descr="https://ds03.infourok.ru/uploads/ex/0b49/0005b098-49294b73/img8.jpg"/>
          <p:cNvPicPr>
            <a:picLocks noChangeAspect="1" noChangeArrowheads="1"/>
          </p:cNvPicPr>
          <p:nvPr/>
        </p:nvPicPr>
        <p:blipFill>
          <a:blip r:embed="rId2"/>
          <a:srcRect l="54688" t="13889" r="7812" b="16666"/>
          <a:stretch>
            <a:fillRect/>
          </a:stretch>
        </p:blipFill>
        <p:spPr bwMode="auto">
          <a:xfrm>
            <a:off x="357158" y="3929066"/>
            <a:ext cx="2468897" cy="25717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57224" y="285728"/>
            <a:ext cx="7572428" cy="32861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Длинная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коробочка, футляр для хранения  ручек, карандашей, перьев и других письменных принадлежностей.</a:t>
            </a:r>
          </a:p>
          <a:p>
            <a:pPr algn="ctr"/>
            <a:endPara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85725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Этимология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2786058"/>
            <a:ext cx="6072230" cy="371477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Название ему дали от слова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 латинском языке перо называется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ПЕННА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Поэтому и ящичек назвали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ПЕНАЛ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ПЕНАЛ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ПЕННА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"перо", "ящичек для перьев".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42852"/>
            <a:ext cx="6572296" cy="1714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 . НАЛ</a:t>
            </a:r>
            <a:endParaRPr lang="ru-RU" sz="9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250661" y="392885"/>
            <a:ext cx="214314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928926" y="428604"/>
            <a:ext cx="785818" cy="1128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im0-tub-ru.yandex.net/i?id=b83ccd608041281bf84735b01559cf98-l&amp;n=13"/>
          <p:cNvPicPr>
            <a:picLocks noChangeAspect="1" noChangeArrowheads="1"/>
          </p:cNvPicPr>
          <p:nvPr/>
        </p:nvPicPr>
        <p:blipFill>
          <a:blip r:embed="rId2"/>
          <a:srcRect l="23438" t="7813" r="17968" b="7812"/>
          <a:stretch>
            <a:fillRect/>
          </a:stretch>
        </p:blipFill>
        <p:spPr bwMode="auto">
          <a:xfrm>
            <a:off x="357157" y="3786190"/>
            <a:ext cx="2513559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539750" y="1412875"/>
            <a:ext cx="3600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cs typeface="Arial" charset="0"/>
              </a:rPr>
              <a:t>п</a:t>
            </a:r>
            <a:r>
              <a:rPr lang="ru-RU" sz="8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Arial" charset="0"/>
              </a:rPr>
              <a:t>е</a:t>
            </a:r>
            <a:r>
              <a:rPr lang="ru-RU" sz="8000" b="1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  <a:cs typeface="Arial" charset="0"/>
              </a:rPr>
              <a:t>нал</a:t>
            </a:r>
          </a:p>
        </p:txBody>
      </p:sp>
      <p:cxnSp>
        <p:nvCxnSpPr>
          <p:cNvPr id="5" name="Прямая соединительная линия 4"/>
          <p:cNvCxnSpPr>
            <a:cxnSpLocks noChangeShapeType="1"/>
          </p:cNvCxnSpPr>
          <p:nvPr/>
        </p:nvCxnSpPr>
        <p:spPr bwMode="auto">
          <a:xfrm rot="5400000">
            <a:off x="2628900" y="1484313"/>
            <a:ext cx="357188" cy="214312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067175" y="1916113"/>
            <a:ext cx="2000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Georgia" pitchFamily="18" charset="0"/>
              </a:rPr>
              <a:t>- 5 букв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715008" y="3429000"/>
            <a:ext cx="2643206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latin typeface="Georgia" pitchFamily="18" charset="0"/>
              </a:rPr>
              <a:t>- 5 звуков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95288" y="2781300"/>
            <a:ext cx="5319720" cy="1476375"/>
            <a:chOff x="249" y="1752"/>
            <a:chExt cx="3018" cy="930"/>
          </a:xfrm>
        </p:grpSpPr>
        <p:sp>
          <p:nvSpPr>
            <p:cNvPr id="31" name="Прямоугольник 30"/>
            <p:cNvSpPr>
              <a:spLocks noChangeArrowheads="1"/>
            </p:cNvSpPr>
            <p:nvPr/>
          </p:nvSpPr>
          <p:spPr bwMode="auto">
            <a:xfrm>
              <a:off x="249" y="1933"/>
              <a:ext cx="3018" cy="7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8100" dir="5400000" rotWithShape="0">
                <a:srgbClr val="000000">
                  <a:alpha val="39999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en-US" sz="7200" b="1">
                  <a:solidFill>
                    <a:srgbClr val="000000"/>
                  </a:solidFill>
                  <a:latin typeface="Georgia" pitchFamily="18" charset="0"/>
                  <a:cs typeface="Arial" charset="0"/>
                </a:rPr>
                <a:t>[</a:t>
              </a:r>
              <a:r>
                <a:rPr lang="ru-RU" sz="7200" b="1">
                  <a:solidFill>
                    <a:srgbClr val="000000"/>
                  </a:solidFill>
                  <a:latin typeface="Georgia" pitchFamily="18" charset="0"/>
                  <a:cs typeface="Arial" charset="0"/>
                </a:rPr>
                <a:t>ПИНАЛ </a:t>
              </a:r>
              <a:r>
                <a:rPr lang="en-US" sz="7200" b="1">
                  <a:solidFill>
                    <a:srgbClr val="000000"/>
                  </a:solidFill>
                  <a:latin typeface="Georgia" pitchFamily="18" charset="0"/>
                  <a:cs typeface="Arial" charset="0"/>
                </a:rPr>
                <a:t>]</a:t>
              </a:r>
              <a:endParaRPr lang="ru-RU" sz="7200" b="1">
                <a:solidFill>
                  <a:srgbClr val="000000"/>
                </a:solidFill>
                <a:latin typeface="Georgia" pitchFamily="18" charset="0"/>
                <a:cs typeface="Arial" charset="0"/>
              </a:endParaRPr>
            </a:p>
          </p:txBody>
        </p:sp>
        <p:sp>
          <p:nvSpPr>
            <p:cNvPr id="25610" name="Text Box 10"/>
            <p:cNvSpPr txBox="1">
              <a:spLocks noChangeArrowheads="1"/>
            </p:cNvSpPr>
            <p:nvPr/>
          </p:nvSpPr>
          <p:spPr bwMode="auto">
            <a:xfrm>
              <a:off x="884" y="1752"/>
              <a:ext cx="19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,</a:t>
              </a: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357290" y="142852"/>
            <a:ext cx="7143800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Звуковой анализ </a:t>
            </a:r>
            <a:endParaRPr lang="ru-RU" sz="4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1428728" y="1571613"/>
            <a:ext cx="5786477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66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нальчик</a:t>
            </a:r>
            <a:endParaRPr lang="ru-RU" sz="6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налище</a:t>
            </a:r>
            <a:endParaRPr lang="ru-RU" sz="6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нальный</a:t>
            </a: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2555875" y="63674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sz="2800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142852"/>
            <a:ext cx="6786610" cy="1414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61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F00A-B638-4C14-88D5-79EE9D17F7C3}" type="slidenum">
              <a:rPr lang="ru-RU"/>
              <a:pPr/>
              <a:t>5</a:t>
            </a:fld>
            <a:endParaRPr lang="ru-RU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algn="l"/>
            <a:r>
              <a:rPr lang="ru-RU" sz="7200" dirty="0"/>
              <a:t>         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С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тих читаем – слово запоминаем</a:t>
            </a:r>
            <a:endParaRPr lang="ru-RU" sz="7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57422" y="1142984"/>
            <a:ext cx="8229600" cy="3543312"/>
          </a:xfrm>
        </p:spPr>
        <p:txBody>
          <a:bodyPr/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В  СЛОВЕ  «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ЧИТАЕТСЯ.</a:t>
            </a:r>
          </a:p>
          <a:p>
            <a:pPr>
              <a:buFont typeface="Wingdings" pitchFamily="2" charset="2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БУКВА  «</a:t>
            </a:r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  ЗАПОМИНАЕТСЯ.</a:t>
            </a:r>
          </a:p>
        </p:txBody>
      </p:sp>
      <p:pic>
        <p:nvPicPr>
          <p:cNvPr id="6" name="Содержимое 3" descr="http://img.labirint.ru/images/comments_pic/1513/6_a3598032dbf8db2801c232880d2ae234_1427108140.jpg"/>
          <p:cNvPicPr>
            <a:picLocks/>
          </p:cNvPicPr>
          <p:nvPr/>
        </p:nvPicPr>
        <p:blipFill>
          <a:blip r:embed="rId2" cstate="print">
            <a:lum contrast="40000"/>
          </a:blip>
          <a:srcRect l="37079" t="36975" r="44952" b="36757"/>
          <a:stretch>
            <a:fillRect/>
          </a:stretch>
        </p:blipFill>
        <p:spPr bwMode="auto">
          <a:xfrm>
            <a:off x="357158" y="4000504"/>
            <a:ext cx="2500330" cy="252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23</TotalTime>
  <Words>97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12</vt:lpstr>
      <vt:lpstr>          В этой узенькой коробке   Ты найдешь карандаши,    Ручки, перья, скрепки, кнопки       Что угодно для души. </vt:lpstr>
      <vt:lpstr>Этимология </vt:lpstr>
      <vt:lpstr>Слайд 3</vt:lpstr>
      <vt:lpstr>Слайд 4</vt:lpstr>
      <vt:lpstr>         Стих читаем – слово запоминаем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15</cp:revision>
  <dcterms:created xsi:type="dcterms:W3CDTF">2015-04-29T06:12:57Z</dcterms:created>
  <dcterms:modified xsi:type="dcterms:W3CDTF">2019-11-07T19:10:54Z</dcterms:modified>
</cp:coreProperties>
</file>