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288" r:id="rId2"/>
    <p:sldId id="301" r:id="rId3"/>
    <p:sldId id="302" r:id="rId4"/>
    <p:sldId id="319" r:id="rId5"/>
    <p:sldId id="320" r:id="rId6"/>
    <p:sldId id="321" r:id="rId7"/>
    <p:sldId id="322" r:id="rId8"/>
    <p:sldId id="304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23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1509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12423775"/>
            <a:ext cx="0" cy="2623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2D068D7-C0E2-4964-ACEF-05F5A9A401A4}" type="slidenum">
              <a:rPr lang="ru-RU"/>
              <a:pPr/>
              <a:t>8</a:t>
            </a:fld>
            <a:endParaRPr lang="ru-RU"/>
          </a:p>
        </p:txBody>
      </p:sp>
      <p:sp>
        <p:nvSpPr>
          <p:cNvPr id="2253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489488" y="-12423775"/>
            <a:ext cx="34978976" cy="26235025"/>
          </a:xfrm>
        </p:spPr>
      </p:sp>
      <p:sp>
        <p:nvSpPr>
          <p:cNvPr id="2253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C57E72E2-8456-425B-AF7C-C01046002E9F}" type="slidenum">
              <a:rPr lang="ru-RU" smtClean="0">
                <a:latin typeface="Arial" pitchFamily="34" charset="0"/>
              </a:rPr>
              <a:pPr/>
              <a:t>19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C19A9-A2A6-4BB0-80AE-21EFFE05E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0CF93-1FFF-44DE-B7BD-1A21F6E33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58C02-6127-4575-B7E3-1652F7779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0" y="315913"/>
            <a:ext cx="7086600" cy="1276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4688" y="1795463"/>
            <a:ext cx="3836987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4075" y="1795463"/>
            <a:ext cx="3836988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145213"/>
            <a:ext cx="1371600" cy="712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F5B7-97DB-4AC0-9DF5-522E8327B40B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676400" y="64008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5CCE7-21F2-4A0A-AF8A-DC299031B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21420418" flipH="1">
            <a:off x="20638" y="3589338"/>
            <a:ext cx="3455987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567A2-F286-4846-8321-B01CEB7B55C8}" type="datetime1">
              <a:rPr lang="ru-RU"/>
              <a:pPr>
                <a:defRPr/>
              </a:pPr>
              <a:t>21.11.2019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http://panowavalentina.ucoz.net/ 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921-8B81-442F-83B4-DF3D89CFC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AD85C-2A5C-430F-BB67-17641BD62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96062-2F5B-4B6B-B3D7-741F6D144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F523D-A5C5-49C7-90CE-B1A29958F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B1716-3F14-4532-9F01-4C75E9249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231BA-4677-42B5-9C0B-1B1878E92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55A2E-10DD-4640-AE47-EBEC2A4BF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DA03A-E2D2-4652-BD56-12EEDF93A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AA87C-1F9F-465C-BDFA-17045CAF6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6" charset="0"/>
                <a:cs typeface="Times New Roman" pitchFamily="16" charset="0"/>
              </a:defRPr>
            </a:lvl1pPr>
          </a:lstStyle>
          <a:p>
            <a:pPr>
              <a:defRPr/>
            </a:pPr>
            <a:fld id="{7F28D409-2D56-4534-8353-2FCDE40A3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cs typeface="Times New Roman" pitchFamily="16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813" y="4714875"/>
            <a:ext cx="6400800" cy="1752600"/>
          </a:xfrm>
        </p:spPr>
        <p:txBody>
          <a:bodyPr/>
          <a:lstStyle/>
          <a:p>
            <a:pPr algn="r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8 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9" y="714356"/>
            <a:ext cx="8072493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Площадь</a:t>
            </a:r>
          </a:p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треугольника.</a:t>
            </a:r>
          </a:p>
        </p:txBody>
      </p:sp>
      <p:pic>
        <p:nvPicPr>
          <p:cNvPr id="16389" name="Рисунок 5" descr="05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500313"/>
            <a:ext cx="313213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/>
          <p:cNvSpPr/>
          <p:nvPr/>
        </p:nvSpPr>
        <p:spPr bwMode="auto">
          <a:xfrm>
            <a:off x="5643563" y="2428875"/>
            <a:ext cx="2143125" cy="17145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6391" name="Прямоугольный треугольник 6"/>
          <p:cNvSpPr>
            <a:spLocks noChangeArrowheads="1"/>
          </p:cNvSpPr>
          <p:nvPr/>
        </p:nvSpPr>
        <p:spPr bwMode="auto">
          <a:xfrm>
            <a:off x="4857750" y="4143375"/>
            <a:ext cx="1500188" cy="1785938"/>
          </a:xfrm>
          <a:prstGeom prst="rtTriangle">
            <a:avLst/>
          </a:prstGeom>
          <a:solidFill>
            <a:srgbClr val="92D05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2"/>
                </a:solidFill>
              </a:rPr>
              <a:t>Найти:</a:t>
            </a: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2"/>
                </a:solidFill>
              </a:rPr>
              <a:t>Дано: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5139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5123" name="Object 8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5123" name="Формула" r:id="rId3" imgW="1307880" imgH="203040" progId="">
                <p:embed/>
              </p:oleObj>
            </a:graphicData>
          </a:graphic>
        </p:graphicFrame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5138" name="Rectangle 1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5122" name="Object 1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5122" name="Формула" r:id="rId4" imgW="317160" imgH="228600" progId="">
                <p:embed/>
              </p:oleObj>
            </a:graphicData>
          </a:graphic>
        </p:graphicFrame>
      </p:grpSp>
      <p:sp>
        <p:nvSpPr>
          <p:cNvPr id="5129" name="Freeform 12"/>
          <p:cNvSpPr>
            <a:spLocks/>
          </p:cNvSpPr>
          <p:nvPr/>
        </p:nvSpPr>
        <p:spPr bwMode="auto">
          <a:xfrm>
            <a:off x="4376738" y="1792288"/>
            <a:ext cx="3509962" cy="4664075"/>
          </a:xfrm>
          <a:custGeom>
            <a:avLst/>
            <a:gdLst>
              <a:gd name="T0" fmla="*/ 2147483647 w 2211"/>
              <a:gd name="T1" fmla="*/ 0 h 2938"/>
              <a:gd name="T2" fmla="*/ 0 w 2211"/>
              <a:gd name="T3" fmla="*/ 2147483647 h 2938"/>
              <a:gd name="T4" fmla="*/ 2147483647 w 2211"/>
              <a:gd name="T5" fmla="*/ 2147483647 h 2938"/>
              <a:gd name="T6" fmla="*/ 2147483647 w 2211"/>
              <a:gd name="T7" fmla="*/ 2147483647 h 2938"/>
              <a:gd name="T8" fmla="*/ 0 60000 65536"/>
              <a:gd name="T9" fmla="*/ 0 60000 65536"/>
              <a:gd name="T10" fmla="*/ 0 60000 65536"/>
              <a:gd name="T11" fmla="*/ 0 60000 65536"/>
              <a:gd name="T12" fmla="*/ 0 w 2211"/>
              <a:gd name="T13" fmla="*/ 0 h 2938"/>
              <a:gd name="T14" fmla="*/ 2211 w 2211"/>
              <a:gd name="T15" fmla="*/ 2938 h 29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11" h="2938">
                <a:moveTo>
                  <a:pt x="20" y="0"/>
                </a:moveTo>
                <a:lnTo>
                  <a:pt x="0" y="2938"/>
                </a:lnTo>
                <a:lnTo>
                  <a:pt x="2211" y="2930"/>
                </a:lnTo>
                <a:lnTo>
                  <a:pt x="37" y="9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9" name="Freeform 13"/>
          <p:cNvSpPr>
            <a:spLocks/>
          </p:cNvSpPr>
          <p:nvPr/>
        </p:nvSpPr>
        <p:spPr bwMode="auto">
          <a:xfrm>
            <a:off x="4391025" y="1816100"/>
            <a:ext cx="3482975" cy="4613275"/>
          </a:xfrm>
          <a:custGeom>
            <a:avLst/>
            <a:gdLst>
              <a:gd name="T0" fmla="*/ 2147483647 w 2194"/>
              <a:gd name="T1" fmla="*/ 0 h 2906"/>
              <a:gd name="T2" fmla="*/ 0 w 2194"/>
              <a:gd name="T3" fmla="*/ 2147483647 h 2906"/>
              <a:gd name="T4" fmla="*/ 2147483647 w 2194"/>
              <a:gd name="T5" fmla="*/ 2147483647 h 2906"/>
              <a:gd name="T6" fmla="*/ 2147483647 w 2194"/>
              <a:gd name="T7" fmla="*/ 2147483647 h 2906"/>
              <a:gd name="T8" fmla="*/ 0 60000 65536"/>
              <a:gd name="T9" fmla="*/ 0 60000 65536"/>
              <a:gd name="T10" fmla="*/ 0 60000 65536"/>
              <a:gd name="T11" fmla="*/ 0 60000 65536"/>
              <a:gd name="T12" fmla="*/ 0 w 2194"/>
              <a:gd name="T13" fmla="*/ 0 h 2906"/>
              <a:gd name="T14" fmla="*/ 2194 w 2194"/>
              <a:gd name="T15" fmla="*/ 2906 h 29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4" h="2906">
                <a:moveTo>
                  <a:pt x="19" y="0"/>
                </a:moveTo>
                <a:lnTo>
                  <a:pt x="0" y="2906"/>
                </a:lnTo>
                <a:lnTo>
                  <a:pt x="2194" y="2906"/>
                </a:lnTo>
                <a:lnTo>
                  <a:pt x="22" y="23"/>
                </a:lnTo>
              </a:path>
            </a:pathLst>
          </a:custGeom>
          <a:gradFill rotWithShape="1">
            <a:gsLst>
              <a:gs pos="0">
                <a:srgbClr val="FF6565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7858125" y="6215063"/>
            <a:ext cx="49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B</a:t>
            </a: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5132" name="Text Box 15"/>
          <p:cNvSpPr txBox="1">
            <a:spLocks noChangeArrowheads="1"/>
          </p:cNvSpPr>
          <p:nvPr/>
        </p:nvSpPr>
        <p:spPr bwMode="auto">
          <a:xfrm>
            <a:off x="3995738" y="63388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С</a:t>
            </a:r>
          </a:p>
        </p:txBody>
      </p:sp>
      <p:sp>
        <p:nvSpPr>
          <p:cNvPr id="5133" name="Text Box 16"/>
          <p:cNvSpPr txBox="1">
            <a:spLocks noChangeArrowheads="1"/>
          </p:cNvSpPr>
          <p:nvPr/>
        </p:nvSpPr>
        <p:spPr bwMode="auto">
          <a:xfrm>
            <a:off x="3995738" y="13414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5134" name="Text Box 18"/>
          <p:cNvSpPr txBox="1">
            <a:spLocks noChangeArrowheads="1"/>
          </p:cNvSpPr>
          <p:nvPr/>
        </p:nvSpPr>
        <p:spPr bwMode="auto">
          <a:xfrm>
            <a:off x="5867400" y="63388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4</a:t>
            </a: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5135" name="Freeform 19"/>
          <p:cNvSpPr>
            <a:spLocks/>
          </p:cNvSpPr>
          <p:nvPr/>
        </p:nvSpPr>
        <p:spPr bwMode="auto">
          <a:xfrm rot="7831970">
            <a:off x="4377532" y="2472531"/>
            <a:ext cx="533400" cy="287337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Text Box 20"/>
          <p:cNvSpPr txBox="1">
            <a:spLocks noChangeArrowheads="1"/>
          </p:cNvSpPr>
          <p:nvPr/>
        </p:nvSpPr>
        <p:spPr bwMode="auto">
          <a:xfrm>
            <a:off x="4427538" y="2636838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45</a:t>
            </a:r>
            <a:r>
              <a:rPr lang="en-US" sz="2800" b="1" baseline="30000">
                <a:solidFill>
                  <a:schemeClr val="tx2"/>
                </a:solidFill>
              </a:rPr>
              <a:t>0</a:t>
            </a: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5137" name="Freeform 21"/>
          <p:cNvSpPr>
            <a:spLocks/>
          </p:cNvSpPr>
          <p:nvPr/>
        </p:nvSpPr>
        <p:spPr bwMode="auto">
          <a:xfrm rot="16200000" flipH="1">
            <a:off x="4396582" y="6052343"/>
            <a:ext cx="336550" cy="41751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4.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3059113" y="59499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3059113" y="20605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7380288" y="20605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6153" name="Text Box 32"/>
          <p:cNvSpPr txBox="1">
            <a:spLocks noChangeArrowheads="1"/>
          </p:cNvSpPr>
          <p:nvPr/>
        </p:nvSpPr>
        <p:spPr bwMode="auto">
          <a:xfrm>
            <a:off x="8243888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 i="1"/>
          </a:p>
        </p:txBody>
      </p:sp>
      <p:sp>
        <p:nvSpPr>
          <p:cNvPr id="6154" name="Text Box 33"/>
          <p:cNvSpPr txBox="1">
            <a:spLocks noChangeArrowheads="1"/>
          </p:cNvSpPr>
          <p:nvPr/>
        </p:nvSpPr>
        <p:spPr bwMode="auto">
          <a:xfrm>
            <a:off x="7380288" y="594995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6155" name="Rectangle 38"/>
          <p:cNvSpPr>
            <a:spLocks noChangeArrowheads="1"/>
          </p:cNvSpPr>
          <p:nvPr/>
        </p:nvSpPr>
        <p:spPr bwMode="auto">
          <a:xfrm>
            <a:off x="928688" y="214313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2714625" y="214313"/>
            <a:ext cx="5256213" cy="792162"/>
            <a:chOff x="1837" y="799"/>
            <a:chExt cx="3311" cy="499"/>
          </a:xfrm>
        </p:grpSpPr>
        <p:sp>
          <p:nvSpPr>
            <p:cNvPr id="6165" name="Rectangle 4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6147" name="Object 41"/>
            <p:cNvGraphicFramePr>
              <a:graphicFrameLocks noChangeAspect="1"/>
            </p:cNvGraphicFramePr>
            <p:nvPr/>
          </p:nvGraphicFramePr>
          <p:xfrm>
            <a:off x="2366" y="890"/>
            <a:ext cx="2299" cy="399"/>
          </p:xfrm>
          <a:graphic>
            <a:graphicData uri="http://schemas.openxmlformats.org/presentationml/2006/ole">
              <p:oleObj spid="_x0000_s6147" name="Формула" r:id="rId3" imgW="1155600" imgH="203040" progId="">
                <p:embed/>
              </p:oleObj>
            </a:graphicData>
          </a:graphic>
        </p:graphicFrame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250825" y="1196975"/>
            <a:ext cx="5256213" cy="792163"/>
            <a:chOff x="1837" y="799"/>
            <a:chExt cx="3311" cy="499"/>
          </a:xfrm>
        </p:grpSpPr>
        <p:sp>
          <p:nvSpPr>
            <p:cNvPr id="6164" name="Rectangle 4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6146" name="Object 48"/>
            <p:cNvGraphicFramePr>
              <a:graphicFrameLocks noChangeAspect="1"/>
            </p:cNvGraphicFramePr>
            <p:nvPr/>
          </p:nvGraphicFramePr>
          <p:xfrm>
            <a:off x="3149" y="915"/>
            <a:ext cx="731" cy="349"/>
          </p:xfrm>
          <a:graphic>
            <a:graphicData uri="http://schemas.openxmlformats.org/presentationml/2006/ole">
              <p:oleObj spid="_x0000_s6146" name="Формула" r:id="rId4" imgW="368280" imgH="177480" progId="">
                <p:embed/>
              </p:oleObj>
            </a:graphicData>
          </a:graphic>
        </p:graphicFrame>
      </p:grpSp>
      <p:sp>
        <p:nvSpPr>
          <p:cNvPr id="6158" name="Rectangle 49"/>
          <p:cNvSpPr>
            <a:spLocks noChangeArrowheads="1"/>
          </p:cNvSpPr>
          <p:nvPr/>
        </p:nvSpPr>
        <p:spPr bwMode="auto">
          <a:xfrm>
            <a:off x="3492500" y="2349500"/>
            <a:ext cx="3887788" cy="3887788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Freeform 50"/>
          <p:cNvSpPr>
            <a:spLocks/>
          </p:cNvSpPr>
          <p:nvPr/>
        </p:nvSpPr>
        <p:spPr bwMode="auto">
          <a:xfrm>
            <a:off x="3509963" y="3254375"/>
            <a:ext cx="3859212" cy="2957513"/>
          </a:xfrm>
          <a:custGeom>
            <a:avLst/>
            <a:gdLst>
              <a:gd name="T0" fmla="*/ 0 w 2431"/>
              <a:gd name="T1" fmla="*/ 2147483647 h 1863"/>
              <a:gd name="T2" fmla="*/ 2147483647 w 2431"/>
              <a:gd name="T3" fmla="*/ 0 h 1863"/>
              <a:gd name="T4" fmla="*/ 0 60000 65536"/>
              <a:gd name="T5" fmla="*/ 0 60000 65536"/>
              <a:gd name="T6" fmla="*/ 0 w 2431"/>
              <a:gd name="T7" fmla="*/ 0 h 1863"/>
              <a:gd name="T8" fmla="*/ 2431 w 2431"/>
              <a:gd name="T9" fmla="*/ 1863 h 186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431" h="1863">
                <a:moveTo>
                  <a:pt x="0" y="1863"/>
                </a:moveTo>
                <a:lnTo>
                  <a:pt x="2431" y="0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1" name="Freeform 51"/>
          <p:cNvSpPr>
            <a:spLocks/>
          </p:cNvSpPr>
          <p:nvPr/>
        </p:nvSpPr>
        <p:spPr bwMode="auto">
          <a:xfrm>
            <a:off x="3509963" y="2366963"/>
            <a:ext cx="3832225" cy="3817937"/>
          </a:xfrm>
          <a:custGeom>
            <a:avLst/>
            <a:gdLst>
              <a:gd name="T0" fmla="*/ 0 w 2414"/>
              <a:gd name="T1" fmla="*/ 0 h 2405"/>
              <a:gd name="T2" fmla="*/ 0 w 2414"/>
              <a:gd name="T3" fmla="*/ 2147483647 h 2405"/>
              <a:gd name="T4" fmla="*/ 2147483647 w 2414"/>
              <a:gd name="T5" fmla="*/ 2147483647 h 2405"/>
              <a:gd name="T6" fmla="*/ 2147483647 w 2414"/>
              <a:gd name="T7" fmla="*/ 2147483647 h 2405"/>
              <a:gd name="T8" fmla="*/ 0 60000 65536"/>
              <a:gd name="T9" fmla="*/ 0 60000 65536"/>
              <a:gd name="T10" fmla="*/ 0 60000 65536"/>
              <a:gd name="T11" fmla="*/ 0 60000 65536"/>
              <a:gd name="T12" fmla="*/ 0 w 2414"/>
              <a:gd name="T13" fmla="*/ 0 h 2405"/>
              <a:gd name="T14" fmla="*/ 2414 w 2414"/>
              <a:gd name="T15" fmla="*/ 2405 h 24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4" h="2405">
                <a:moveTo>
                  <a:pt x="0" y="0"/>
                </a:moveTo>
                <a:lnTo>
                  <a:pt x="0" y="2405"/>
                </a:lnTo>
                <a:lnTo>
                  <a:pt x="2414" y="550"/>
                </a:lnTo>
                <a:lnTo>
                  <a:pt x="2414" y="17"/>
                </a:ln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FFFF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Text Box 52"/>
          <p:cNvSpPr txBox="1">
            <a:spLocks noChangeArrowheads="1"/>
          </p:cNvSpPr>
          <p:nvPr/>
        </p:nvSpPr>
        <p:spPr bwMode="auto">
          <a:xfrm>
            <a:off x="7380288" y="42211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4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6162" name="Text Box 53"/>
          <p:cNvSpPr txBox="1">
            <a:spLocks noChangeArrowheads="1"/>
          </p:cNvSpPr>
          <p:nvPr/>
        </p:nvSpPr>
        <p:spPr bwMode="auto">
          <a:xfrm>
            <a:off x="3132138" y="39338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163" name="Text Box 54"/>
          <p:cNvSpPr txBox="1">
            <a:spLocks noChangeArrowheads="1"/>
          </p:cNvSpPr>
          <p:nvPr/>
        </p:nvSpPr>
        <p:spPr bwMode="auto">
          <a:xfrm>
            <a:off x="7380288" y="2997200"/>
            <a:ext cx="425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Oval 6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5.</a:t>
            </a: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357188" y="1214438"/>
            <a:ext cx="20161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7174" name="Rectangle 29"/>
          <p:cNvSpPr>
            <a:spLocks noChangeArrowheads="1"/>
          </p:cNvSpPr>
          <p:nvPr/>
        </p:nvSpPr>
        <p:spPr bwMode="auto">
          <a:xfrm>
            <a:off x="1214438" y="2857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258888" y="692150"/>
            <a:ext cx="7380287" cy="792163"/>
            <a:chOff x="1191" y="799"/>
            <a:chExt cx="4649" cy="499"/>
          </a:xfrm>
        </p:grpSpPr>
        <p:sp>
          <p:nvSpPr>
            <p:cNvPr id="7190" name="Rectangle 3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7171" name="Object 32"/>
            <p:cNvGraphicFramePr>
              <a:graphicFrameLocks noChangeAspect="1"/>
            </p:cNvGraphicFramePr>
            <p:nvPr/>
          </p:nvGraphicFramePr>
          <p:xfrm>
            <a:off x="1191" y="890"/>
            <a:ext cx="4649" cy="399"/>
          </p:xfrm>
          <a:graphic>
            <a:graphicData uri="http://schemas.openxmlformats.org/presentationml/2006/ole">
              <p:oleObj spid="_x0000_s7171" name="Формула" r:id="rId3" imgW="2336760" imgH="203040" progId="">
                <p:embed/>
              </p:oleObj>
            </a:graphicData>
          </a:graphic>
        </p:graphicFrame>
      </p:grpSp>
      <p:sp>
        <p:nvSpPr>
          <p:cNvPr id="7176" name="Text Box 36"/>
          <p:cNvSpPr txBox="1">
            <a:spLocks noChangeArrowheads="1"/>
          </p:cNvSpPr>
          <p:nvPr/>
        </p:nvSpPr>
        <p:spPr bwMode="auto">
          <a:xfrm>
            <a:off x="2555875" y="5516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7177" name="Text Box 37"/>
          <p:cNvSpPr txBox="1">
            <a:spLocks noChangeArrowheads="1"/>
          </p:cNvSpPr>
          <p:nvPr/>
        </p:nvSpPr>
        <p:spPr bwMode="auto">
          <a:xfrm>
            <a:off x="25558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7178" name="Text Box 38"/>
          <p:cNvSpPr txBox="1">
            <a:spLocks noChangeArrowheads="1"/>
          </p:cNvSpPr>
          <p:nvPr/>
        </p:nvSpPr>
        <p:spPr bwMode="auto">
          <a:xfrm>
            <a:off x="83883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7179" name="Text Box 40"/>
          <p:cNvSpPr txBox="1">
            <a:spLocks noChangeArrowheads="1"/>
          </p:cNvSpPr>
          <p:nvPr/>
        </p:nvSpPr>
        <p:spPr bwMode="auto">
          <a:xfrm>
            <a:off x="5724525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7180" name="AutoShape 52"/>
          <p:cNvSpPr>
            <a:spLocks noChangeArrowheads="1"/>
          </p:cNvSpPr>
          <p:nvPr/>
        </p:nvSpPr>
        <p:spPr bwMode="auto">
          <a:xfrm>
            <a:off x="2987675" y="2349500"/>
            <a:ext cx="5400675" cy="3311525"/>
          </a:xfrm>
          <a:prstGeom prst="rtTriangle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7" name="AutoShape 53"/>
          <p:cNvSpPr>
            <a:spLocks noChangeArrowheads="1"/>
          </p:cNvSpPr>
          <p:nvPr/>
        </p:nvSpPr>
        <p:spPr bwMode="auto">
          <a:xfrm>
            <a:off x="2987675" y="2349500"/>
            <a:ext cx="5400675" cy="3311525"/>
          </a:xfrm>
          <a:prstGeom prst="rtTriangle">
            <a:avLst/>
          </a:prstGeom>
          <a:gradFill rotWithShape="1">
            <a:gsLst>
              <a:gs pos="0">
                <a:srgbClr val="FF99CC"/>
              </a:gs>
              <a:gs pos="100000">
                <a:srgbClr val="FFFDFE"/>
              </a:gs>
            </a:gsLst>
            <a:path path="rect">
              <a:fillToRect t="100000" r="100000"/>
            </a:path>
          </a:gradFill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Freeform 54"/>
          <p:cNvSpPr>
            <a:spLocks/>
          </p:cNvSpPr>
          <p:nvPr/>
        </p:nvSpPr>
        <p:spPr bwMode="auto">
          <a:xfrm>
            <a:off x="2998788" y="2366963"/>
            <a:ext cx="2971800" cy="3294062"/>
          </a:xfrm>
          <a:custGeom>
            <a:avLst/>
            <a:gdLst>
              <a:gd name="T0" fmla="*/ 0 w 1872"/>
              <a:gd name="T1" fmla="*/ 0 h 2075"/>
              <a:gd name="T2" fmla="*/ 2147483647 w 1872"/>
              <a:gd name="T3" fmla="*/ 2147483647 h 2075"/>
              <a:gd name="T4" fmla="*/ 0 60000 65536"/>
              <a:gd name="T5" fmla="*/ 0 60000 65536"/>
              <a:gd name="T6" fmla="*/ 0 w 1872"/>
              <a:gd name="T7" fmla="*/ 0 h 2075"/>
              <a:gd name="T8" fmla="*/ 1872 w 1872"/>
              <a:gd name="T9" fmla="*/ 2075 h 20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72" h="2075">
                <a:moveTo>
                  <a:pt x="0" y="0"/>
                </a:moveTo>
                <a:lnTo>
                  <a:pt x="1872" y="207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Freeform 55"/>
          <p:cNvSpPr>
            <a:spLocks/>
          </p:cNvSpPr>
          <p:nvPr/>
        </p:nvSpPr>
        <p:spPr bwMode="auto">
          <a:xfrm>
            <a:off x="5651500" y="5300663"/>
            <a:ext cx="536575" cy="3556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4" name="Text Box 56"/>
          <p:cNvSpPr txBox="1">
            <a:spLocks noChangeArrowheads="1"/>
          </p:cNvSpPr>
          <p:nvPr/>
        </p:nvSpPr>
        <p:spPr bwMode="auto">
          <a:xfrm>
            <a:off x="5940425" y="4941888"/>
            <a:ext cx="838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135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7185" name="Freeform 57"/>
          <p:cNvSpPr>
            <a:spLocks/>
          </p:cNvSpPr>
          <p:nvPr/>
        </p:nvSpPr>
        <p:spPr bwMode="auto">
          <a:xfrm rot="16200000" flipH="1">
            <a:off x="3028157" y="5260181"/>
            <a:ext cx="336550" cy="41751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Text Box 58"/>
          <p:cNvSpPr txBox="1">
            <a:spLocks noChangeArrowheads="1"/>
          </p:cNvSpPr>
          <p:nvPr/>
        </p:nvSpPr>
        <p:spPr bwMode="auto">
          <a:xfrm>
            <a:off x="4140200" y="5661025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8см</a:t>
            </a:r>
          </a:p>
        </p:txBody>
      </p:sp>
      <p:sp>
        <p:nvSpPr>
          <p:cNvPr id="7187" name="Text Box 59"/>
          <p:cNvSpPr txBox="1">
            <a:spLocks noChangeArrowheads="1"/>
          </p:cNvSpPr>
          <p:nvPr/>
        </p:nvSpPr>
        <p:spPr bwMode="auto">
          <a:xfrm>
            <a:off x="6732588" y="5661025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7см</a:t>
            </a:r>
          </a:p>
        </p:txBody>
      </p: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7189" name="Rectangle 6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7170" name="Object 62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7170" name="Формула" r:id="rId4" imgW="317160" imgH="22860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6.</a:t>
            </a: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357188" y="1357313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8199" name="Rectangle 18"/>
          <p:cNvSpPr>
            <a:spLocks noChangeArrowheads="1"/>
          </p:cNvSpPr>
          <p:nvPr/>
        </p:nvSpPr>
        <p:spPr bwMode="auto">
          <a:xfrm>
            <a:off x="1143000" y="2857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8216" name="Rectangle 3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8196" name="Object 38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8196" name="Формула" r:id="rId3" imgW="1307880" imgH="203040" progId="">
                <p:embed/>
              </p:oleObj>
            </a:graphicData>
          </a:graphic>
        </p:graphicFrame>
      </p:grpSp>
      <p:sp>
        <p:nvSpPr>
          <p:cNvPr id="8201" name="Text Box 42"/>
          <p:cNvSpPr txBox="1">
            <a:spLocks noChangeArrowheads="1"/>
          </p:cNvSpPr>
          <p:nvPr/>
        </p:nvSpPr>
        <p:spPr bwMode="auto">
          <a:xfrm>
            <a:off x="2555875" y="5516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8202" name="Text Box 43"/>
          <p:cNvSpPr txBox="1">
            <a:spLocks noChangeArrowheads="1"/>
          </p:cNvSpPr>
          <p:nvPr/>
        </p:nvSpPr>
        <p:spPr bwMode="auto">
          <a:xfrm>
            <a:off x="25558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8203" name="Text Box 44"/>
          <p:cNvSpPr txBox="1">
            <a:spLocks noChangeArrowheads="1"/>
          </p:cNvSpPr>
          <p:nvPr/>
        </p:nvSpPr>
        <p:spPr bwMode="auto">
          <a:xfrm>
            <a:off x="83883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8204" name="Text Box 45"/>
          <p:cNvSpPr txBox="1">
            <a:spLocks noChangeArrowheads="1"/>
          </p:cNvSpPr>
          <p:nvPr/>
        </p:nvSpPr>
        <p:spPr bwMode="auto">
          <a:xfrm>
            <a:off x="4427538" y="27813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8205" name="AutoShape 46"/>
          <p:cNvSpPr>
            <a:spLocks noChangeArrowheads="1"/>
          </p:cNvSpPr>
          <p:nvPr/>
        </p:nvSpPr>
        <p:spPr bwMode="auto">
          <a:xfrm>
            <a:off x="2987675" y="2349500"/>
            <a:ext cx="5400675" cy="3311525"/>
          </a:xfrm>
          <a:prstGeom prst="rtTriangle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Freeform 48"/>
          <p:cNvSpPr>
            <a:spLocks/>
          </p:cNvSpPr>
          <p:nvPr/>
        </p:nvSpPr>
        <p:spPr bwMode="auto">
          <a:xfrm>
            <a:off x="2984500" y="3267075"/>
            <a:ext cx="1452563" cy="2381250"/>
          </a:xfrm>
          <a:custGeom>
            <a:avLst/>
            <a:gdLst>
              <a:gd name="T0" fmla="*/ 0 w 915"/>
              <a:gd name="T1" fmla="*/ 2147483647 h 1500"/>
              <a:gd name="T2" fmla="*/ 2147483647 w 915"/>
              <a:gd name="T3" fmla="*/ 0 h 1500"/>
              <a:gd name="T4" fmla="*/ 0 60000 65536"/>
              <a:gd name="T5" fmla="*/ 0 60000 65536"/>
              <a:gd name="T6" fmla="*/ 0 w 915"/>
              <a:gd name="T7" fmla="*/ 0 h 1500"/>
              <a:gd name="T8" fmla="*/ 915 w 915"/>
              <a:gd name="T9" fmla="*/ 1500 h 15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15" h="1500">
                <a:moveTo>
                  <a:pt x="0" y="1500"/>
                </a:moveTo>
                <a:lnTo>
                  <a:pt x="915" y="0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Freeform 51"/>
          <p:cNvSpPr>
            <a:spLocks/>
          </p:cNvSpPr>
          <p:nvPr/>
        </p:nvSpPr>
        <p:spPr bwMode="auto">
          <a:xfrm rot="16200000" flipH="1">
            <a:off x="3028157" y="5260181"/>
            <a:ext cx="336550" cy="41751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8" name="Text Box 52"/>
          <p:cNvSpPr txBox="1">
            <a:spLocks noChangeArrowheads="1"/>
          </p:cNvSpPr>
          <p:nvPr/>
        </p:nvSpPr>
        <p:spPr bwMode="auto">
          <a:xfrm>
            <a:off x="5076825" y="5661025"/>
            <a:ext cx="76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8см</a:t>
            </a:r>
          </a:p>
        </p:txBody>
      </p:sp>
      <p:sp>
        <p:nvSpPr>
          <p:cNvPr id="8209" name="Text Box 53"/>
          <p:cNvSpPr txBox="1">
            <a:spLocks noChangeArrowheads="1"/>
          </p:cNvSpPr>
          <p:nvPr/>
        </p:nvSpPr>
        <p:spPr bwMode="auto">
          <a:xfrm>
            <a:off x="2268538" y="3789363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6см</a:t>
            </a:r>
          </a:p>
        </p:txBody>
      </p:sp>
      <p:sp>
        <p:nvSpPr>
          <p:cNvPr id="8210" name="Freeform 54"/>
          <p:cNvSpPr>
            <a:spLocks/>
          </p:cNvSpPr>
          <p:nvPr/>
        </p:nvSpPr>
        <p:spPr bwMode="auto">
          <a:xfrm rot="-3425425">
            <a:off x="4375150" y="3338513"/>
            <a:ext cx="336550" cy="374650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395288" y="1268413"/>
            <a:ext cx="5256212" cy="792162"/>
            <a:chOff x="1837" y="799"/>
            <a:chExt cx="3311" cy="499"/>
          </a:xfrm>
        </p:grpSpPr>
        <p:sp>
          <p:nvSpPr>
            <p:cNvPr id="8215" name="Rectangle 5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8195" name="Object 57"/>
            <p:cNvGraphicFramePr>
              <a:graphicFrameLocks noChangeAspect="1"/>
            </p:cNvGraphicFramePr>
            <p:nvPr/>
          </p:nvGraphicFramePr>
          <p:xfrm>
            <a:off x="3251" y="927"/>
            <a:ext cx="529" cy="324"/>
          </p:xfrm>
          <a:graphic>
            <a:graphicData uri="http://schemas.openxmlformats.org/presentationml/2006/ole">
              <p:oleObj spid="_x0000_s8195" name="Формула" r:id="rId4" imgW="266400" imgH="164880" progId="">
                <p:embed/>
              </p:oleObj>
            </a:graphicData>
          </a:graphic>
        </p:graphicFrame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1763713" y="620713"/>
            <a:ext cx="5256212" cy="792162"/>
            <a:chOff x="1837" y="799"/>
            <a:chExt cx="3311" cy="499"/>
          </a:xfrm>
        </p:grpSpPr>
        <p:sp>
          <p:nvSpPr>
            <p:cNvPr id="8214" name="Rectangle 5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8194" name="Object 60"/>
            <p:cNvGraphicFramePr>
              <a:graphicFrameLocks noChangeAspect="1"/>
            </p:cNvGraphicFramePr>
            <p:nvPr/>
          </p:nvGraphicFramePr>
          <p:xfrm>
            <a:off x="2808" y="915"/>
            <a:ext cx="1415" cy="349"/>
          </p:xfrm>
          <a:graphic>
            <a:graphicData uri="http://schemas.openxmlformats.org/presentationml/2006/ole">
              <p:oleObj spid="_x0000_s8194" name="Формула" r:id="rId5" imgW="711000" imgH="177480" progId="">
                <p:embed/>
              </p:oleObj>
            </a:graphicData>
          </a:graphic>
        </p:graphicFrame>
      </p:grpSp>
      <p:sp>
        <p:nvSpPr>
          <p:cNvPr id="22589" name="Freeform 61"/>
          <p:cNvSpPr>
            <a:spLocks/>
          </p:cNvSpPr>
          <p:nvPr/>
        </p:nvSpPr>
        <p:spPr bwMode="auto">
          <a:xfrm>
            <a:off x="2987675" y="3284538"/>
            <a:ext cx="1452563" cy="2381250"/>
          </a:xfrm>
          <a:custGeom>
            <a:avLst/>
            <a:gdLst>
              <a:gd name="T0" fmla="*/ 0 w 915"/>
              <a:gd name="T1" fmla="*/ 2147483647 h 1500"/>
              <a:gd name="T2" fmla="*/ 2147483647 w 915"/>
              <a:gd name="T3" fmla="*/ 0 h 1500"/>
              <a:gd name="T4" fmla="*/ 0 60000 65536"/>
              <a:gd name="T5" fmla="*/ 0 60000 65536"/>
              <a:gd name="T6" fmla="*/ 0 w 915"/>
              <a:gd name="T7" fmla="*/ 0 h 1500"/>
              <a:gd name="T8" fmla="*/ 915 w 915"/>
              <a:gd name="T9" fmla="*/ 1500 h 15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15" h="1500">
                <a:moveTo>
                  <a:pt x="0" y="1500"/>
                </a:moveTo>
                <a:lnTo>
                  <a:pt x="915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8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7.</a:t>
            </a:r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1143000" y="2857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9238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9219" name="Object 8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9219" name="Формула" r:id="rId3" imgW="1307880" imgH="203040" progId="">
                <p:embed/>
              </p:oleObj>
            </a:graphicData>
          </a:graphic>
        </p:graphicFrame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9237" name="Rectangle 1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9218" name="Object 1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9218" name="Формула" r:id="rId4" imgW="317160" imgH="228600" progId="">
                <p:embed/>
              </p:oleObj>
            </a:graphicData>
          </a:graphic>
        </p:graphicFrame>
      </p:grpSp>
      <p:sp>
        <p:nvSpPr>
          <p:cNvPr id="9225" name="Freeform 12"/>
          <p:cNvSpPr>
            <a:spLocks/>
          </p:cNvSpPr>
          <p:nvPr/>
        </p:nvSpPr>
        <p:spPr bwMode="auto">
          <a:xfrm>
            <a:off x="2393950" y="2689225"/>
            <a:ext cx="5768975" cy="2905125"/>
          </a:xfrm>
          <a:custGeom>
            <a:avLst/>
            <a:gdLst>
              <a:gd name="T0" fmla="*/ 2147483647 w 3634"/>
              <a:gd name="T1" fmla="*/ 2147483647 h 1830"/>
              <a:gd name="T2" fmla="*/ 2147483647 w 3634"/>
              <a:gd name="T3" fmla="*/ 0 h 1830"/>
              <a:gd name="T4" fmla="*/ 0 w 3634"/>
              <a:gd name="T5" fmla="*/ 2147483647 h 1830"/>
              <a:gd name="T6" fmla="*/ 2147483647 w 3634"/>
              <a:gd name="T7" fmla="*/ 2147483647 h 1830"/>
              <a:gd name="T8" fmla="*/ 0 60000 65536"/>
              <a:gd name="T9" fmla="*/ 0 60000 65536"/>
              <a:gd name="T10" fmla="*/ 0 60000 65536"/>
              <a:gd name="T11" fmla="*/ 0 60000 65536"/>
              <a:gd name="T12" fmla="*/ 0 w 3634"/>
              <a:gd name="T13" fmla="*/ 0 h 1830"/>
              <a:gd name="T14" fmla="*/ 3634 w 3634"/>
              <a:gd name="T15" fmla="*/ 1830 h 18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4" h="1830">
                <a:moveTo>
                  <a:pt x="3634" y="1821"/>
                </a:moveTo>
                <a:lnTo>
                  <a:pt x="1372" y="0"/>
                </a:lnTo>
                <a:lnTo>
                  <a:pt x="0" y="1821"/>
                </a:lnTo>
                <a:lnTo>
                  <a:pt x="3617" y="183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117" name="Freeform 13"/>
          <p:cNvSpPr>
            <a:spLocks/>
          </p:cNvSpPr>
          <p:nvPr/>
        </p:nvSpPr>
        <p:spPr bwMode="auto">
          <a:xfrm>
            <a:off x="2433638" y="2708275"/>
            <a:ext cx="5746750" cy="2890838"/>
          </a:xfrm>
          <a:custGeom>
            <a:avLst/>
            <a:gdLst>
              <a:gd name="T0" fmla="*/ 2147483647 w 3620"/>
              <a:gd name="T1" fmla="*/ 2147483647 h 1821"/>
              <a:gd name="T2" fmla="*/ 2147483647 w 3620"/>
              <a:gd name="T3" fmla="*/ 0 h 1821"/>
              <a:gd name="T4" fmla="*/ 0 w 3620"/>
              <a:gd name="T5" fmla="*/ 2147483647 h 1821"/>
              <a:gd name="T6" fmla="*/ 2147483647 w 3620"/>
              <a:gd name="T7" fmla="*/ 2147483647 h 1821"/>
              <a:gd name="T8" fmla="*/ 0 60000 65536"/>
              <a:gd name="T9" fmla="*/ 0 60000 65536"/>
              <a:gd name="T10" fmla="*/ 0 60000 65536"/>
              <a:gd name="T11" fmla="*/ 0 60000 65536"/>
              <a:gd name="T12" fmla="*/ 0 w 3620"/>
              <a:gd name="T13" fmla="*/ 0 h 1821"/>
              <a:gd name="T14" fmla="*/ 3620 w 3620"/>
              <a:gd name="T15" fmla="*/ 1821 h 1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20" h="1821">
                <a:moveTo>
                  <a:pt x="3620" y="1821"/>
                </a:moveTo>
                <a:lnTo>
                  <a:pt x="1358" y="0"/>
                </a:lnTo>
                <a:lnTo>
                  <a:pt x="0" y="1801"/>
                </a:lnTo>
                <a:lnTo>
                  <a:pt x="3600" y="1809"/>
                </a:lnTo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3FD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4429125" y="2205038"/>
            <a:ext cx="347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8027988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1979613" y="54451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9230" name="Text Box 18"/>
          <p:cNvSpPr txBox="1">
            <a:spLocks noChangeArrowheads="1"/>
          </p:cNvSpPr>
          <p:nvPr/>
        </p:nvSpPr>
        <p:spPr bwMode="auto">
          <a:xfrm>
            <a:off x="4859338" y="5589588"/>
            <a:ext cx="628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12</a:t>
            </a:r>
            <a:r>
              <a:rPr lang="ru-RU" sz="28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231" name="Freeform 19"/>
          <p:cNvSpPr>
            <a:spLocks/>
          </p:cNvSpPr>
          <p:nvPr/>
        </p:nvSpPr>
        <p:spPr bwMode="auto">
          <a:xfrm rot="-5400000">
            <a:off x="7185819" y="5207794"/>
            <a:ext cx="533400" cy="287338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Text Box 20"/>
          <p:cNvSpPr txBox="1">
            <a:spLocks noChangeArrowheads="1"/>
          </p:cNvSpPr>
          <p:nvPr/>
        </p:nvSpPr>
        <p:spPr bwMode="auto">
          <a:xfrm>
            <a:off x="6732588" y="4941888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50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9233" name="Freeform 21"/>
          <p:cNvSpPr>
            <a:spLocks/>
          </p:cNvSpPr>
          <p:nvPr/>
        </p:nvSpPr>
        <p:spPr bwMode="auto">
          <a:xfrm rot="9051061">
            <a:off x="4378325" y="2830513"/>
            <a:ext cx="533400" cy="287337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4" name="Text Box 22"/>
          <p:cNvSpPr txBox="1">
            <a:spLocks noChangeArrowheads="1"/>
          </p:cNvSpPr>
          <p:nvPr/>
        </p:nvSpPr>
        <p:spPr bwMode="auto">
          <a:xfrm>
            <a:off x="4284663" y="32131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100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9235" name="Freeform 23"/>
          <p:cNvSpPr>
            <a:spLocks/>
          </p:cNvSpPr>
          <p:nvPr/>
        </p:nvSpPr>
        <p:spPr bwMode="auto">
          <a:xfrm rot="9051061">
            <a:off x="4279900" y="2905125"/>
            <a:ext cx="719138" cy="360363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Text Box 24"/>
          <p:cNvSpPr txBox="1">
            <a:spLocks noChangeArrowheads="1"/>
          </p:cNvSpPr>
          <p:nvPr/>
        </p:nvSpPr>
        <p:spPr bwMode="auto">
          <a:xfrm>
            <a:off x="2987675" y="3644900"/>
            <a:ext cx="450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9</a:t>
            </a:r>
            <a:r>
              <a:rPr lang="ru-RU" sz="2800" b="1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8</a:t>
            </a:r>
            <a:r>
              <a:rPr lang="ru-RU" sz="2800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8351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300788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8172450" y="53736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0250" name="Text Box 19"/>
          <p:cNvSpPr txBox="1">
            <a:spLocks noChangeArrowheads="1"/>
          </p:cNvSpPr>
          <p:nvPr/>
        </p:nvSpPr>
        <p:spPr bwMode="auto">
          <a:xfrm rot="-2005032">
            <a:off x="3779838" y="3789363"/>
            <a:ext cx="76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9см</a:t>
            </a:r>
          </a:p>
        </p:txBody>
      </p:sp>
      <p:sp>
        <p:nvSpPr>
          <p:cNvPr id="10251" name="Text Box 25"/>
          <p:cNvSpPr txBox="1">
            <a:spLocks noChangeArrowheads="1"/>
          </p:cNvSpPr>
          <p:nvPr/>
        </p:nvSpPr>
        <p:spPr bwMode="auto">
          <a:xfrm>
            <a:off x="6372225" y="55165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0252" name="Rectangle 31"/>
          <p:cNvSpPr>
            <a:spLocks noChangeArrowheads="1"/>
          </p:cNvSpPr>
          <p:nvPr/>
        </p:nvSpPr>
        <p:spPr bwMode="auto">
          <a:xfrm>
            <a:off x="1071563" y="35718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10264" name="Rectangle 3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0244" name="Object 34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10244" name="Формула" r:id="rId3" imgW="1307880" imgH="203040" progId="">
                <p:embed/>
              </p:oleObj>
            </a:graphicData>
          </a:graphic>
        </p:graphicFrame>
      </p:grpSp>
      <p:sp>
        <p:nvSpPr>
          <p:cNvPr id="10254" name="Freeform 40"/>
          <p:cNvSpPr>
            <a:spLocks/>
          </p:cNvSpPr>
          <p:nvPr/>
        </p:nvSpPr>
        <p:spPr bwMode="auto">
          <a:xfrm>
            <a:off x="2268538" y="2636838"/>
            <a:ext cx="5930900" cy="2971800"/>
          </a:xfrm>
          <a:custGeom>
            <a:avLst/>
            <a:gdLst>
              <a:gd name="T0" fmla="*/ 2147483647 w 3736"/>
              <a:gd name="T1" fmla="*/ 2147483647 h 1872"/>
              <a:gd name="T2" fmla="*/ 0 w 3736"/>
              <a:gd name="T3" fmla="*/ 2147483647 h 1872"/>
              <a:gd name="T4" fmla="*/ 2147483647 w 3736"/>
              <a:gd name="T5" fmla="*/ 0 h 1872"/>
              <a:gd name="T6" fmla="*/ 2147483647 w 3736"/>
              <a:gd name="T7" fmla="*/ 2147483647 h 1872"/>
              <a:gd name="T8" fmla="*/ 0 60000 65536"/>
              <a:gd name="T9" fmla="*/ 0 60000 65536"/>
              <a:gd name="T10" fmla="*/ 0 60000 65536"/>
              <a:gd name="T11" fmla="*/ 0 60000 65536"/>
              <a:gd name="T12" fmla="*/ 0 w 3736"/>
              <a:gd name="T13" fmla="*/ 0 h 1872"/>
              <a:gd name="T14" fmla="*/ 3736 w 3736"/>
              <a:gd name="T15" fmla="*/ 1872 h 18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3" name="Freeform 41"/>
          <p:cNvSpPr>
            <a:spLocks/>
          </p:cNvSpPr>
          <p:nvPr/>
        </p:nvSpPr>
        <p:spPr bwMode="auto">
          <a:xfrm>
            <a:off x="2268538" y="2636838"/>
            <a:ext cx="5930900" cy="2971800"/>
          </a:xfrm>
          <a:custGeom>
            <a:avLst/>
            <a:gdLst/>
            <a:ahLst/>
            <a:cxnLst>
              <a:cxn ang="0">
                <a:pos x="3736" y="1846"/>
              </a:cxn>
              <a:cxn ang="0">
                <a:pos x="0" y="1872"/>
              </a:cxn>
              <a:cxn ang="0">
                <a:pos x="2719" y="0"/>
              </a:cxn>
              <a:cxn ang="0">
                <a:pos x="3736" y="1846"/>
              </a:cxn>
            </a:cxnLst>
            <a:rect l="0" t="0" r="r" b="b"/>
            <a:pathLst>
              <a:path w="3736" h="1872">
                <a:moveTo>
                  <a:pt x="3736" y="1846"/>
                </a:moveTo>
                <a:lnTo>
                  <a:pt x="0" y="1872"/>
                </a:lnTo>
                <a:lnTo>
                  <a:pt x="2719" y="0"/>
                </a:lnTo>
                <a:lnTo>
                  <a:pt x="3736" y="1846"/>
                </a:lnTo>
              </a:path>
            </a:pathLst>
          </a:cu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44450">
            <a:solidFill>
              <a:srgbClr val="003366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56" name="Freeform 42"/>
          <p:cNvSpPr>
            <a:spLocks/>
          </p:cNvSpPr>
          <p:nvPr/>
        </p:nvSpPr>
        <p:spPr bwMode="auto">
          <a:xfrm>
            <a:off x="6575425" y="2622550"/>
            <a:ext cx="14288" cy="2930525"/>
          </a:xfrm>
          <a:custGeom>
            <a:avLst/>
            <a:gdLst>
              <a:gd name="T0" fmla="*/ 0 w 9"/>
              <a:gd name="T1" fmla="*/ 0 h 1846"/>
              <a:gd name="T2" fmla="*/ 2147483647 w 9"/>
              <a:gd name="T3" fmla="*/ 2147483647 h 1846"/>
              <a:gd name="T4" fmla="*/ 0 60000 65536"/>
              <a:gd name="T5" fmla="*/ 0 60000 65536"/>
              <a:gd name="T6" fmla="*/ 0 w 9"/>
              <a:gd name="T7" fmla="*/ 0 h 1846"/>
              <a:gd name="T8" fmla="*/ 9 w 9"/>
              <a:gd name="T9" fmla="*/ 1846 h 18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846">
                <a:moveTo>
                  <a:pt x="0" y="0"/>
                </a:moveTo>
                <a:lnTo>
                  <a:pt x="9" y="1846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Freeform 43"/>
          <p:cNvSpPr>
            <a:spLocks/>
          </p:cNvSpPr>
          <p:nvPr/>
        </p:nvSpPr>
        <p:spPr bwMode="auto">
          <a:xfrm rot="16200000" flipH="1">
            <a:off x="6628607" y="5188743"/>
            <a:ext cx="336550" cy="41751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Freeform 44"/>
          <p:cNvSpPr>
            <a:spLocks/>
          </p:cNvSpPr>
          <p:nvPr/>
        </p:nvSpPr>
        <p:spPr bwMode="auto">
          <a:xfrm rot="944908">
            <a:off x="2771775" y="5300663"/>
            <a:ext cx="358775" cy="2667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Text Box 45"/>
          <p:cNvSpPr txBox="1">
            <a:spLocks noChangeArrowheads="1"/>
          </p:cNvSpPr>
          <p:nvPr/>
        </p:nvSpPr>
        <p:spPr bwMode="auto">
          <a:xfrm>
            <a:off x="3059113" y="50133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30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763713" y="620713"/>
            <a:ext cx="5256212" cy="792162"/>
            <a:chOff x="1837" y="799"/>
            <a:chExt cx="3311" cy="499"/>
          </a:xfrm>
        </p:grpSpPr>
        <p:sp>
          <p:nvSpPr>
            <p:cNvPr id="10263" name="Rectangle 4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0243" name="Object 48"/>
            <p:cNvGraphicFramePr>
              <a:graphicFrameLocks noChangeAspect="1"/>
            </p:cNvGraphicFramePr>
            <p:nvPr/>
          </p:nvGraphicFramePr>
          <p:xfrm>
            <a:off x="2795" y="915"/>
            <a:ext cx="1440" cy="349"/>
          </p:xfrm>
          <a:graphic>
            <a:graphicData uri="http://schemas.openxmlformats.org/presentationml/2006/ole">
              <p:oleObj spid="_x0000_s10243" name="Формула" r:id="rId4" imgW="723600" imgH="177480" progId="">
                <p:embed/>
              </p:oleObj>
            </a:graphicData>
          </a:graphic>
        </p:graphicFrame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10262" name="Rectangle 5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0242" name="Object 5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10242" name="Формула" r:id="rId5" imgW="317160" imgH="22860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9</a:t>
            </a:r>
            <a:r>
              <a:rPr lang="ru-RU" sz="2800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11286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1267" name="Object 8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11267" name="Формула" r:id="rId3" imgW="1307880" imgH="203040" progId="">
                <p:embed/>
              </p:oleObj>
            </a:graphicData>
          </a:graphic>
        </p:graphicFrame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23850" y="1196975"/>
            <a:ext cx="5256213" cy="817563"/>
            <a:chOff x="1837" y="799"/>
            <a:chExt cx="3311" cy="515"/>
          </a:xfrm>
        </p:grpSpPr>
        <p:sp>
          <p:nvSpPr>
            <p:cNvPr id="11285" name="Rectangle 1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1266" name="Object 1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11266" name="Формула" r:id="rId4" imgW="317160" imgH="228600" progId="">
                <p:embed/>
              </p:oleObj>
            </a:graphicData>
          </a:graphic>
        </p:graphicFrame>
      </p:grp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18351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6227763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8172450" y="53736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1276" name="Text Box 16"/>
          <p:cNvSpPr txBox="1">
            <a:spLocks noChangeArrowheads="1"/>
          </p:cNvSpPr>
          <p:nvPr/>
        </p:nvSpPr>
        <p:spPr bwMode="auto">
          <a:xfrm>
            <a:off x="6300788" y="55895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1277" name="Freeform 17"/>
          <p:cNvSpPr>
            <a:spLocks/>
          </p:cNvSpPr>
          <p:nvPr/>
        </p:nvSpPr>
        <p:spPr bwMode="auto">
          <a:xfrm>
            <a:off x="2268538" y="2608263"/>
            <a:ext cx="5930900" cy="3000375"/>
          </a:xfrm>
          <a:custGeom>
            <a:avLst/>
            <a:gdLst>
              <a:gd name="T0" fmla="*/ 2147483647 w 3736"/>
              <a:gd name="T1" fmla="*/ 2147483647 h 1890"/>
              <a:gd name="T2" fmla="*/ 0 w 3736"/>
              <a:gd name="T3" fmla="*/ 2147483647 h 1890"/>
              <a:gd name="T4" fmla="*/ 2147483647 w 3736"/>
              <a:gd name="T5" fmla="*/ 0 h 1890"/>
              <a:gd name="T6" fmla="*/ 2147483647 w 3736"/>
              <a:gd name="T7" fmla="*/ 2147483647 h 1890"/>
              <a:gd name="T8" fmla="*/ 0 60000 65536"/>
              <a:gd name="T9" fmla="*/ 0 60000 65536"/>
              <a:gd name="T10" fmla="*/ 0 60000 65536"/>
              <a:gd name="T11" fmla="*/ 0 60000 65536"/>
              <a:gd name="T12" fmla="*/ 0 w 3736"/>
              <a:gd name="T13" fmla="*/ 0 h 1890"/>
              <a:gd name="T14" fmla="*/ 3736 w 3736"/>
              <a:gd name="T15" fmla="*/ 1890 h 18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36" h="1890">
                <a:moveTo>
                  <a:pt x="3736" y="1864"/>
                </a:moveTo>
                <a:lnTo>
                  <a:pt x="0" y="1890"/>
                </a:lnTo>
                <a:lnTo>
                  <a:pt x="2637" y="0"/>
                </a:lnTo>
                <a:lnTo>
                  <a:pt x="3736" y="1864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70" name="Freeform 18"/>
          <p:cNvSpPr>
            <a:spLocks/>
          </p:cNvSpPr>
          <p:nvPr/>
        </p:nvSpPr>
        <p:spPr bwMode="auto">
          <a:xfrm>
            <a:off x="2268538" y="2608263"/>
            <a:ext cx="5930900" cy="3000375"/>
          </a:xfrm>
          <a:custGeom>
            <a:avLst/>
            <a:gdLst>
              <a:gd name="T0" fmla="*/ 2147483647 w 3736"/>
              <a:gd name="T1" fmla="*/ 2147483647 h 1890"/>
              <a:gd name="T2" fmla="*/ 0 w 3736"/>
              <a:gd name="T3" fmla="*/ 2147483647 h 1890"/>
              <a:gd name="T4" fmla="*/ 2147483647 w 3736"/>
              <a:gd name="T5" fmla="*/ 0 h 1890"/>
              <a:gd name="T6" fmla="*/ 2147483647 w 3736"/>
              <a:gd name="T7" fmla="*/ 2147483647 h 1890"/>
              <a:gd name="T8" fmla="*/ 0 60000 65536"/>
              <a:gd name="T9" fmla="*/ 0 60000 65536"/>
              <a:gd name="T10" fmla="*/ 0 60000 65536"/>
              <a:gd name="T11" fmla="*/ 0 60000 65536"/>
              <a:gd name="T12" fmla="*/ 0 w 3736"/>
              <a:gd name="T13" fmla="*/ 0 h 1890"/>
              <a:gd name="T14" fmla="*/ 3736 w 3736"/>
              <a:gd name="T15" fmla="*/ 1890 h 18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36" h="1890">
                <a:moveTo>
                  <a:pt x="3736" y="1864"/>
                </a:moveTo>
                <a:lnTo>
                  <a:pt x="0" y="1890"/>
                </a:lnTo>
                <a:lnTo>
                  <a:pt x="2637" y="0"/>
                </a:lnTo>
                <a:lnTo>
                  <a:pt x="3736" y="1864"/>
                </a:lnTo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9" name="Freeform 19"/>
          <p:cNvSpPr>
            <a:spLocks/>
          </p:cNvSpPr>
          <p:nvPr/>
        </p:nvSpPr>
        <p:spPr bwMode="auto">
          <a:xfrm>
            <a:off x="6443663" y="2636838"/>
            <a:ext cx="14287" cy="2944812"/>
          </a:xfrm>
          <a:custGeom>
            <a:avLst/>
            <a:gdLst>
              <a:gd name="T0" fmla="*/ 0 w 9"/>
              <a:gd name="T1" fmla="*/ 0 h 1855"/>
              <a:gd name="T2" fmla="*/ 2147483647 w 9"/>
              <a:gd name="T3" fmla="*/ 2147483647 h 1855"/>
              <a:gd name="T4" fmla="*/ 0 60000 65536"/>
              <a:gd name="T5" fmla="*/ 0 60000 65536"/>
              <a:gd name="T6" fmla="*/ 0 w 9"/>
              <a:gd name="T7" fmla="*/ 0 h 1855"/>
              <a:gd name="T8" fmla="*/ 9 w 9"/>
              <a:gd name="T9" fmla="*/ 1855 h 18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855">
                <a:moveTo>
                  <a:pt x="0" y="0"/>
                </a:moveTo>
                <a:lnTo>
                  <a:pt x="9" y="185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0" name="Freeform 20"/>
          <p:cNvSpPr>
            <a:spLocks/>
          </p:cNvSpPr>
          <p:nvPr/>
        </p:nvSpPr>
        <p:spPr bwMode="auto">
          <a:xfrm rot="16200000" flipH="1">
            <a:off x="6484144" y="5188744"/>
            <a:ext cx="336550" cy="417512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1" name="Freeform 21"/>
          <p:cNvSpPr>
            <a:spLocks/>
          </p:cNvSpPr>
          <p:nvPr/>
        </p:nvSpPr>
        <p:spPr bwMode="auto">
          <a:xfrm rot="944908">
            <a:off x="2624138" y="5319713"/>
            <a:ext cx="215900" cy="2667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Text Box 22"/>
          <p:cNvSpPr txBox="1">
            <a:spLocks noChangeArrowheads="1"/>
          </p:cNvSpPr>
          <p:nvPr/>
        </p:nvSpPr>
        <p:spPr bwMode="auto">
          <a:xfrm>
            <a:off x="2771775" y="50847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45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11283" name="Text Box 23"/>
          <p:cNvSpPr txBox="1">
            <a:spLocks noChangeArrowheads="1"/>
          </p:cNvSpPr>
          <p:nvPr/>
        </p:nvSpPr>
        <p:spPr bwMode="auto">
          <a:xfrm>
            <a:off x="4427538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284" name="Text Box 24"/>
          <p:cNvSpPr txBox="1">
            <a:spLocks noChangeArrowheads="1"/>
          </p:cNvSpPr>
          <p:nvPr/>
        </p:nvSpPr>
        <p:spPr bwMode="auto">
          <a:xfrm>
            <a:off x="7092950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3</a:t>
            </a:r>
            <a:endParaRPr lang="ru-RU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1</a:t>
            </a:r>
            <a:r>
              <a:rPr lang="en-US" sz="2800" b="1">
                <a:solidFill>
                  <a:schemeClr val="tx1"/>
                </a:solidFill>
              </a:rPr>
              <a:t>0</a:t>
            </a:r>
            <a:r>
              <a:rPr lang="ru-RU" sz="2800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12294" name="Rectangle 27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12311" name="Rectangle 2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2291" name="Object 30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12291" name="Формула" r:id="rId3" imgW="1307880" imgH="203040" progId="">
                <p:embed/>
              </p:oleObj>
            </a:graphicData>
          </a:graphic>
        </p:graphicFrame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827088" y="1196975"/>
            <a:ext cx="5256212" cy="817563"/>
            <a:chOff x="1837" y="799"/>
            <a:chExt cx="3311" cy="515"/>
          </a:xfrm>
        </p:grpSpPr>
        <p:sp>
          <p:nvSpPr>
            <p:cNvPr id="12310" name="Rectangle 5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2290" name="Object 54"/>
            <p:cNvGraphicFramePr>
              <a:graphicFrameLocks noChangeAspect="1"/>
            </p:cNvGraphicFramePr>
            <p:nvPr/>
          </p:nvGraphicFramePr>
          <p:xfrm>
            <a:off x="2873" y="865"/>
            <a:ext cx="1285" cy="449"/>
          </p:xfrm>
          <a:graphic>
            <a:graphicData uri="http://schemas.openxmlformats.org/presentationml/2006/ole">
              <p:oleObj spid="_x0000_s12290" name="Формула" r:id="rId4" imgW="647640" imgH="228600" progId="">
                <p:embed/>
              </p:oleObj>
            </a:graphicData>
          </a:graphic>
        </p:graphicFrame>
      </p:grpSp>
      <p:sp>
        <p:nvSpPr>
          <p:cNvPr id="12297" name="Text Box 55"/>
          <p:cNvSpPr txBox="1">
            <a:spLocks noChangeArrowheads="1"/>
          </p:cNvSpPr>
          <p:nvPr/>
        </p:nvSpPr>
        <p:spPr bwMode="auto">
          <a:xfrm>
            <a:off x="1835150" y="54451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2298" name="Text Box 56"/>
          <p:cNvSpPr txBox="1">
            <a:spLocks noChangeArrowheads="1"/>
          </p:cNvSpPr>
          <p:nvPr/>
        </p:nvSpPr>
        <p:spPr bwMode="auto">
          <a:xfrm>
            <a:off x="4284663" y="21336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B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2299" name="Text Box 57"/>
          <p:cNvSpPr txBox="1">
            <a:spLocks noChangeArrowheads="1"/>
          </p:cNvSpPr>
          <p:nvPr/>
        </p:nvSpPr>
        <p:spPr bwMode="auto">
          <a:xfrm>
            <a:off x="8172450" y="53736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2300" name="Text Box 58"/>
          <p:cNvSpPr txBox="1">
            <a:spLocks noChangeArrowheads="1"/>
          </p:cNvSpPr>
          <p:nvPr/>
        </p:nvSpPr>
        <p:spPr bwMode="auto">
          <a:xfrm>
            <a:off x="6084888" y="34290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301" name="Text Box 59"/>
          <p:cNvSpPr txBox="1">
            <a:spLocks noChangeArrowheads="1"/>
          </p:cNvSpPr>
          <p:nvPr/>
        </p:nvSpPr>
        <p:spPr bwMode="auto">
          <a:xfrm>
            <a:off x="4356100" y="55895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2302" name="Freeform 60"/>
          <p:cNvSpPr>
            <a:spLocks/>
          </p:cNvSpPr>
          <p:nvPr/>
        </p:nvSpPr>
        <p:spPr bwMode="auto">
          <a:xfrm>
            <a:off x="2268538" y="2635250"/>
            <a:ext cx="5930900" cy="2973388"/>
          </a:xfrm>
          <a:custGeom>
            <a:avLst/>
            <a:gdLst>
              <a:gd name="T0" fmla="*/ 2147483647 w 3736"/>
              <a:gd name="T1" fmla="*/ 2147483647 h 1873"/>
              <a:gd name="T2" fmla="*/ 0 w 3736"/>
              <a:gd name="T3" fmla="*/ 2147483647 h 1873"/>
              <a:gd name="T4" fmla="*/ 2147483647 w 3736"/>
              <a:gd name="T5" fmla="*/ 0 h 1873"/>
              <a:gd name="T6" fmla="*/ 2147483647 w 3736"/>
              <a:gd name="T7" fmla="*/ 2147483647 h 1873"/>
              <a:gd name="T8" fmla="*/ 0 60000 65536"/>
              <a:gd name="T9" fmla="*/ 0 60000 65536"/>
              <a:gd name="T10" fmla="*/ 0 60000 65536"/>
              <a:gd name="T11" fmla="*/ 0 60000 65536"/>
              <a:gd name="T12" fmla="*/ 0 w 3736"/>
              <a:gd name="T13" fmla="*/ 0 h 1873"/>
              <a:gd name="T14" fmla="*/ 3736 w 3736"/>
              <a:gd name="T15" fmla="*/ 1873 h 18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36" h="1873">
                <a:moveTo>
                  <a:pt x="3736" y="1847"/>
                </a:moveTo>
                <a:lnTo>
                  <a:pt x="0" y="1873"/>
                </a:lnTo>
                <a:lnTo>
                  <a:pt x="1434" y="0"/>
                </a:lnTo>
                <a:lnTo>
                  <a:pt x="3736" y="1847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2268538" y="2662238"/>
            <a:ext cx="5930900" cy="2946400"/>
          </a:xfrm>
          <a:custGeom>
            <a:avLst/>
            <a:gdLst>
              <a:gd name="T0" fmla="*/ 2147483647 w 3736"/>
              <a:gd name="T1" fmla="*/ 2147483647 h 1856"/>
              <a:gd name="T2" fmla="*/ 0 w 3736"/>
              <a:gd name="T3" fmla="*/ 2147483647 h 1856"/>
              <a:gd name="T4" fmla="*/ 2147483647 w 3736"/>
              <a:gd name="T5" fmla="*/ 0 h 1856"/>
              <a:gd name="T6" fmla="*/ 2147483647 w 3736"/>
              <a:gd name="T7" fmla="*/ 2147483647 h 1856"/>
              <a:gd name="T8" fmla="*/ 0 60000 65536"/>
              <a:gd name="T9" fmla="*/ 0 60000 65536"/>
              <a:gd name="T10" fmla="*/ 0 60000 65536"/>
              <a:gd name="T11" fmla="*/ 0 60000 65536"/>
              <a:gd name="T12" fmla="*/ 0 w 3736"/>
              <a:gd name="T13" fmla="*/ 0 h 1856"/>
              <a:gd name="T14" fmla="*/ 3736 w 3736"/>
              <a:gd name="T15" fmla="*/ 1856 h 18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36" h="1856">
                <a:moveTo>
                  <a:pt x="3736" y="1830"/>
                </a:moveTo>
                <a:lnTo>
                  <a:pt x="0" y="1856"/>
                </a:lnTo>
                <a:lnTo>
                  <a:pt x="1434" y="0"/>
                </a:lnTo>
                <a:lnTo>
                  <a:pt x="3736" y="1830"/>
                </a:lnTo>
              </a:path>
            </a:pathLst>
          </a:custGeom>
          <a:gradFill rotWithShape="1">
            <a:gsLst>
              <a:gs pos="0">
                <a:srgbClr val="FF0000"/>
              </a:gs>
              <a:gs pos="50000">
                <a:srgbClr val="FFFFFF"/>
              </a:gs>
              <a:gs pos="100000">
                <a:srgbClr val="FF0000"/>
              </a:gs>
            </a:gsLst>
            <a:lin ang="2700000" scaled="1"/>
          </a:gradFill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Freeform 62"/>
          <p:cNvSpPr>
            <a:spLocks/>
          </p:cNvSpPr>
          <p:nvPr/>
        </p:nvSpPr>
        <p:spPr bwMode="auto">
          <a:xfrm>
            <a:off x="4545013" y="2649538"/>
            <a:ext cx="14287" cy="2944812"/>
          </a:xfrm>
          <a:custGeom>
            <a:avLst/>
            <a:gdLst>
              <a:gd name="T0" fmla="*/ 0 w 9"/>
              <a:gd name="T1" fmla="*/ 0 h 1855"/>
              <a:gd name="T2" fmla="*/ 2147483647 w 9"/>
              <a:gd name="T3" fmla="*/ 2147483647 h 1855"/>
              <a:gd name="T4" fmla="*/ 0 60000 65536"/>
              <a:gd name="T5" fmla="*/ 0 60000 65536"/>
              <a:gd name="T6" fmla="*/ 0 w 9"/>
              <a:gd name="T7" fmla="*/ 0 h 1855"/>
              <a:gd name="T8" fmla="*/ 9 w 9"/>
              <a:gd name="T9" fmla="*/ 1855 h 18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1855">
                <a:moveTo>
                  <a:pt x="0" y="0"/>
                </a:moveTo>
                <a:lnTo>
                  <a:pt x="9" y="185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Freeform 63"/>
          <p:cNvSpPr>
            <a:spLocks/>
          </p:cNvSpPr>
          <p:nvPr/>
        </p:nvSpPr>
        <p:spPr bwMode="auto">
          <a:xfrm rot="16200000" flipH="1">
            <a:off x="4612482" y="5188743"/>
            <a:ext cx="336550" cy="41751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Freeform 64"/>
          <p:cNvSpPr>
            <a:spLocks/>
          </p:cNvSpPr>
          <p:nvPr/>
        </p:nvSpPr>
        <p:spPr bwMode="auto">
          <a:xfrm rot="944908">
            <a:off x="2484438" y="5300663"/>
            <a:ext cx="358775" cy="2667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Text Box 65"/>
          <p:cNvSpPr txBox="1">
            <a:spLocks noChangeArrowheads="1"/>
          </p:cNvSpPr>
          <p:nvPr/>
        </p:nvSpPr>
        <p:spPr bwMode="auto">
          <a:xfrm>
            <a:off x="2786063" y="50006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45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12308" name="Text Box 66"/>
          <p:cNvSpPr txBox="1">
            <a:spLocks noChangeArrowheads="1"/>
          </p:cNvSpPr>
          <p:nvPr/>
        </p:nvSpPr>
        <p:spPr bwMode="auto">
          <a:xfrm>
            <a:off x="3348038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2309" name="Text Box 67"/>
          <p:cNvSpPr txBox="1">
            <a:spLocks noChangeArrowheads="1"/>
          </p:cNvSpPr>
          <p:nvPr/>
        </p:nvSpPr>
        <p:spPr bwMode="auto">
          <a:xfrm>
            <a:off x="5940425" y="5589588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2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1</a:t>
            </a:r>
            <a:r>
              <a:rPr lang="en-US" sz="2800" b="1">
                <a:solidFill>
                  <a:schemeClr val="tx1"/>
                </a:solidFill>
              </a:rPr>
              <a:t>1</a:t>
            </a:r>
            <a:r>
              <a:rPr lang="ru-RU" sz="2800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13318" name="Rectangle 24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429000" y="214313"/>
            <a:ext cx="5292725" cy="792162"/>
            <a:chOff x="1837" y="799"/>
            <a:chExt cx="3334" cy="499"/>
          </a:xfrm>
        </p:grpSpPr>
        <p:sp>
          <p:nvSpPr>
            <p:cNvPr id="13336" name="Rectangle 2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3315" name="Object 27"/>
            <p:cNvGraphicFramePr>
              <a:graphicFrameLocks noChangeAspect="1"/>
            </p:cNvGraphicFramePr>
            <p:nvPr/>
          </p:nvGraphicFramePr>
          <p:xfrm>
            <a:off x="1861" y="890"/>
            <a:ext cx="3310" cy="399"/>
          </p:xfrm>
          <a:graphic>
            <a:graphicData uri="http://schemas.openxmlformats.org/presentationml/2006/ole">
              <p:oleObj spid="_x0000_s13315" name="Формула" r:id="rId3" imgW="1663560" imgH="203040" progId="">
                <p:embed/>
              </p:oleObj>
            </a:graphicData>
          </a:graphic>
        </p:graphicFrame>
      </p:grpSp>
      <p:sp>
        <p:nvSpPr>
          <p:cNvPr id="13320" name="AutoShape 47"/>
          <p:cNvSpPr>
            <a:spLocks noChangeArrowheads="1"/>
          </p:cNvSpPr>
          <p:nvPr/>
        </p:nvSpPr>
        <p:spPr bwMode="auto">
          <a:xfrm>
            <a:off x="3851275" y="1557338"/>
            <a:ext cx="3960813" cy="4752975"/>
          </a:xfrm>
          <a:prstGeom prst="triangle">
            <a:avLst>
              <a:gd name="adj" fmla="val 50000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48" name="AutoShape 48"/>
          <p:cNvSpPr>
            <a:spLocks noChangeArrowheads="1"/>
          </p:cNvSpPr>
          <p:nvPr/>
        </p:nvSpPr>
        <p:spPr bwMode="auto">
          <a:xfrm>
            <a:off x="3851275" y="1557338"/>
            <a:ext cx="3960813" cy="475297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00FF00"/>
              </a:gs>
              <a:gs pos="100000">
                <a:srgbClr val="FFFFFF"/>
              </a:gs>
            </a:gsLst>
            <a:lin ang="0" scaled="1"/>
          </a:gradFill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13335" name="Rectangle 5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13314" name="Object 51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13314" name="Формула" r:id="rId4" imgW="317160" imgH="228600" progId="">
                <p:embed/>
              </p:oleObj>
            </a:graphicData>
          </a:graphic>
        </p:graphicFrame>
      </p:grpSp>
      <p:sp>
        <p:nvSpPr>
          <p:cNvPr id="13323" name="Text Box 52"/>
          <p:cNvSpPr txBox="1">
            <a:spLocks noChangeArrowheads="1"/>
          </p:cNvSpPr>
          <p:nvPr/>
        </p:nvSpPr>
        <p:spPr bwMode="auto">
          <a:xfrm>
            <a:off x="3419475" y="61658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3324" name="Text Box 53"/>
          <p:cNvSpPr txBox="1">
            <a:spLocks noChangeArrowheads="1"/>
          </p:cNvSpPr>
          <p:nvPr/>
        </p:nvSpPr>
        <p:spPr bwMode="auto">
          <a:xfrm>
            <a:off x="7812088" y="61658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C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3325" name="Text Box 54"/>
          <p:cNvSpPr txBox="1">
            <a:spLocks noChangeArrowheads="1"/>
          </p:cNvSpPr>
          <p:nvPr/>
        </p:nvSpPr>
        <p:spPr bwMode="auto">
          <a:xfrm>
            <a:off x="5651500" y="105251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3326" name="Freeform 55"/>
          <p:cNvSpPr>
            <a:spLocks/>
          </p:cNvSpPr>
          <p:nvPr/>
        </p:nvSpPr>
        <p:spPr bwMode="auto">
          <a:xfrm>
            <a:off x="4505325" y="4719638"/>
            <a:ext cx="3254375" cy="1560512"/>
          </a:xfrm>
          <a:custGeom>
            <a:avLst/>
            <a:gdLst>
              <a:gd name="T0" fmla="*/ 0 w 2050"/>
              <a:gd name="T1" fmla="*/ 0 h 983"/>
              <a:gd name="T2" fmla="*/ 2147483647 w 2050"/>
              <a:gd name="T3" fmla="*/ 2147483647 h 983"/>
              <a:gd name="T4" fmla="*/ 0 60000 65536"/>
              <a:gd name="T5" fmla="*/ 0 60000 65536"/>
              <a:gd name="T6" fmla="*/ 0 w 2050"/>
              <a:gd name="T7" fmla="*/ 0 h 983"/>
              <a:gd name="T8" fmla="*/ 2050 w 2050"/>
              <a:gd name="T9" fmla="*/ 983 h 98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50" h="983">
                <a:moveTo>
                  <a:pt x="0" y="0"/>
                </a:moveTo>
                <a:lnTo>
                  <a:pt x="2050" y="983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7" name="Text Box 56"/>
          <p:cNvSpPr txBox="1">
            <a:spLocks noChangeArrowheads="1"/>
          </p:cNvSpPr>
          <p:nvPr/>
        </p:nvSpPr>
        <p:spPr bwMode="auto">
          <a:xfrm>
            <a:off x="4140200" y="42926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tx1"/>
                </a:solidFill>
              </a:rPr>
              <a:t>D</a:t>
            </a:r>
            <a:endParaRPr lang="ru-RU" sz="2800" b="1" i="1">
              <a:solidFill>
                <a:schemeClr val="tx1"/>
              </a:solidFill>
            </a:endParaRPr>
          </a:p>
        </p:txBody>
      </p:sp>
      <p:sp>
        <p:nvSpPr>
          <p:cNvPr id="13328" name="Freeform 57"/>
          <p:cNvSpPr>
            <a:spLocks/>
          </p:cNvSpPr>
          <p:nvPr/>
        </p:nvSpPr>
        <p:spPr bwMode="auto">
          <a:xfrm rot="-3832629">
            <a:off x="4446588" y="4778375"/>
            <a:ext cx="336550" cy="374650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9" name="Text Box 58"/>
          <p:cNvSpPr txBox="1">
            <a:spLocks noChangeArrowheads="1"/>
          </p:cNvSpPr>
          <p:nvPr/>
        </p:nvSpPr>
        <p:spPr bwMode="auto">
          <a:xfrm>
            <a:off x="4284663" y="55165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75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13330" name="Freeform 59"/>
          <p:cNvSpPr>
            <a:spLocks/>
          </p:cNvSpPr>
          <p:nvPr/>
        </p:nvSpPr>
        <p:spPr bwMode="auto">
          <a:xfrm rot="944908">
            <a:off x="3995738" y="5876925"/>
            <a:ext cx="533400" cy="403225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1" name="Text Box 60"/>
          <p:cNvSpPr txBox="1">
            <a:spLocks noChangeArrowheads="1"/>
          </p:cNvSpPr>
          <p:nvPr/>
        </p:nvSpPr>
        <p:spPr bwMode="auto">
          <a:xfrm>
            <a:off x="5508625" y="22066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1"/>
                </a:solidFill>
              </a:rPr>
              <a:t>30</a:t>
            </a:r>
            <a:r>
              <a:rPr lang="en-US" sz="2800" b="1" baseline="30000">
                <a:solidFill>
                  <a:schemeClr val="tx1"/>
                </a:solidFill>
              </a:rPr>
              <a:t>0</a:t>
            </a:r>
            <a:endParaRPr lang="ru-RU" sz="2800" b="1">
              <a:solidFill>
                <a:schemeClr val="tx1"/>
              </a:solidFill>
            </a:endParaRPr>
          </a:p>
        </p:txBody>
      </p:sp>
      <p:sp>
        <p:nvSpPr>
          <p:cNvPr id="13332" name="Freeform 61"/>
          <p:cNvSpPr>
            <a:spLocks/>
          </p:cNvSpPr>
          <p:nvPr/>
        </p:nvSpPr>
        <p:spPr bwMode="auto">
          <a:xfrm rot="-338385">
            <a:off x="5651500" y="1989138"/>
            <a:ext cx="307975" cy="90487"/>
          </a:xfrm>
          <a:custGeom>
            <a:avLst/>
            <a:gdLst>
              <a:gd name="T0" fmla="*/ 2147483647 w 243"/>
              <a:gd name="T1" fmla="*/ 2147483647 h 64"/>
              <a:gd name="T2" fmla="*/ 2147483647 w 243"/>
              <a:gd name="T3" fmla="*/ 2147483647 h 64"/>
              <a:gd name="T4" fmla="*/ 2147483647 w 243"/>
              <a:gd name="T5" fmla="*/ 2147483647 h 64"/>
              <a:gd name="T6" fmla="*/ 0 w 243"/>
              <a:gd name="T7" fmla="*/ 0 h 64"/>
              <a:gd name="T8" fmla="*/ 0 60000 65536"/>
              <a:gd name="T9" fmla="*/ 0 60000 65536"/>
              <a:gd name="T10" fmla="*/ 0 60000 65536"/>
              <a:gd name="T11" fmla="*/ 0 60000 65536"/>
              <a:gd name="T12" fmla="*/ 0 w 243"/>
              <a:gd name="T13" fmla="*/ 0 h 64"/>
              <a:gd name="T14" fmla="*/ 243 w 243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3" name="Freeform 62"/>
          <p:cNvSpPr>
            <a:spLocks/>
          </p:cNvSpPr>
          <p:nvPr/>
        </p:nvSpPr>
        <p:spPr bwMode="auto">
          <a:xfrm>
            <a:off x="5580063" y="2133600"/>
            <a:ext cx="504825" cy="101600"/>
          </a:xfrm>
          <a:custGeom>
            <a:avLst/>
            <a:gdLst>
              <a:gd name="T0" fmla="*/ 2147483647 w 243"/>
              <a:gd name="T1" fmla="*/ 2147483647 h 64"/>
              <a:gd name="T2" fmla="*/ 2147483647 w 243"/>
              <a:gd name="T3" fmla="*/ 2147483647 h 64"/>
              <a:gd name="T4" fmla="*/ 2147483647 w 243"/>
              <a:gd name="T5" fmla="*/ 2147483647 h 64"/>
              <a:gd name="T6" fmla="*/ 0 w 243"/>
              <a:gd name="T7" fmla="*/ 0 h 64"/>
              <a:gd name="T8" fmla="*/ 0 60000 65536"/>
              <a:gd name="T9" fmla="*/ 0 60000 65536"/>
              <a:gd name="T10" fmla="*/ 0 60000 65536"/>
              <a:gd name="T11" fmla="*/ 0 60000 65536"/>
              <a:gd name="T12" fmla="*/ 0 w 243"/>
              <a:gd name="T13" fmla="*/ 0 h 64"/>
              <a:gd name="T14" fmla="*/ 243 w 243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34" name="Text Box 63"/>
          <p:cNvSpPr txBox="1">
            <a:spLocks noChangeArrowheads="1"/>
          </p:cNvSpPr>
          <p:nvPr/>
        </p:nvSpPr>
        <p:spPr bwMode="auto">
          <a:xfrm>
            <a:off x="6732588" y="34290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1"/>
                </a:solidFill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25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im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762000"/>
            <a:ext cx="670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Ольга\Desktop\img11.jpg"/>
          <p:cNvPicPr>
            <a:picLocks noChangeAspect="1" noChangeArrowheads="1"/>
          </p:cNvPicPr>
          <p:nvPr/>
        </p:nvPicPr>
        <p:blipFill>
          <a:blip r:embed="rId4" cstate="print"/>
          <a:srcRect l="11769" t="52116" r="79601" b="31073"/>
          <a:stretch>
            <a:fillRect/>
          </a:stretch>
        </p:blipFill>
        <p:spPr bwMode="auto">
          <a:xfrm>
            <a:off x="2362200" y="1219200"/>
            <a:ext cx="5111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Ольга\Desktop\img11.jpg"/>
          <p:cNvPicPr>
            <a:picLocks noChangeAspect="1" noChangeArrowheads="1"/>
          </p:cNvPicPr>
          <p:nvPr/>
        </p:nvPicPr>
        <p:blipFill>
          <a:blip r:embed="rId4" cstate="print"/>
          <a:srcRect l="11769" t="52116" r="79601" b="31073"/>
          <a:stretch>
            <a:fillRect/>
          </a:stretch>
        </p:blipFill>
        <p:spPr bwMode="auto">
          <a:xfrm>
            <a:off x="4953000" y="457200"/>
            <a:ext cx="5111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Ольга\Desktop\img11.jpg"/>
          <p:cNvPicPr>
            <a:picLocks noChangeAspect="1" noChangeArrowheads="1"/>
          </p:cNvPicPr>
          <p:nvPr/>
        </p:nvPicPr>
        <p:blipFill>
          <a:blip r:embed="rId4" cstate="print"/>
          <a:srcRect l="11769" t="52116" r="79601" b="31073"/>
          <a:stretch>
            <a:fillRect/>
          </a:stretch>
        </p:blipFill>
        <p:spPr bwMode="auto">
          <a:xfrm>
            <a:off x="2819400" y="762000"/>
            <a:ext cx="533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17 0.23403 C -0.13628 0.24213 -0.18784 0.23495 -0.11961 0.24537 C -0.1019 0.20972 -0.1243 0.26227 -0.12795 0.23055 C -0.13489 0.17014 -0.12065 0.13171 -0.11406 0.0787 C -0.11319 0.06273 -0.11458 0.04606 -0.11128 0.03055 C -0.11041 0.02685 -0.1059 0.02685 -0.10295 0.02685 C -0.07708 0.02685 -0.05104 0.0294 -0.02517 0.03055 C 0.00816 0.0294 0.0415 0.0287 0.07483 0.02685 C 0.11893 0.02453 0.10903 0.03819 0.12205 0.01203 C 0.12292 -0.00533 0.12257 -0.02292 0.12483 -0.03982 C 0.12587 -0.04792 0.13125 -0.05417 0.13316 -0.06204 C 0.1731 -0.05718 0.21268 -0.0507 0.25261 -0.04722 C 0.29358 -0.05023 0.33455 -0.05139 0.37483 -0.06204 C 0.37848 -0.06459 0.38282 -0.06597 0.38594 -0.06945 C 0.39636 -0.08102 0.38941 -0.09653 0.38594 -0.11019 C 0.38681 -0.1176 0.38594 -0.12593 0.38872 -0.13241 C 0.39011 -0.13588 0.3941 -0.13635 0.39705 -0.13611 C 0.42327 -0.13426 0.44896 -0.12616 0.47483 -0.1213 C 0.48039 -0.12246 0.48594 -0.12454 0.4915 -0.125 C 0.51459 -0.12709 0.53785 -0.12547 0.56094 -0.12871 C 0.56511 -0.12917 0.56806 -0.13426 0.57205 -0.13611 C 0.58577 -0.14213 0.60053 -0.14213 0.61372 -0.15093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pitchFamily="34" charset="0"/>
              </a:rPr>
              <a:t>Устная работа.</a:t>
            </a: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1331913" y="1557338"/>
            <a:ext cx="6121400" cy="3314700"/>
          </a:xfrm>
          <a:prstGeom prst="parallelogram">
            <a:avLst>
              <a:gd name="adj" fmla="val 46169"/>
            </a:avLst>
          </a:prstGeom>
          <a:solidFill>
            <a:schemeClr val="bg1">
              <a:alpha val="50195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857250" y="4357688"/>
            <a:ext cx="500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428875" y="1000125"/>
            <a:ext cx="642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7358063" y="1071563"/>
            <a:ext cx="8143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6000750" y="4500563"/>
            <a:ext cx="803275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tx1"/>
                </a:solidFill>
              </a:rPr>
              <a:t>D</a:t>
            </a:r>
            <a:endParaRPr lang="ru-RU" sz="4000" b="1">
              <a:solidFill>
                <a:schemeClr val="tx1"/>
              </a:solidFill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 rot="-3860584">
            <a:off x="968375" y="2568575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000000"/>
                </a:solidFill>
              </a:rPr>
              <a:t>6 </a:t>
            </a:r>
            <a:r>
              <a:rPr lang="ru-RU" sz="3600" b="1" i="1">
                <a:solidFill>
                  <a:srgbClr val="000000"/>
                </a:solidFill>
              </a:rPr>
              <a:t>см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3132138" y="4941888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00"/>
                </a:solidFill>
              </a:rPr>
              <a:t>10</a:t>
            </a:r>
            <a:r>
              <a:rPr lang="en-US" sz="3600" b="1" i="1">
                <a:solidFill>
                  <a:srgbClr val="000000"/>
                </a:solidFill>
              </a:rPr>
              <a:t> </a:t>
            </a:r>
            <a:r>
              <a:rPr lang="ru-RU" sz="3600" b="1" i="1">
                <a:solidFill>
                  <a:srgbClr val="000000"/>
                </a:solidFill>
              </a:rPr>
              <a:t>см</a:t>
            </a:r>
          </a:p>
        </p:txBody>
      </p:sp>
      <p:sp>
        <p:nvSpPr>
          <p:cNvPr id="36876" name="Freeform 12"/>
          <p:cNvSpPr>
            <a:spLocks/>
          </p:cNvSpPr>
          <p:nvPr/>
        </p:nvSpPr>
        <p:spPr bwMode="auto">
          <a:xfrm>
            <a:off x="1547813" y="4365625"/>
            <a:ext cx="431800" cy="503238"/>
          </a:xfrm>
          <a:custGeom>
            <a:avLst/>
            <a:gdLst>
              <a:gd name="T0" fmla="*/ 0 w 272"/>
              <a:gd name="T1" fmla="*/ 0 h 317"/>
              <a:gd name="T2" fmla="*/ 2147483647 w 272"/>
              <a:gd name="T3" fmla="*/ 2147483647 h 317"/>
              <a:gd name="T4" fmla="*/ 2147483647 w 272"/>
              <a:gd name="T5" fmla="*/ 2147483647 h 317"/>
              <a:gd name="T6" fmla="*/ 0 60000 65536"/>
              <a:gd name="T7" fmla="*/ 0 60000 65536"/>
              <a:gd name="T8" fmla="*/ 0 60000 65536"/>
              <a:gd name="T9" fmla="*/ 0 w 272"/>
              <a:gd name="T10" fmla="*/ 0 h 317"/>
              <a:gd name="T11" fmla="*/ 272 w 272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317">
                <a:moveTo>
                  <a:pt x="0" y="0"/>
                </a:moveTo>
                <a:cubicBezTo>
                  <a:pt x="91" y="18"/>
                  <a:pt x="182" y="37"/>
                  <a:pt x="227" y="90"/>
                </a:cubicBezTo>
                <a:cubicBezTo>
                  <a:pt x="272" y="143"/>
                  <a:pt x="265" y="279"/>
                  <a:pt x="272" y="31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6877" name="Object 2"/>
          <p:cNvGraphicFramePr>
            <a:graphicFrameLocks noChangeAspect="1"/>
          </p:cNvGraphicFramePr>
          <p:nvPr>
            <p:ph idx="1"/>
          </p:nvPr>
        </p:nvGraphicFramePr>
        <p:xfrm>
          <a:off x="1979613" y="3998913"/>
          <a:ext cx="792162" cy="633412"/>
        </p:xfrm>
        <a:graphic>
          <a:graphicData uri="http://schemas.openxmlformats.org/presentationml/2006/ole">
            <p:oleObj spid="_x0000_s1026" name="Формула" r:id="rId3" imgW="253800" imgH="203040" progId="">
              <p:embed/>
            </p:oleObj>
          </a:graphicData>
        </a:graphic>
      </p:graphicFrame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2843213" y="1557338"/>
            <a:ext cx="0" cy="3311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2571750" y="4786313"/>
            <a:ext cx="57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2214563" y="5429250"/>
            <a:ext cx="69294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>
                <a:solidFill>
                  <a:srgbClr val="000000"/>
                </a:solidFill>
              </a:rPr>
              <a:t>ABCD – </a:t>
            </a:r>
            <a:r>
              <a:rPr lang="ru-RU" sz="3200" b="1" i="1">
                <a:solidFill>
                  <a:srgbClr val="000000"/>
                </a:solidFill>
              </a:rPr>
              <a:t>параллелограмм. 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0000"/>
                </a:solidFill>
              </a:rPr>
              <a:t>Найти площадь параллелограмма.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 animBg="1"/>
      <p:bldP spid="36870" grpId="0"/>
      <p:bldP spid="36871" grpId="0"/>
      <p:bldP spid="36872" grpId="0"/>
      <p:bldP spid="36873" grpId="0"/>
      <p:bldP spid="36874" grpId="0"/>
      <p:bldP spid="36875" grpId="0"/>
      <p:bldP spid="36876" grpId="0" animBg="1"/>
      <p:bldP spid="36879" grpId="0" animBg="1"/>
      <p:bldP spid="36880" grpId="0"/>
      <p:bldP spid="368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pitchFamily="34" charset="0"/>
              </a:rPr>
              <a:t>Устная работа.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357188" y="1643063"/>
            <a:ext cx="7956550" cy="2738437"/>
          </a:xfrm>
          <a:prstGeom prst="parallelogram">
            <a:avLst>
              <a:gd name="adj" fmla="val 72113"/>
            </a:avLst>
          </a:prstGeom>
          <a:solidFill>
            <a:schemeClr val="bg1">
              <a:alpha val="50195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4429125"/>
            <a:ext cx="357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714500" y="1071563"/>
            <a:ext cx="57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8286750" y="1071563"/>
            <a:ext cx="6778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215063" y="4357688"/>
            <a:ext cx="714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tx1"/>
                </a:solidFill>
              </a:rPr>
              <a:t>D</a:t>
            </a:r>
            <a:endParaRPr lang="ru-RU" sz="4000" b="1">
              <a:solidFill>
                <a:schemeClr val="tx1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 rot="2039714">
            <a:off x="4284663" y="2852738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00"/>
                </a:solidFill>
              </a:rPr>
              <a:t>5 см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700338" y="4508500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rgbClr val="000000"/>
                </a:solidFill>
              </a:rPr>
              <a:t>8</a:t>
            </a:r>
            <a:r>
              <a:rPr lang="en-US" sz="3600" b="1" i="1">
                <a:solidFill>
                  <a:srgbClr val="000000"/>
                </a:solidFill>
              </a:rPr>
              <a:t> </a:t>
            </a:r>
            <a:r>
              <a:rPr lang="ru-RU" sz="3600" b="1" i="1">
                <a:solidFill>
                  <a:srgbClr val="000000"/>
                </a:solidFill>
              </a:rPr>
              <a:t>см</a:t>
            </a:r>
          </a:p>
        </p:txBody>
      </p:sp>
      <p:sp>
        <p:nvSpPr>
          <p:cNvPr id="41994" name="Freeform 10"/>
          <p:cNvSpPr>
            <a:spLocks/>
          </p:cNvSpPr>
          <p:nvPr/>
        </p:nvSpPr>
        <p:spPr bwMode="auto">
          <a:xfrm>
            <a:off x="684213" y="3860800"/>
            <a:ext cx="323850" cy="503238"/>
          </a:xfrm>
          <a:custGeom>
            <a:avLst/>
            <a:gdLst>
              <a:gd name="T0" fmla="*/ 0 w 272"/>
              <a:gd name="T1" fmla="*/ 0 h 317"/>
              <a:gd name="T2" fmla="*/ 2147483647 w 272"/>
              <a:gd name="T3" fmla="*/ 2147483647 h 317"/>
              <a:gd name="T4" fmla="*/ 2147483647 w 272"/>
              <a:gd name="T5" fmla="*/ 2147483647 h 317"/>
              <a:gd name="T6" fmla="*/ 0 60000 65536"/>
              <a:gd name="T7" fmla="*/ 0 60000 65536"/>
              <a:gd name="T8" fmla="*/ 0 60000 65536"/>
              <a:gd name="T9" fmla="*/ 0 w 272"/>
              <a:gd name="T10" fmla="*/ 0 h 317"/>
              <a:gd name="T11" fmla="*/ 272 w 272"/>
              <a:gd name="T12" fmla="*/ 317 h 3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2" h="317">
                <a:moveTo>
                  <a:pt x="0" y="0"/>
                </a:moveTo>
                <a:cubicBezTo>
                  <a:pt x="91" y="18"/>
                  <a:pt x="182" y="37"/>
                  <a:pt x="227" y="90"/>
                </a:cubicBezTo>
                <a:cubicBezTo>
                  <a:pt x="272" y="143"/>
                  <a:pt x="265" y="279"/>
                  <a:pt x="272" y="31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1995" name="Object 2"/>
          <p:cNvGraphicFramePr>
            <a:graphicFrameLocks noChangeAspect="1"/>
          </p:cNvGraphicFramePr>
          <p:nvPr>
            <p:ph idx="1"/>
          </p:nvPr>
        </p:nvGraphicFramePr>
        <p:xfrm>
          <a:off x="1116013" y="3516313"/>
          <a:ext cx="863600" cy="690562"/>
        </p:xfrm>
        <a:graphic>
          <a:graphicData uri="http://schemas.openxmlformats.org/presentationml/2006/ole">
            <p:oleObj spid="_x0000_s2050" name="Формула" r:id="rId3" imgW="253800" imgH="203040" progId="">
              <p:embed/>
            </p:oleObj>
          </a:graphicData>
        </a:graphic>
      </p:graphicFrame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2268538" y="1628775"/>
            <a:ext cx="4103687" cy="2735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2143125" y="5157788"/>
            <a:ext cx="6532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>
                <a:solidFill>
                  <a:srgbClr val="000000"/>
                </a:solidFill>
              </a:rPr>
              <a:t>ABCD – </a:t>
            </a:r>
            <a:r>
              <a:rPr lang="ru-RU" sz="3200" b="1" i="1">
                <a:solidFill>
                  <a:srgbClr val="000000"/>
                </a:solidFill>
              </a:rPr>
              <a:t>параллелограмм. 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000000"/>
                </a:solidFill>
              </a:rPr>
              <a:t>Найти площадь параллелограмма.</a:t>
            </a:r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2124075" y="1916113"/>
            <a:ext cx="287338" cy="2174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 flipV="1">
            <a:off x="2411413" y="1844675"/>
            <a:ext cx="215900" cy="2889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animBg="1"/>
      <p:bldP spid="41988" grpId="0"/>
      <p:bldP spid="41989" grpId="0"/>
      <p:bldP spid="41990" grpId="0"/>
      <p:bldP spid="41991" grpId="0"/>
      <p:bldP spid="41992" grpId="0"/>
      <p:bldP spid="41993" grpId="0"/>
      <p:bldP spid="41994" grpId="0" animBg="1"/>
      <p:bldP spid="41996" grpId="0" animBg="1"/>
      <p:bldP spid="41998" grpId="0"/>
      <p:bldP spid="41999" grpId="0" animBg="1"/>
      <p:bldP spid="420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5536" y="5895444"/>
            <a:ext cx="47852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 = 2 </a:t>
            </a:r>
            <a:r>
              <a:rPr lang="en-US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 </a:t>
            </a:r>
            <a:r>
              <a:rPr lang="ru-RU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6</a:t>
            </a:r>
            <a:r>
              <a:rPr lang="en-US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/ 2 = </a:t>
            </a:r>
            <a:r>
              <a:rPr lang="ru-RU" sz="4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6</a:t>
            </a:r>
            <a:r>
              <a:rPr lang="en-US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4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см ²</a:t>
            </a:r>
            <a:endParaRPr lang="ru-RU" sz="44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3601715"/>
              </p:ext>
            </p:extLst>
          </p:nvPr>
        </p:nvGraphicFramePr>
        <p:xfrm>
          <a:off x="251520" y="404664"/>
          <a:ext cx="8640000" cy="54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/>
                <a:gridCol w="1080000"/>
                <a:gridCol w="1080000"/>
                <a:gridCol w="1080000"/>
                <a:gridCol w="1080000"/>
                <a:gridCol w="1080000"/>
                <a:gridCol w="1080000"/>
                <a:gridCol w="1080000"/>
              </a:tblGrid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>
            <a:off x="1331640" y="2564904"/>
            <a:ext cx="6480720" cy="2160240"/>
          </a:xfrm>
          <a:prstGeom prst="rtTriangle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732240" y="1484784"/>
            <a:ext cx="108012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95246" y="760348"/>
            <a:ext cx="954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378904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47371" y="479715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93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0816086"/>
              </p:ext>
            </p:extLst>
          </p:nvPr>
        </p:nvGraphicFramePr>
        <p:xfrm>
          <a:off x="323528" y="548680"/>
          <a:ext cx="8640000" cy="54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/>
                <a:gridCol w="1080000"/>
                <a:gridCol w="1080000"/>
                <a:gridCol w="1080000"/>
                <a:gridCol w="1080000"/>
                <a:gridCol w="1080000"/>
                <a:gridCol w="1080000"/>
                <a:gridCol w="1080000"/>
              </a:tblGrid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Равнобедренный треугольник 2"/>
          <p:cNvSpPr/>
          <p:nvPr/>
        </p:nvSpPr>
        <p:spPr>
          <a:xfrm rot="5400000">
            <a:off x="3023828" y="-1071500"/>
            <a:ext cx="3240360" cy="8640960"/>
          </a:xfrm>
          <a:prstGeom prst="triangle">
            <a:avLst>
              <a:gd name="adj" fmla="val 67133"/>
            </a:avLst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04248" y="1628800"/>
            <a:ext cx="108012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67254" y="971340"/>
            <a:ext cx="954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0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0030907"/>
              </p:ext>
            </p:extLst>
          </p:nvPr>
        </p:nvGraphicFramePr>
        <p:xfrm>
          <a:off x="1259632" y="188640"/>
          <a:ext cx="6480000" cy="576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Равнобедренный треугольник 6"/>
          <p:cNvSpPr/>
          <p:nvPr/>
        </p:nvSpPr>
        <p:spPr>
          <a:xfrm>
            <a:off x="3419872" y="188640"/>
            <a:ext cx="2160240" cy="5760640"/>
          </a:xfrm>
          <a:prstGeom prst="triangle">
            <a:avLst>
              <a:gd name="adj" fmla="val 66125"/>
            </a:avLst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300192" y="908720"/>
            <a:ext cx="72008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00192" y="249513"/>
            <a:ext cx="954107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7" idx="0"/>
            <a:endCxn id="7" idx="3"/>
          </p:cNvCxnSpPr>
          <p:nvPr/>
        </p:nvCxnSpPr>
        <p:spPr>
          <a:xfrm>
            <a:off x="4848331" y="188640"/>
            <a:ext cx="0" cy="57606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56948" y="306896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0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79419" y="5085184"/>
            <a:ext cx="441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6093296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 = 8</a:t>
            </a:r>
            <a:r>
              <a:rPr lang="en-US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3/2=12 c</a:t>
            </a:r>
            <a:r>
              <a:rPr lang="ru-RU" sz="4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м²</a:t>
            </a:r>
            <a:endParaRPr lang="ru-RU" sz="4000" b="1" dirty="0">
              <a:solidFill>
                <a:schemeClr val="accent4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62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tx1"/>
                </a:solidFill>
              </a:rPr>
              <a:t>1</a:t>
            </a:r>
            <a:r>
              <a:rPr lang="ru-RU" sz="2800" b="1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252413" y="1414463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Найти:</a:t>
            </a: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1"/>
                </a:solidFill>
              </a:rPr>
              <a:t>Дано:</a:t>
            </a:r>
          </a:p>
        </p:txBody>
      </p:sp>
      <p:sp>
        <p:nvSpPr>
          <p:cNvPr id="3079" name="AutoShape 22"/>
          <p:cNvSpPr>
            <a:spLocks noChangeArrowheads="1"/>
          </p:cNvSpPr>
          <p:nvPr/>
        </p:nvSpPr>
        <p:spPr bwMode="auto">
          <a:xfrm>
            <a:off x="1835150" y="3213100"/>
            <a:ext cx="6337300" cy="2376488"/>
          </a:xfrm>
          <a:prstGeom prst="parallelogram">
            <a:avLst>
              <a:gd name="adj" fmla="val 66667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Text Box 24"/>
          <p:cNvSpPr txBox="1">
            <a:spLocks noChangeArrowheads="1"/>
          </p:cNvSpPr>
          <p:nvPr/>
        </p:nvSpPr>
        <p:spPr bwMode="auto">
          <a:xfrm>
            <a:off x="1547813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3081" name="Text Box 25"/>
          <p:cNvSpPr txBox="1">
            <a:spLocks noChangeArrowheads="1"/>
          </p:cNvSpPr>
          <p:nvPr/>
        </p:nvSpPr>
        <p:spPr bwMode="auto">
          <a:xfrm>
            <a:off x="3132138" y="278130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B</a:t>
            </a: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3082" name="Text Box 26"/>
          <p:cNvSpPr txBox="1">
            <a:spLocks noChangeArrowheads="1"/>
          </p:cNvSpPr>
          <p:nvPr/>
        </p:nvSpPr>
        <p:spPr bwMode="auto">
          <a:xfrm>
            <a:off x="8101013" y="27082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C</a:t>
            </a: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3083" name="Text Box 27"/>
          <p:cNvSpPr txBox="1">
            <a:spLocks noChangeArrowheads="1"/>
          </p:cNvSpPr>
          <p:nvPr/>
        </p:nvSpPr>
        <p:spPr bwMode="auto">
          <a:xfrm>
            <a:off x="6443663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D</a:t>
            </a: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3084" name="Text Box 29"/>
          <p:cNvSpPr txBox="1">
            <a:spLocks noChangeArrowheads="1"/>
          </p:cNvSpPr>
          <p:nvPr/>
        </p:nvSpPr>
        <p:spPr bwMode="auto">
          <a:xfrm>
            <a:off x="2339975" y="39338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4</a:t>
            </a: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3085" name="Text Box 30"/>
          <p:cNvSpPr txBox="1">
            <a:spLocks noChangeArrowheads="1"/>
          </p:cNvSpPr>
          <p:nvPr/>
        </p:nvSpPr>
        <p:spPr bwMode="auto">
          <a:xfrm rot="2320891">
            <a:off x="4759325" y="3808413"/>
            <a:ext cx="450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5 </a:t>
            </a:r>
          </a:p>
        </p:txBody>
      </p:sp>
      <p:sp>
        <p:nvSpPr>
          <p:cNvPr id="3086" name="Freeform 32"/>
          <p:cNvSpPr>
            <a:spLocks/>
          </p:cNvSpPr>
          <p:nvPr/>
        </p:nvSpPr>
        <p:spPr bwMode="auto">
          <a:xfrm>
            <a:off x="3429000" y="3227388"/>
            <a:ext cx="3146425" cy="2352675"/>
          </a:xfrm>
          <a:custGeom>
            <a:avLst/>
            <a:gdLst>
              <a:gd name="T0" fmla="*/ 0 w 1982"/>
              <a:gd name="T1" fmla="*/ 0 h 1482"/>
              <a:gd name="T2" fmla="*/ 2147483647 w 1982"/>
              <a:gd name="T3" fmla="*/ 2147483647 h 1482"/>
              <a:gd name="T4" fmla="*/ 0 60000 65536"/>
              <a:gd name="T5" fmla="*/ 0 60000 65536"/>
              <a:gd name="T6" fmla="*/ 0 w 1982"/>
              <a:gd name="T7" fmla="*/ 0 h 1482"/>
              <a:gd name="T8" fmla="*/ 1982 w 1982"/>
              <a:gd name="T9" fmla="*/ 1482 h 14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82" h="1482">
                <a:moveTo>
                  <a:pt x="0" y="0"/>
                </a:moveTo>
                <a:lnTo>
                  <a:pt x="1982" y="148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203575" y="188913"/>
            <a:ext cx="5272088" cy="792162"/>
            <a:chOff x="1837" y="799"/>
            <a:chExt cx="3321" cy="499"/>
          </a:xfrm>
        </p:grpSpPr>
        <p:sp>
          <p:nvSpPr>
            <p:cNvPr id="3093" name="Rectangle 53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3075" name="Object 54"/>
            <p:cNvGraphicFramePr>
              <a:graphicFrameLocks noChangeAspect="1"/>
            </p:cNvGraphicFramePr>
            <p:nvPr/>
          </p:nvGraphicFramePr>
          <p:xfrm>
            <a:off x="1873" y="890"/>
            <a:ext cx="3285" cy="399"/>
          </p:xfrm>
          <a:graphic>
            <a:graphicData uri="http://schemas.openxmlformats.org/presentationml/2006/ole">
              <p:oleObj spid="_x0000_s31747" name="Формула" r:id="rId3" imgW="1650960" imgH="203040" progId="">
                <p:embed/>
              </p:oleObj>
            </a:graphicData>
          </a:graphic>
        </p:graphicFrame>
      </p:grpSp>
      <p:sp>
        <p:nvSpPr>
          <p:cNvPr id="15416" name="Freeform 56"/>
          <p:cNvSpPr>
            <a:spLocks/>
          </p:cNvSpPr>
          <p:nvPr/>
        </p:nvSpPr>
        <p:spPr bwMode="auto">
          <a:xfrm>
            <a:off x="1895475" y="3267075"/>
            <a:ext cx="4613275" cy="2286000"/>
          </a:xfrm>
          <a:custGeom>
            <a:avLst/>
            <a:gdLst>
              <a:gd name="T0" fmla="*/ 2147483647 w 2906"/>
              <a:gd name="T1" fmla="*/ 0 h 1440"/>
              <a:gd name="T2" fmla="*/ 0 w 2906"/>
              <a:gd name="T3" fmla="*/ 2147483647 h 1440"/>
              <a:gd name="T4" fmla="*/ 2147483647 w 2906"/>
              <a:gd name="T5" fmla="*/ 2147483647 h 1440"/>
              <a:gd name="T6" fmla="*/ 0 60000 65536"/>
              <a:gd name="T7" fmla="*/ 0 60000 65536"/>
              <a:gd name="T8" fmla="*/ 0 60000 65536"/>
              <a:gd name="T9" fmla="*/ 0 w 2906"/>
              <a:gd name="T10" fmla="*/ 0 h 1440"/>
              <a:gd name="T11" fmla="*/ 2906 w 2906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06" h="1440">
                <a:moveTo>
                  <a:pt x="966" y="0"/>
                </a:moveTo>
                <a:lnTo>
                  <a:pt x="0" y="1440"/>
                </a:lnTo>
                <a:lnTo>
                  <a:pt x="2906" y="1440"/>
                </a:lnTo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Freeform 57"/>
          <p:cNvSpPr>
            <a:spLocks/>
          </p:cNvSpPr>
          <p:nvPr/>
        </p:nvSpPr>
        <p:spPr bwMode="auto">
          <a:xfrm rot="2170400" flipV="1">
            <a:off x="6372225" y="5157788"/>
            <a:ext cx="336550" cy="341312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0" name="Freeform 58"/>
          <p:cNvSpPr>
            <a:spLocks/>
          </p:cNvSpPr>
          <p:nvPr/>
        </p:nvSpPr>
        <p:spPr bwMode="auto">
          <a:xfrm rot="-3130034">
            <a:off x="3295650" y="3265488"/>
            <a:ext cx="336550" cy="374650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59"/>
          <p:cNvGrpSpPr>
            <a:grpSpLocks/>
          </p:cNvGrpSpPr>
          <p:nvPr/>
        </p:nvGrpSpPr>
        <p:grpSpPr bwMode="auto">
          <a:xfrm>
            <a:off x="285750" y="1285875"/>
            <a:ext cx="5256213" cy="796925"/>
            <a:chOff x="1837" y="799"/>
            <a:chExt cx="3311" cy="502"/>
          </a:xfrm>
        </p:grpSpPr>
        <p:sp>
          <p:nvSpPr>
            <p:cNvPr id="3092" name="Rectangle 6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3074" name="Object 61"/>
            <p:cNvGraphicFramePr>
              <a:graphicFrameLocks noChangeAspect="1"/>
            </p:cNvGraphicFramePr>
            <p:nvPr/>
          </p:nvGraphicFramePr>
          <p:xfrm>
            <a:off x="3200" y="877"/>
            <a:ext cx="630" cy="424"/>
          </p:xfrm>
          <a:graphic>
            <a:graphicData uri="http://schemas.openxmlformats.org/presentationml/2006/ole">
              <p:oleObj spid="_x0000_s31746" name="Формула" r:id="rId4" imgW="317160" imgH="21564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36D325-0F88-4DBD-A78B-2F1DD8BEA2FC}" type="slidenum">
              <a:rPr lang="ru-RU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000500" y="500063"/>
            <a:ext cx="3214688" cy="2428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АС- основание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ВН- высота;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ВС- основание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АН</a:t>
            </a:r>
            <a:r>
              <a:rPr lang="ru-RU" sz="2800" smtClean="0">
                <a:solidFill>
                  <a:schemeClr val="tx1"/>
                </a:solidFill>
              </a:rPr>
              <a:t>1</a:t>
            </a:r>
            <a:r>
              <a:rPr lang="ru-RU" sz="3600" smtClean="0">
                <a:solidFill>
                  <a:schemeClr val="tx1"/>
                </a:solidFill>
              </a:rPr>
              <a:t>- высота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АВ - основание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chemeClr val="tx1"/>
                </a:solidFill>
              </a:rPr>
              <a:t>СК - высота</a:t>
            </a:r>
          </a:p>
          <a:p>
            <a:pPr eaLnBrk="1" hangingPunct="1">
              <a:buFont typeface="Wingdings" pitchFamily="2" charset="2"/>
              <a:buNone/>
            </a:pPr>
            <a:endParaRPr lang="ru-RU" sz="3600" smtClean="0">
              <a:solidFill>
                <a:srgbClr val="23FF23"/>
              </a:solidFill>
            </a:endParaRP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714375" y="1428750"/>
            <a:ext cx="3352800" cy="2819400"/>
          </a:xfrm>
          <a:prstGeom prst="triangle">
            <a:avLst>
              <a:gd name="adj" fmla="val 28903"/>
            </a:avLst>
          </a:prstGeom>
          <a:solidFill>
            <a:srgbClr val="00CC00"/>
          </a:solidFill>
          <a:ln w="9525">
            <a:solidFill>
              <a:srgbClr val="0931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Rectangle 23"/>
          <p:cNvSpPr>
            <a:spLocks noChangeArrowheads="1"/>
          </p:cNvSpPr>
          <p:nvPr/>
        </p:nvSpPr>
        <p:spPr bwMode="auto">
          <a:xfrm>
            <a:off x="1714500" y="3929063"/>
            <a:ext cx="304800" cy="304800"/>
          </a:xfrm>
          <a:prstGeom prst="rect">
            <a:avLst/>
          </a:prstGeom>
          <a:solidFill>
            <a:srgbClr val="00CC00"/>
          </a:solidFill>
          <a:ln w="19050">
            <a:solidFill>
              <a:srgbClr val="0931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Rectangle 28"/>
          <p:cNvSpPr>
            <a:spLocks noChangeArrowheads="1"/>
          </p:cNvSpPr>
          <p:nvPr/>
        </p:nvSpPr>
        <p:spPr bwMode="auto">
          <a:xfrm rot="-2248571">
            <a:off x="2559050" y="2757488"/>
            <a:ext cx="311150" cy="296862"/>
          </a:xfrm>
          <a:prstGeom prst="rect">
            <a:avLst/>
          </a:prstGeom>
          <a:solidFill>
            <a:srgbClr val="00CC00"/>
          </a:solidFill>
          <a:ln w="19050">
            <a:solidFill>
              <a:srgbClr val="09310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57188" y="928688"/>
            <a:ext cx="4037012" cy="3873500"/>
            <a:chOff x="240" y="1440"/>
            <a:chExt cx="2588" cy="2478"/>
          </a:xfrm>
        </p:grpSpPr>
        <p:sp>
          <p:nvSpPr>
            <p:cNvPr id="17420" name="Text Box 17"/>
            <p:cNvSpPr txBox="1">
              <a:spLocks noChangeArrowheads="1"/>
            </p:cNvSpPr>
            <p:nvPr/>
          </p:nvSpPr>
          <p:spPr bwMode="auto">
            <a:xfrm>
              <a:off x="240" y="3456"/>
              <a:ext cx="316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chemeClr val="tx1"/>
                  </a:solidFill>
                  <a:latin typeface="Arial" pitchFamily="34" charset="0"/>
                </a:rPr>
                <a:t>А</a:t>
              </a:r>
            </a:p>
          </p:txBody>
        </p:sp>
        <p:sp>
          <p:nvSpPr>
            <p:cNvPr id="17421" name="Text Box 18"/>
            <p:cNvSpPr txBox="1">
              <a:spLocks noChangeArrowheads="1"/>
            </p:cNvSpPr>
            <p:nvPr/>
          </p:nvSpPr>
          <p:spPr bwMode="auto">
            <a:xfrm>
              <a:off x="1008" y="1440"/>
              <a:ext cx="316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chemeClr val="tx1"/>
                  </a:solidFill>
                  <a:latin typeface="Arial" pitchFamily="34" charset="0"/>
                </a:rPr>
                <a:t>В</a:t>
              </a:r>
            </a:p>
          </p:txBody>
        </p:sp>
        <p:sp>
          <p:nvSpPr>
            <p:cNvPr id="17422" name="Text Box 19"/>
            <p:cNvSpPr txBox="1">
              <a:spLocks noChangeArrowheads="1"/>
            </p:cNvSpPr>
            <p:nvPr/>
          </p:nvSpPr>
          <p:spPr bwMode="auto">
            <a:xfrm>
              <a:off x="2496" y="3456"/>
              <a:ext cx="332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chemeClr val="tx1"/>
                  </a:solidFill>
                  <a:latin typeface="Arial" pitchFamily="34" charset="0"/>
                </a:rPr>
                <a:t>С</a:t>
              </a:r>
            </a:p>
          </p:txBody>
        </p:sp>
        <p:sp>
          <p:nvSpPr>
            <p:cNvPr id="17423" name="Line 20"/>
            <p:cNvSpPr>
              <a:spLocks noChangeShapeType="1"/>
            </p:cNvSpPr>
            <p:nvPr/>
          </p:nvSpPr>
          <p:spPr bwMode="auto">
            <a:xfrm>
              <a:off x="1104" y="1776"/>
              <a:ext cx="0" cy="1776"/>
            </a:xfrm>
            <a:prstGeom prst="line">
              <a:avLst/>
            </a:prstGeom>
            <a:noFill/>
            <a:ln w="38100">
              <a:solidFill>
                <a:srgbClr val="09310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Text Box 21"/>
            <p:cNvSpPr txBox="1">
              <a:spLocks noChangeArrowheads="1"/>
            </p:cNvSpPr>
            <p:nvPr/>
          </p:nvSpPr>
          <p:spPr bwMode="auto">
            <a:xfrm>
              <a:off x="960" y="3504"/>
              <a:ext cx="332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chemeClr val="tx1"/>
                  </a:solidFill>
                  <a:latin typeface="Arial" pitchFamily="34" charset="0"/>
                </a:rPr>
                <a:t>Н</a:t>
              </a:r>
            </a:p>
          </p:txBody>
        </p:sp>
        <p:sp>
          <p:nvSpPr>
            <p:cNvPr id="17425" name="Line 27"/>
            <p:cNvSpPr>
              <a:spLocks noChangeShapeType="1"/>
            </p:cNvSpPr>
            <p:nvPr/>
          </p:nvSpPr>
          <p:spPr bwMode="auto">
            <a:xfrm flipV="1">
              <a:off x="480" y="2544"/>
              <a:ext cx="1296" cy="1008"/>
            </a:xfrm>
            <a:prstGeom prst="line">
              <a:avLst/>
            </a:prstGeom>
            <a:noFill/>
            <a:ln w="38100">
              <a:solidFill>
                <a:srgbClr val="09310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Text Box 29"/>
            <p:cNvSpPr txBox="1">
              <a:spLocks noChangeArrowheads="1"/>
            </p:cNvSpPr>
            <p:nvPr/>
          </p:nvSpPr>
          <p:spPr bwMode="auto">
            <a:xfrm>
              <a:off x="1728" y="2208"/>
              <a:ext cx="414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>
                  <a:solidFill>
                    <a:schemeClr val="tx1"/>
                  </a:solidFill>
                  <a:latin typeface="Arial" pitchFamily="34" charset="0"/>
                </a:rPr>
                <a:t>Н</a:t>
              </a:r>
              <a:r>
                <a:rPr lang="ru-RU">
                  <a:solidFill>
                    <a:schemeClr val="bg2"/>
                  </a:solidFill>
                  <a:latin typeface="Arial" pitchFamily="34" charset="0"/>
                </a:rPr>
                <a:t>1</a:t>
              </a:r>
            </a:p>
          </p:txBody>
        </p:sp>
      </p:grpSp>
      <p:cxnSp>
        <p:nvCxnSpPr>
          <p:cNvPr id="17417" name="Прямая соединительная линия 24"/>
          <p:cNvCxnSpPr>
            <a:cxnSpLocks noChangeShapeType="1"/>
          </p:cNvCxnSpPr>
          <p:nvPr/>
        </p:nvCxnSpPr>
        <p:spPr bwMode="auto">
          <a:xfrm>
            <a:off x="1000125" y="3286125"/>
            <a:ext cx="3143250" cy="10001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Прямоугольник 27"/>
          <p:cNvSpPr/>
          <p:nvPr/>
        </p:nvSpPr>
        <p:spPr bwMode="auto">
          <a:xfrm rot="1083714" flipH="1">
            <a:off x="1003300" y="3411538"/>
            <a:ext cx="404813" cy="3746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7419" name="TextBox 28"/>
          <p:cNvSpPr txBox="1">
            <a:spLocks noChangeArrowheads="1"/>
          </p:cNvSpPr>
          <p:nvPr/>
        </p:nvSpPr>
        <p:spPr bwMode="auto">
          <a:xfrm>
            <a:off x="571500" y="3000375"/>
            <a:ext cx="500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chemeClr val="tx1"/>
                </a:solidFill>
              </a:rPr>
              <a:t>К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build="p"/>
      <p:bldP spid="51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chemeClr val="tx2"/>
                </a:solidFill>
              </a:rPr>
              <a:t>2</a:t>
            </a:r>
            <a:r>
              <a:rPr lang="ru-RU" sz="2800" b="1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428625" y="1357313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2"/>
                </a:solidFill>
              </a:rPr>
              <a:t>Найти:</a:t>
            </a:r>
          </a:p>
        </p:txBody>
      </p:sp>
      <p:sp>
        <p:nvSpPr>
          <p:cNvPr id="4102" name="Rectangle 23"/>
          <p:cNvSpPr>
            <a:spLocks noChangeArrowheads="1"/>
          </p:cNvSpPr>
          <p:nvPr/>
        </p:nvSpPr>
        <p:spPr bwMode="auto">
          <a:xfrm>
            <a:off x="1357313" y="285750"/>
            <a:ext cx="187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tx2"/>
                </a:solidFill>
              </a:rPr>
              <a:t>Дано</a:t>
            </a:r>
            <a:r>
              <a:rPr lang="ru-RU" sz="3200" b="1" i="1"/>
              <a:t>: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4115" name="Rectangle 3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4099" name="Object 36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4099" name="Формула" r:id="rId3" imgW="1307880" imgH="203040" progId="">
                <p:embed/>
              </p:oleObj>
            </a:graphicData>
          </a:graphic>
        </p:graphicFrame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250825" y="1196975"/>
            <a:ext cx="5256213" cy="817563"/>
            <a:chOff x="1837" y="799"/>
            <a:chExt cx="3311" cy="515"/>
          </a:xfrm>
        </p:grpSpPr>
        <p:sp>
          <p:nvSpPr>
            <p:cNvPr id="4114" name="Rectangle 3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/>
            </a:p>
          </p:txBody>
        </p:sp>
        <p:graphicFrame>
          <p:nvGraphicFramePr>
            <p:cNvPr id="4098" name="Object 39"/>
            <p:cNvGraphicFramePr>
              <a:graphicFrameLocks noChangeAspect="1"/>
            </p:cNvGraphicFramePr>
            <p:nvPr/>
          </p:nvGraphicFramePr>
          <p:xfrm>
            <a:off x="3200" y="865"/>
            <a:ext cx="630" cy="449"/>
          </p:xfrm>
          <a:graphic>
            <a:graphicData uri="http://schemas.openxmlformats.org/presentationml/2006/ole">
              <p:oleObj spid="_x0000_s4098" name="Формула" r:id="rId4" imgW="317160" imgH="228600" progId="">
                <p:embed/>
              </p:oleObj>
            </a:graphicData>
          </a:graphic>
        </p:graphicFrame>
      </p:grpSp>
      <p:sp>
        <p:nvSpPr>
          <p:cNvPr id="4105" name="Freeform 40"/>
          <p:cNvSpPr>
            <a:spLocks/>
          </p:cNvSpPr>
          <p:nvPr/>
        </p:nvSpPr>
        <p:spPr bwMode="auto">
          <a:xfrm>
            <a:off x="2393950" y="2689225"/>
            <a:ext cx="5768975" cy="2905125"/>
          </a:xfrm>
          <a:custGeom>
            <a:avLst/>
            <a:gdLst>
              <a:gd name="T0" fmla="*/ 2147483647 w 3634"/>
              <a:gd name="T1" fmla="*/ 2147483647 h 1830"/>
              <a:gd name="T2" fmla="*/ 2147483647 w 3634"/>
              <a:gd name="T3" fmla="*/ 0 h 1830"/>
              <a:gd name="T4" fmla="*/ 0 w 3634"/>
              <a:gd name="T5" fmla="*/ 2147483647 h 1830"/>
              <a:gd name="T6" fmla="*/ 2147483647 w 3634"/>
              <a:gd name="T7" fmla="*/ 2147483647 h 1830"/>
              <a:gd name="T8" fmla="*/ 0 60000 65536"/>
              <a:gd name="T9" fmla="*/ 0 60000 65536"/>
              <a:gd name="T10" fmla="*/ 0 60000 65536"/>
              <a:gd name="T11" fmla="*/ 0 60000 65536"/>
              <a:gd name="T12" fmla="*/ 0 w 3634"/>
              <a:gd name="T13" fmla="*/ 0 h 1830"/>
              <a:gd name="T14" fmla="*/ 3634 w 3634"/>
              <a:gd name="T15" fmla="*/ 1830 h 18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4" h="1830">
                <a:moveTo>
                  <a:pt x="3634" y="1821"/>
                </a:moveTo>
                <a:lnTo>
                  <a:pt x="1372" y="0"/>
                </a:lnTo>
                <a:lnTo>
                  <a:pt x="0" y="1821"/>
                </a:lnTo>
                <a:lnTo>
                  <a:pt x="3617" y="183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7" name="Freeform 41"/>
          <p:cNvSpPr>
            <a:spLocks/>
          </p:cNvSpPr>
          <p:nvPr/>
        </p:nvSpPr>
        <p:spPr bwMode="auto">
          <a:xfrm>
            <a:off x="2433638" y="2708275"/>
            <a:ext cx="5746750" cy="2890838"/>
          </a:xfrm>
          <a:custGeom>
            <a:avLst/>
            <a:gdLst>
              <a:gd name="T0" fmla="*/ 2147483647 w 3620"/>
              <a:gd name="T1" fmla="*/ 2147483647 h 1821"/>
              <a:gd name="T2" fmla="*/ 2147483647 w 3620"/>
              <a:gd name="T3" fmla="*/ 0 h 1821"/>
              <a:gd name="T4" fmla="*/ 0 w 3620"/>
              <a:gd name="T5" fmla="*/ 2147483647 h 1821"/>
              <a:gd name="T6" fmla="*/ 2147483647 w 3620"/>
              <a:gd name="T7" fmla="*/ 2147483647 h 1821"/>
              <a:gd name="T8" fmla="*/ 0 60000 65536"/>
              <a:gd name="T9" fmla="*/ 0 60000 65536"/>
              <a:gd name="T10" fmla="*/ 0 60000 65536"/>
              <a:gd name="T11" fmla="*/ 0 60000 65536"/>
              <a:gd name="T12" fmla="*/ 0 w 3620"/>
              <a:gd name="T13" fmla="*/ 0 h 1821"/>
              <a:gd name="T14" fmla="*/ 3620 w 3620"/>
              <a:gd name="T15" fmla="*/ 1821 h 18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20" h="1821">
                <a:moveTo>
                  <a:pt x="3620" y="1821"/>
                </a:moveTo>
                <a:lnTo>
                  <a:pt x="1358" y="0"/>
                </a:lnTo>
                <a:lnTo>
                  <a:pt x="0" y="1801"/>
                </a:lnTo>
                <a:lnTo>
                  <a:pt x="3600" y="1809"/>
                </a:lnTo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3FD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7" name="Text Box 42"/>
          <p:cNvSpPr txBox="1">
            <a:spLocks noChangeArrowheads="1"/>
          </p:cNvSpPr>
          <p:nvPr/>
        </p:nvSpPr>
        <p:spPr bwMode="auto">
          <a:xfrm>
            <a:off x="4356100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tx2"/>
                </a:solidFill>
              </a:rPr>
              <a:t>B</a:t>
            </a: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4108" name="Text Box 43"/>
          <p:cNvSpPr txBox="1">
            <a:spLocks noChangeArrowheads="1"/>
          </p:cNvSpPr>
          <p:nvPr/>
        </p:nvSpPr>
        <p:spPr bwMode="auto">
          <a:xfrm>
            <a:off x="8027988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С</a:t>
            </a:r>
          </a:p>
        </p:txBody>
      </p:sp>
      <p:sp>
        <p:nvSpPr>
          <p:cNvPr id="4109" name="Text Box 44"/>
          <p:cNvSpPr txBox="1">
            <a:spLocks noChangeArrowheads="1"/>
          </p:cNvSpPr>
          <p:nvPr/>
        </p:nvSpPr>
        <p:spPr bwMode="auto">
          <a:xfrm>
            <a:off x="1979613" y="54451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4110" name="Text Box 45"/>
          <p:cNvSpPr txBox="1">
            <a:spLocks noChangeArrowheads="1"/>
          </p:cNvSpPr>
          <p:nvPr/>
        </p:nvSpPr>
        <p:spPr bwMode="auto">
          <a:xfrm rot="2320891">
            <a:off x="5967413" y="3624263"/>
            <a:ext cx="85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8см </a:t>
            </a:r>
          </a:p>
        </p:txBody>
      </p:sp>
      <p:sp>
        <p:nvSpPr>
          <p:cNvPr id="4111" name="Text Box 46"/>
          <p:cNvSpPr txBox="1">
            <a:spLocks noChangeArrowheads="1"/>
          </p:cNvSpPr>
          <p:nvPr/>
        </p:nvSpPr>
        <p:spPr bwMode="auto">
          <a:xfrm>
            <a:off x="4643438" y="5589588"/>
            <a:ext cx="85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9см </a:t>
            </a:r>
          </a:p>
        </p:txBody>
      </p:sp>
      <p:sp>
        <p:nvSpPr>
          <p:cNvPr id="4112" name="Freeform 47"/>
          <p:cNvSpPr>
            <a:spLocks/>
          </p:cNvSpPr>
          <p:nvPr/>
        </p:nvSpPr>
        <p:spPr bwMode="auto">
          <a:xfrm rot="-5400000">
            <a:off x="7185819" y="5207794"/>
            <a:ext cx="533400" cy="287338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3" name="Text Box 48"/>
          <p:cNvSpPr txBox="1">
            <a:spLocks noChangeArrowheads="1"/>
          </p:cNvSpPr>
          <p:nvPr/>
        </p:nvSpPr>
        <p:spPr bwMode="auto">
          <a:xfrm>
            <a:off x="6732588" y="4941888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tx2"/>
                </a:solidFill>
              </a:rPr>
              <a:t>3</a:t>
            </a:r>
            <a:r>
              <a:rPr lang="en-US" sz="2800" b="1">
                <a:solidFill>
                  <a:schemeClr val="tx2"/>
                </a:solidFill>
              </a:rPr>
              <a:t>0</a:t>
            </a:r>
            <a:r>
              <a:rPr lang="en-US" sz="2800" b="1" baseline="30000">
                <a:solidFill>
                  <a:schemeClr val="tx2"/>
                </a:solidFill>
              </a:rPr>
              <a:t>0</a:t>
            </a:r>
            <a:endParaRPr lang="ru-RU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9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242</Words>
  <Application>Microsoft Office PowerPoint</Application>
  <PresentationFormat>Экран (4:3)</PresentationFormat>
  <Paragraphs>152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  </vt:lpstr>
      <vt:lpstr>Устная работа.</vt:lpstr>
      <vt:lpstr>Устная работа.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Ольга</cp:lastModifiedBy>
  <cp:revision>73</cp:revision>
  <cp:lastPrinted>1601-01-01T00:00:00Z</cp:lastPrinted>
  <dcterms:created xsi:type="dcterms:W3CDTF">2012-08-12T16:04:58Z</dcterms:created>
  <dcterms:modified xsi:type="dcterms:W3CDTF">2019-11-20T21:05:01Z</dcterms:modified>
</cp:coreProperties>
</file>