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6" r:id="rId4"/>
    <p:sldId id="267" r:id="rId5"/>
    <p:sldId id="280" r:id="rId6"/>
    <p:sldId id="281" r:id="rId7"/>
    <p:sldId id="282" r:id="rId8"/>
    <p:sldId id="270" r:id="rId9"/>
    <p:sldId id="269" r:id="rId10"/>
    <p:sldId id="258" r:id="rId11"/>
    <p:sldId id="259" r:id="rId12"/>
    <p:sldId id="277" r:id="rId13"/>
    <p:sldId id="284" r:id="rId14"/>
    <p:sldId id="283" r:id="rId15"/>
    <p:sldId id="274" r:id="rId16"/>
    <p:sldId id="275" r:id="rId17"/>
    <p:sldId id="285" r:id="rId18"/>
    <p:sldId id="286" r:id="rId19"/>
    <p:sldId id="279" r:id="rId20"/>
    <p:sldId id="28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87" d="100"/>
          <a:sy n="87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5CA99-139D-40A0-A952-CC3308258DCF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1BADF-40C3-4EB3-AA64-B78940F5A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F795A-C455-4D8D-86FB-E223E9B7055E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06FBE-E124-4844-B058-142F8CC40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D9467-474E-462D-B3DD-5EED5FD00844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9CB33-0A96-4CEF-ABD4-BFFCAE43F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855A8-F7E6-48EF-89E9-89C0CDDA88E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29A1-7E49-479C-A43F-3FDCB9975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890C3-7EB6-40F9-BDF1-D523D7725AF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07FE9-6862-47F4-A3C0-5695B3FBE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64D69-DF95-400D-A183-3F29EA3FCEAF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10C9C-E7C3-4FF2-9A40-1AAADDA0F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E7ED7-E9C7-4AE3-B665-CADAF0EDAE1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1630D-DCAD-44D3-A5A5-AE615DB91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E804A-F81A-4E04-8CB3-B088F124226C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0BB96-8864-4804-8EA8-F6BC79C7C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A8A94-E7C7-4FDD-A069-CFC059D11B6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17BD6-B7A1-475C-876A-DD8F29E88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AB5BE-CC17-4400-88CB-7200DDE1D32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7F24-F552-489B-8E02-1E46627C0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C7014-E636-484E-B9C3-CA7252B285A0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EEE00-2506-408E-95A6-5F27EF802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72485F-7F6D-454A-AF90-10761977995C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EED6B9-0DF8-4063-8D0F-CF65874DD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4483974674875d3f5120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0"/>
            <a:ext cx="67373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0" y="4941888"/>
            <a:ext cx="8569325" cy="1295400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ПМП при острой сердечной недостаточности и инсульте. </a:t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051050" y="260350"/>
            <a:ext cx="5486400" cy="566738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Arial" charset="0"/>
              </a:rPr>
              <a:t>Иррадиация болей:</a:t>
            </a:r>
          </a:p>
        </p:txBody>
      </p:sp>
      <p:pic>
        <p:nvPicPr>
          <p:cNvPr id="9219" name="Picture 2" descr="C:\Users\User\Desktop\боль при инфаркте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909" b="15909"/>
          <a:stretch>
            <a:fillRect/>
          </a:stretch>
        </p:blipFill>
        <p:spPr>
          <a:xfrm>
            <a:off x="0" y="1916113"/>
            <a:ext cx="4427538" cy="3321050"/>
          </a:xfrm>
        </p:spPr>
      </p:pic>
      <p:pic>
        <p:nvPicPr>
          <p:cNvPr id="9220" name="Picture 3" descr="C:\Users\User\Desktop\боль при инфа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557338"/>
            <a:ext cx="3779838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Текст 3"/>
          <p:cNvSpPr>
            <a:spLocks noGrp="1"/>
          </p:cNvSpPr>
          <p:nvPr>
            <p:ph type="body" sz="half" idx="2"/>
          </p:nvPr>
        </p:nvSpPr>
        <p:spPr>
          <a:xfrm>
            <a:off x="5715000" y="785813"/>
            <a:ext cx="3214688" cy="5286375"/>
          </a:xfrm>
        </p:spPr>
        <p:txBody>
          <a:bodyPr/>
          <a:lstStyle/>
          <a:p>
            <a:pPr eaLnBrk="1" hangingPunct="1"/>
            <a:r>
              <a:rPr lang="ru-RU" sz="3600" b="1" smtClean="0"/>
              <a:t>ПМП:</a:t>
            </a:r>
          </a:p>
          <a:p>
            <a:pPr eaLnBrk="1" hangingPunct="1"/>
            <a:endParaRPr lang="ru-RU" sz="3600" b="1" smtClean="0"/>
          </a:p>
          <a:p>
            <a:pPr eaLnBrk="1" hangingPunct="1">
              <a:buFont typeface="Arial" charset="0"/>
              <a:buChar char="•"/>
            </a:pPr>
            <a:r>
              <a:rPr lang="ru-RU" sz="2000" smtClean="0">
                <a:solidFill>
                  <a:schemeClr val="accent1"/>
                </a:solidFill>
              </a:rPr>
              <a:t>Вызов</a:t>
            </a:r>
            <a:r>
              <a:rPr lang="ru-RU" sz="2000" smtClean="0"/>
              <a:t> скорой помощи по телефону 03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smtClean="0">
                <a:solidFill>
                  <a:schemeClr val="accent1"/>
                </a:solidFill>
              </a:rPr>
              <a:t>Успокоить,</a:t>
            </a:r>
            <a:r>
              <a:rPr lang="ru-RU" sz="2000" smtClean="0"/>
              <a:t> придать полусидячее положение, расстегнуть одежду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smtClean="0">
                <a:solidFill>
                  <a:schemeClr val="accent1"/>
                </a:solidFill>
              </a:rPr>
              <a:t>Нитроглицерин</a:t>
            </a:r>
            <a:r>
              <a:rPr lang="ru-RU" sz="2000" smtClean="0"/>
              <a:t> под язык</a:t>
            </a:r>
          </a:p>
          <a:p>
            <a:pPr eaLnBrk="1" hangingPunct="1">
              <a:buFont typeface="Arial" charset="0"/>
              <a:buChar char="•"/>
            </a:pPr>
            <a:r>
              <a:rPr lang="ru-RU" sz="2000" smtClean="0">
                <a:solidFill>
                  <a:schemeClr val="accent1"/>
                </a:solidFill>
              </a:rPr>
              <a:t>Кислород</a:t>
            </a:r>
          </a:p>
          <a:p>
            <a:pPr eaLnBrk="1" hangingPunct="1"/>
            <a:endParaRPr lang="ru-RU" smtClean="0">
              <a:solidFill>
                <a:schemeClr val="accent1"/>
              </a:solidFill>
            </a:endParaRPr>
          </a:p>
        </p:txBody>
      </p:sp>
      <p:pic>
        <p:nvPicPr>
          <p:cNvPr id="10243" name="Picture 2" descr="C:\Users\User\Desktop\инфаркт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1037" b="21037"/>
          <a:stretch>
            <a:fillRect/>
          </a:stretch>
        </p:blipFill>
        <p:spPr>
          <a:xfrm>
            <a:off x="0" y="1071563"/>
            <a:ext cx="5486400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463"/>
            <a:ext cx="9144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0" y="3500438"/>
            <a:ext cx="892968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/>
              <a:t>Абсолютный покой</a:t>
            </a:r>
          </a:p>
          <a:p>
            <a:pPr>
              <a:buFont typeface="Arial" charset="0"/>
              <a:buChar char="•"/>
            </a:pPr>
            <a:r>
              <a:rPr lang="ru-RU" sz="2400"/>
              <a:t>Полусидячее положение</a:t>
            </a:r>
          </a:p>
          <a:p>
            <a:pPr>
              <a:buFont typeface="Arial" charset="0"/>
              <a:buChar char="•"/>
            </a:pPr>
            <a:r>
              <a:rPr lang="ru-RU" sz="2400"/>
              <a:t>Андипал 1т,можно настойку валерианы или пустырника в дозировке 1 капля на год жизни</a:t>
            </a:r>
          </a:p>
          <a:p>
            <a:pPr>
              <a:buFont typeface="Arial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корвалол – при тахикардии -1капля на год жизни</a:t>
            </a:r>
          </a:p>
          <a:p>
            <a:pPr>
              <a:buFont typeface="Arial" charset="0"/>
              <a:buChar char="•"/>
            </a:pPr>
            <a:r>
              <a:rPr lang="ru-RU" sz="2400">
                <a:solidFill>
                  <a:srgbClr val="000000"/>
                </a:solidFill>
              </a:rPr>
              <a:t>Кислород</a:t>
            </a:r>
            <a:endParaRPr lang="ru-RU" sz="2400"/>
          </a:p>
          <a:p>
            <a:pPr>
              <a:buFont typeface="Arial" charset="0"/>
              <a:buChar char="•"/>
            </a:pPr>
            <a:r>
              <a:rPr lang="ru-RU" sz="2400"/>
              <a:t>Вызвать скорую помощь</a:t>
            </a:r>
          </a:p>
          <a:p>
            <a:r>
              <a:rPr lang="ru-RU" sz="2400"/>
              <a:t> </a:t>
            </a: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142875" y="2928938"/>
            <a:ext cx="857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Задача – </a:t>
            </a:r>
            <a:r>
              <a:rPr lang="ru-RU" sz="2000" b="1">
                <a:solidFill>
                  <a:schemeClr val="accent1"/>
                </a:solidFill>
              </a:rPr>
              <a:t>предупредить развитие инсульта, инфаркта миокарда</a:t>
            </a:r>
          </a:p>
        </p:txBody>
      </p:sp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5072063" y="4643438"/>
            <a:ext cx="6000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,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insult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20713"/>
            <a:ext cx="3671887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1" descr="insult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20713"/>
            <a:ext cx="3652837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2" descr="insult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644900"/>
            <a:ext cx="36607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3" descr="insult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3644900"/>
            <a:ext cx="3671887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468313" y="404813"/>
            <a:ext cx="8280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ru-RU" sz="3200" b="1" i="1">
                <a:latin typeface="Times New Roman" pitchFamily="18" charset="0"/>
              </a:rPr>
              <a:t>Инсульт</a:t>
            </a:r>
            <a:r>
              <a:rPr lang="ru-RU" sz="3200" b="1" i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3200" b="1" i="1">
                <a:latin typeface="Times New Roman" pitchFamily="18" charset="0"/>
              </a:rPr>
              <a:t>–</a:t>
            </a:r>
            <a:r>
              <a:rPr lang="ru-RU" sz="3200" b="1" i="1">
                <a:solidFill>
                  <a:schemeClr val="tx2"/>
                </a:solidFill>
                <a:latin typeface="Times New Roman" pitchFamily="18" charset="0"/>
              </a:rPr>
              <a:t> это внезапное прекращение деятельности мозга или отдельных его частей из-за острого нарушения кровообращения или кровоизлияния. </a:t>
            </a:r>
          </a:p>
        </p:txBody>
      </p:sp>
      <p:sp>
        <p:nvSpPr>
          <p:cNvPr id="17411" name="Text Box 9"/>
          <p:cNvSpPr txBox="1">
            <a:spLocks noChangeArrowheads="1"/>
          </p:cNvSpPr>
          <p:nvPr/>
        </p:nvSpPr>
        <p:spPr bwMode="auto">
          <a:xfrm>
            <a:off x="900113" y="3141663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Ишемический инсульт</a:t>
            </a:r>
          </a:p>
        </p:txBody>
      </p:sp>
      <p:sp>
        <p:nvSpPr>
          <p:cNvPr id="17412" name="Text Box 10"/>
          <p:cNvSpPr txBox="1">
            <a:spLocks noChangeArrowheads="1"/>
          </p:cNvSpPr>
          <p:nvPr/>
        </p:nvSpPr>
        <p:spPr bwMode="auto">
          <a:xfrm>
            <a:off x="4859338" y="3141663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Геморрагический инсульт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613" y="3860800"/>
            <a:ext cx="35290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АЛКОГОЛЬ+ТАБАК=ИНСУЛЬ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6163" y="3832225"/>
            <a:ext cx="3810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86750" cy="116205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Инсульт – кровоизлияние в мозг.</a:t>
            </a:r>
            <a:br>
              <a:rPr lang="ru-RU" sz="3600" smtClean="0"/>
            </a:br>
            <a:endParaRPr lang="ru-RU" sz="3600" smtClean="0"/>
          </a:p>
        </p:txBody>
      </p:sp>
      <p:pic>
        <p:nvPicPr>
          <p:cNvPr id="15363" name="Picture 2" descr="C:\Users\User\Desktop\insul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214438"/>
            <a:ext cx="7078663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3008313" cy="1162050"/>
          </a:xfrm>
        </p:spPr>
        <p:txBody>
          <a:bodyPr/>
          <a:lstStyle/>
          <a:p>
            <a:pPr eaLnBrk="1" hangingPunct="1"/>
            <a:r>
              <a:rPr lang="ru-RU" sz="3600" smtClean="0"/>
              <a:t>Симптомы: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857750" y="357188"/>
            <a:ext cx="4286250" cy="6500812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chemeClr val="accent1"/>
                </a:solidFill>
              </a:rPr>
              <a:t>Внезапная потеря сознания</a:t>
            </a:r>
            <a:r>
              <a:rPr lang="ru-RU" sz="2400" smtClean="0"/>
              <a:t>, чаще днём после волнения или физического усилия</a:t>
            </a:r>
          </a:p>
          <a:p>
            <a:pPr eaLnBrk="1" hangingPunct="1"/>
            <a:r>
              <a:rPr lang="ru-RU" sz="2400" smtClean="0"/>
              <a:t>На внешние раздражители не реагирует</a:t>
            </a:r>
          </a:p>
          <a:p>
            <a:pPr eaLnBrk="1" hangingPunct="1"/>
            <a:r>
              <a:rPr lang="ru-RU" sz="2400" smtClean="0">
                <a:solidFill>
                  <a:schemeClr val="accent1"/>
                </a:solidFill>
              </a:rPr>
              <a:t>Лицо багрово-синюшное</a:t>
            </a:r>
            <a:r>
              <a:rPr lang="ru-RU" sz="2400" smtClean="0"/>
              <a:t>, ассиметричное</a:t>
            </a:r>
          </a:p>
          <a:p>
            <a:pPr eaLnBrk="1" hangingPunct="1"/>
            <a:r>
              <a:rPr lang="ru-RU" sz="2400" smtClean="0">
                <a:solidFill>
                  <a:schemeClr val="accent1"/>
                </a:solidFill>
              </a:rPr>
              <a:t>Рот полуоткрыт</a:t>
            </a:r>
            <a:r>
              <a:rPr lang="ru-RU" sz="2400" smtClean="0"/>
              <a:t>, щека парусит при дыхании</a:t>
            </a:r>
          </a:p>
          <a:p>
            <a:pPr eaLnBrk="1" hangingPunct="1"/>
            <a:r>
              <a:rPr lang="ru-RU" sz="2400" smtClean="0"/>
              <a:t>Глаза закрыты, зрачки сужены</a:t>
            </a:r>
          </a:p>
          <a:p>
            <a:pPr eaLnBrk="1" hangingPunct="1"/>
            <a:r>
              <a:rPr lang="ru-RU" sz="2400" smtClean="0"/>
              <a:t>Пульс </a:t>
            </a:r>
            <a:r>
              <a:rPr lang="ru-RU" sz="2400" smtClean="0">
                <a:solidFill>
                  <a:schemeClr val="accent1"/>
                </a:solidFill>
              </a:rPr>
              <a:t>редкий</a:t>
            </a:r>
            <a:r>
              <a:rPr lang="ru-RU" sz="2400" smtClean="0"/>
              <a:t>, АД повышено</a:t>
            </a:r>
          </a:p>
          <a:p>
            <a:pPr eaLnBrk="1" hangingPunct="1"/>
            <a:r>
              <a:rPr lang="ru-RU" sz="2400" smtClean="0"/>
              <a:t>Признаки </a:t>
            </a:r>
            <a:r>
              <a:rPr lang="ru-RU" sz="2400" smtClean="0">
                <a:solidFill>
                  <a:schemeClr val="accent1"/>
                </a:solidFill>
              </a:rPr>
              <a:t>паралича</a:t>
            </a:r>
          </a:p>
          <a:p>
            <a:pPr eaLnBrk="1" hangingPunct="1"/>
            <a:r>
              <a:rPr lang="ru-RU" sz="2400" smtClean="0"/>
              <a:t>Непроизвольные естественные отправления </a:t>
            </a:r>
          </a:p>
          <a:p>
            <a:pPr eaLnBrk="1" hangingPunct="1"/>
            <a:endParaRPr lang="ru-RU" smtClean="0"/>
          </a:p>
        </p:txBody>
      </p:sp>
      <p:pic>
        <p:nvPicPr>
          <p:cNvPr id="16388" name="Picture 2" descr="C:\Users\User\Desktop\184112_image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49291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Симптомы инсуль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50838"/>
            <a:ext cx="80645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539750" y="47625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ru-RU" sz="4000" b="1" i="1">
                <a:solidFill>
                  <a:schemeClr val="tx2"/>
                </a:solidFill>
                <a:latin typeface="Times New Roman" pitchFamily="18" charset="0"/>
              </a:rPr>
              <a:t>Первая помощь при инсульте:</a:t>
            </a:r>
            <a:endParaRPr lang="ru-RU" sz="4000">
              <a:latin typeface="Times New Roman" pitchFamily="18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95288" y="1531938"/>
            <a:ext cx="8888412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i="1">
                <a:latin typeface="Times New Roman" pitchFamily="18" charset="0"/>
              </a:rPr>
              <a:t>–</a:t>
            </a:r>
            <a:r>
              <a:rPr lang="ru-RU" sz="3600" b="1" i="1">
                <a:latin typeface="Times New Roman" pitchFamily="18" charset="0"/>
              </a:rPr>
              <a:t> обеспечить больному постельный </a:t>
            </a:r>
          </a:p>
          <a:p>
            <a:r>
              <a:rPr lang="ru-RU" sz="3600" b="1" i="1">
                <a:latin typeface="Times New Roman" pitchFamily="18" charset="0"/>
              </a:rPr>
              <a:t>режим, </a:t>
            </a:r>
          </a:p>
          <a:p>
            <a:r>
              <a:rPr lang="en-US" sz="3600" b="1" i="1">
                <a:latin typeface="Times New Roman" pitchFamily="18" charset="0"/>
              </a:rPr>
              <a:t>–</a:t>
            </a:r>
            <a:r>
              <a:rPr lang="ru-RU" sz="3600" b="1" i="1">
                <a:latin typeface="Times New Roman" pitchFamily="18" charset="0"/>
              </a:rPr>
              <a:t> следить за его мочеиспусканием </a:t>
            </a:r>
          </a:p>
          <a:p>
            <a:r>
              <a:rPr lang="ru-RU" sz="3600" b="1" i="1">
                <a:latin typeface="Times New Roman" pitchFamily="18" charset="0"/>
              </a:rPr>
              <a:t>и дефекацией, состоянием полости рта. </a:t>
            </a:r>
          </a:p>
          <a:p>
            <a:endParaRPr lang="ru-RU" sz="3600" b="1" i="1">
              <a:latin typeface="Times New Roman" pitchFamily="18" charset="0"/>
            </a:endParaRPr>
          </a:p>
          <a:p>
            <a:r>
              <a:rPr lang="ru-RU" sz="3600" b="1" i="1">
                <a:latin typeface="Times New Roman" pitchFamily="18" charset="0"/>
              </a:rPr>
              <a:t>Требуется срочная госпитализация </a:t>
            </a:r>
          </a:p>
          <a:p>
            <a:r>
              <a:rPr lang="ru-RU" sz="3600" b="1" i="1">
                <a:latin typeface="Times New Roman" pitchFamily="18" charset="0"/>
              </a:rPr>
              <a:t>и только в сопровождении медработника.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Глоссарий!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539750" y="25654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/>
              <a:t>Пульс </a:t>
            </a:r>
            <a:r>
              <a:rPr lang="ru-RU" sz="2400" smtClean="0"/>
              <a:t>– это ритмическое колебание артериальной стенки, возникающее при каждом сокращении сердца. 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Тахикардия</a:t>
            </a:r>
            <a:r>
              <a:rPr lang="ru-RU" sz="2400" smtClean="0"/>
              <a:t> – учащение пульса</a:t>
            </a:r>
            <a:endParaRPr lang="ru-RU" sz="2400" b="1" smtClean="0"/>
          </a:p>
          <a:p>
            <a:pPr>
              <a:lnSpc>
                <a:spcPct val="90000"/>
              </a:lnSpc>
            </a:pPr>
            <a:r>
              <a:rPr lang="ru-RU" sz="2400" b="1" smtClean="0"/>
              <a:t>Брадикардия</a:t>
            </a:r>
            <a:r>
              <a:rPr lang="ru-RU" sz="2400" smtClean="0"/>
              <a:t> – урежение пульса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Стойкое повышение кровяного давления в состоянии покоя организма называется </a:t>
            </a:r>
            <a:r>
              <a:rPr lang="ru-RU" sz="2400" b="1" smtClean="0"/>
              <a:t>гипертонией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Гипотония -</a:t>
            </a:r>
            <a:r>
              <a:rPr lang="ru-RU" sz="2400" smtClean="0"/>
              <a:t> понижение АД 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Гипертонический криз -  э</a:t>
            </a:r>
            <a:r>
              <a:rPr lang="ru-RU" sz="2400" smtClean="0"/>
              <a:t>то резкое повышение АД для данного человека</a:t>
            </a:r>
          </a:p>
          <a:p>
            <a:pPr>
              <a:lnSpc>
                <a:spcPct val="90000"/>
              </a:lnSpc>
            </a:pPr>
            <a:r>
              <a:rPr lang="ru-RU" sz="2400" b="1" smtClean="0"/>
              <a:t>Инсульт</a:t>
            </a:r>
            <a:r>
              <a:rPr lang="ru-RU" sz="2400" smtClean="0"/>
              <a:t> – кровоизлияние в мозг.</a:t>
            </a:r>
          </a:p>
        </p:txBody>
      </p:sp>
      <p:pic>
        <p:nvPicPr>
          <p:cNvPr id="22532" name="Picture 2" descr="C:\Users\User\Desktop\38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14313"/>
            <a:ext cx="1785937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articles39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910" b="7910"/>
          <a:stretch>
            <a:fillRect/>
          </a:stretch>
        </p:blipFill>
        <p:spPr>
          <a:xfrm>
            <a:off x="500063" y="214313"/>
            <a:ext cx="8167687" cy="6126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п 2.1 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ридумать по 2 ситуационные задачи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инсульт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volshebnoeslovo.ru/uploads/posts/2013-09/35ccc1c330cf0a8bd24e55e86d67228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4608512" cy="614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73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pulce15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60588" y="188913"/>
            <a:ext cx="5368925" cy="6669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Arial" charset="0"/>
              </a:rPr>
              <a:t>Как сосчитать пульс?</a:t>
            </a:r>
          </a:p>
        </p:txBody>
      </p:sp>
      <p:pic>
        <p:nvPicPr>
          <p:cNvPr id="6147" name="Picture 4" descr="2003-4-129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412875"/>
            <a:ext cx="3621088" cy="3160713"/>
          </a:xfrm>
        </p:spPr>
      </p:pic>
      <p:pic>
        <p:nvPicPr>
          <p:cNvPr id="6148" name="Picture 7" descr="5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2725" y="1412875"/>
            <a:ext cx="3654425" cy="3252788"/>
          </a:xfrm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23850" y="4954588"/>
            <a:ext cx="84978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/>
              <a:t>Пульс </a:t>
            </a:r>
            <a:r>
              <a:rPr lang="ru-RU" sz="2000"/>
              <a:t>– </a:t>
            </a:r>
            <a:r>
              <a:rPr lang="ru-RU" sz="2000">
                <a:solidFill>
                  <a:schemeClr val="accent1"/>
                </a:solidFill>
              </a:rPr>
              <a:t>это ритмическое колебание артериальной стенки, возникающее при каждом сокращении сердца. </a:t>
            </a:r>
          </a:p>
          <a:p>
            <a:r>
              <a:rPr lang="ru-RU" sz="2000" b="1"/>
              <a:t>Тахикардия</a:t>
            </a:r>
            <a:r>
              <a:rPr lang="ru-RU" sz="2000"/>
              <a:t> – </a:t>
            </a:r>
            <a:r>
              <a:rPr lang="ru-RU" sz="2000">
                <a:solidFill>
                  <a:schemeClr val="accent1"/>
                </a:solidFill>
              </a:rPr>
              <a:t>учащение пульса</a:t>
            </a:r>
            <a:endParaRPr lang="ru-RU" sz="2000" b="1">
              <a:solidFill>
                <a:schemeClr val="accent1"/>
              </a:solidFill>
            </a:endParaRPr>
          </a:p>
          <a:p>
            <a:r>
              <a:rPr lang="ru-RU" sz="2000" b="1"/>
              <a:t>Брадикардия</a:t>
            </a:r>
            <a:r>
              <a:rPr lang="ru-RU" sz="2000"/>
              <a:t> – </a:t>
            </a:r>
            <a:r>
              <a:rPr lang="ru-RU" sz="2000">
                <a:solidFill>
                  <a:schemeClr val="accent1"/>
                </a:solidFill>
              </a:rPr>
              <a:t>урежение пульса.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179388" y="765175"/>
            <a:ext cx="896461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Times New Roman" pitchFamily="18" charset="0"/>
              </a:rPr>
              <a:t>Острая сердечная недостаточность</a:t>
            </a:r>
            <a:r>
              <a:rPr lang="ru-RU" sz="4000" b="1" i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sz="4000" b="1" i="1">
                <a:latin typeface="Times New Roman" pitchFamily="18" charset="0"/>
              </a:rPr>
              <a:t>-</a:t>
            </a:r>
            <a:r>
              <a:rPr lang="ru-RU" sz="4000" b="1" i="1">
                <a:solidFill>
                  <a:schemeClr val="tx2"/>
                </a:solidFill>
                <a:latin typeface="Times New Roman" pitchFamily="18" charset="0"/>
              </a:rPr>
              <a:t> это неспособность сердца обеспечить полноценное кровоснабжение тканей, органов и систем организма из-за ослабления сократительной функции сердечной мышцы.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одзаголовок 2"/>
          <p:cNvSpPr>
            <a:spLocks/>
          </p:cNvSpPr>
          <p:nvPr/>
        </p:nvSpPr>
        <p:spPr bwMode="auto">
          <a:xfrm>
            <a:off x="539750" y="476250"/>
            <a:ext cx="835342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57200" algn="ctr"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ru-RU" sz="4400" b="1" i="1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539750" y="1125538"/>
            <a:ext cx="8208963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ru-RU" sz="4000" b="1" i="1">
                <a:solidFill>
                  <a:schemeClr val="tx2"/>
                </a:solidFill>
                <a:latin typeface="Times New Roman" pitchFamily="18" charset="0"/>
              </a:rPr>
              <a:t>Острая сердечная недостаточность в большинстве случаев возникает при ослаблении деятельности сердечной мышцы (миокарда), реже при нарушении сердечного ритма.</a:t>
            </a:r>
          </a:p>
          <a:p>
            <a:pPr>
              <a:spcBef>
                <a:spcPct val="50000"/>
              </a:spcBef>
            </a:pPr>
            <a:endParaRPr lang="ru-RU" sz="4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одзаголовок 2"/>
          <p:cNvSpPr>
            <a:spLocks/>
          </p:cNvSpPr>
          <p:nvPr/>
        </p:nvSpPr>
        <p:spPr bwMode="auto">
          <a:xfrm>
            <a:off x="539750" y="476250"/>
            <a:ext cx="835342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57200" algn="ctr"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ru-RU" sz="4400" b="1" i="1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8353425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at7m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484313"/>
            <a:ext cx="6783387" cy="5162550"/>
          </a:xfrm>
        </p:spPr>
      </p:pic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1116013" y="0"/>
            <a:ext cx="64976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/>
              <a:t>Острый инфаркт миокарда.</a:t>
            </a:r>
            <a:br>
              <a:rPr lang="ru-RU" sz="3600" b="1"/>
            </a:br>
            <a:r>
              <a:rPr lang="ru-RU" sz="3600" b="1"/>
              <a:t>Причины: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6394450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Признаки:</a:t>
            </a:r>
            <a:br>
              <a:rPr lang="ru-RU" sz="3600" b="1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000" smtClean="0"/>
              <a:t>Интенсивная </a:t>
            </a:r>
            <a:r>
              <a:rPr lang="ru-RU" sz="2000" smtClean="0">
                <a:solidFill>
                  <a:schemeClr val="accent1"/>
                </a:solidFill>
              </a:rPr>
              <a:t>боль в загрудинной области,</a:t>
            </a:r>
            <a:r>
              <a:rPr lang="ru-RU" sz="2000" smtClean="0"/>
              <a:t> иррадиирущая в левую руку, плечо, лопатку</a:t>
            </a:r>
            <a:br>
              <a:rPr lang="ru-RU" sz="2000" smtClean="0"/>
            </a:br>
            <a:r>
              <a:rPr lang="ru-RU" sz="2000" smtClean="0"/>
              <a:t>не снимается </a:t>
            </a:r>
            <a:r>
              <a:rPr lang="ru-RU" sz="2000" smtClean="0">
                <a:solidFill>
                  <a:schemeClr val="accent1"/>
                </a:solidFill>
              </a:rPr>
              <a:t>нитроглицерином.</a:t>
            </a:r>
            <a:br>
              <a:rPr lang="ru-RU" sz="2000" smtClean="0">
                <a:solidFill>
                  <a:schemeClr val="accent1"/>
                </a:solidFill>
              </a:rPr>
            </a:br>
            <a:r>
              <a:rPr lang="ru-RU" sz="2000" smtClean="0">
                <a:solidFill>
                  <a:schemeClr val="accent1"/>
                </a:solidFill>
              </a:rPr>
              <a:t>резкая слабость , головокружение</a:t>
            </a:r>
            <a:r>
              <a:rPr lang="ru-RU" sz="2000" smtClean="0"/>
              <a:t>, головная боль, рвота, обморок, тошнота, рвота. 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ru-RU" sz="2000" smtClean="0"/>
              <a:t>В первые сутки – </a:t>
            </a:r>
            <a:r>
              <a:rPr lang="ru-RU" sz="2000" smtClean="0">
                <a:solidFill>
                  <a:schemeClr val="accent1"/>
                </a:solidFill>
              </a:rPr>
              <a:t>тахикардия,</a:t>
            </a:r>
            <a:r>
              <a:rPr lang="ru-RU" sz="2000" smtClean="0"/>
              <a:t> может быть нарушение ритма. 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ru-RU" sz="2000" smtClean="0"/>
              <a:t>У 20-40% -развивается шок, отёк лёгких. 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ru-RU" sz="2000" smtClean="0"/>
              <a:t>К концу 2-х суток –</a:t>
            </a:r>
            <a:r>
              <a:rPr lang="ru-RU" sz="2000" smtClean="0">
                <a:solidFill>
                  <a:schemeClr val="accent1"/>
                </a:solidFill>
              </a:rPr>
              <a:t>температура 37-38 градусов.</a:t>
            </a:r>
            <a:br>
              <a:rPr lang="ru-RU" sz="2000" smtClean="0">
                <a:solidFill>
                  <a:schemeClr val="accent1"/>
                </a:solidFill>
              </a:rPr>
            </a:br>
            <a:endParaRPr lang="ru-RU" sz="2000" smtClean="0">
              <a:solidFill>
                <a:schemeClr val="accent1"/>
              </a:solidFill>
            </a:endParaRPr>
          </a:p>
        </p:txBody>
      </p:sp>
      <p:pic>
        <p:nvPicPr>
          <p:cNvPr id="8195" name="Picture 4" descr="1258595794_9685_1234963611_ful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549275"/>
            <a:ext cx="4111625" cy="6010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310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Times New Roman</vt:lpstr>
      <vt:lpstr>Wingdings 2</vt:lpstr>
      <vt:lpstr>Тема Office</vt:lpstr>
      <vt:lpstr>   ПМП при острой сердечной недостаточности и инсульте.  </vt:lpstr>
      <vt:lpstr>Презентация PowerPoint</vt:lpstr>
      <vt:lpstr>Презентация PowerPoint</vt:lpstr>
      <vt:lpstr>Как сосчитать пульс?</vt:lpstr>
      <vt:lpstr>Презентация PowerPoint</vt:lpstr>
      <vt:lpstr>Презентация PowerPoint</vt:lpstr>
      <vt:lpstr>Презентация PowerPoint</vt:lpstr>
      <vt:lpstr>Презентация PowerPoint</vt:lpstr>
      <vt:lpstr>Признаки:  Интенсивная боль в загрудинной области, иррадиирущая в левую руку, плечо, лопатку не снимается нитроглицерином. резкая слабость , головокружение, головная боль, рвота, обморок, тошнота, рвота.  В первые сутки – тахикардия, может быть нарушение ритма.  У 20-40% -развивается шок, отёк лёгких.  К концу 2-х суток –температура 37-38 градусов. </vt:lpstr>
      <vt:lpstr>Иррадиация болей:</vt:lpstr>
      <vt:lpstr>Презентация PowerPoint</vt:lpstr>
      <vt:lpstr>Презентация PowerPoint</vt:lpstr>
      <vt:lpstr>Презентация PowerPoint</vt:lpstr>
      <vt:lpstr>Презентация PowerPoint</vt:lpstr>
      <vt:lpstr>Инсульт – кровоизлияние в мозг. </vt:lpstr>
      <vt:lpstr>Симптомы: </vt:lpstr>
      <vt:lpstr>Презентация PowerPoint</vt:lpstr>
      <vt:lpstr>Презентация PowerPoint</vt:lpstr>
      <vt:lpstr>Глоссарий!</vt:lpstr>
      <vt:lpstr>Домашнее задание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www.MRMARKER.ru</dc:creator>
  <cp:lastModifiedBy>Натаха</cp:lastModifiedBy>
  <cp:revision>24</cp:revision>
  <dcterms:created xsi:type="dcterms:W3CDTF">2010-01-18T15:33:30Z</dcterms:created>
  <dcterms:modified xsi:type="dcterms:W3CDTF">2019-10-20T10:24:41Z</dcterms:modified>
</cp:coreProperties>
</file>