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0" r:id="rId6"/>
    <p:sldId id="281" r:id="rId7"/>
    <p:sldId id="266" r:id="rId8"/>
    <p:sldId id="267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07" autoAdjust="0"/>
    <p:restoredTop sz="94660"/>
  </p:normalViewPr>
  <p:slideViewPr>
    <p:cSldViewPr>
      <p:cViewPr varScale="1">
        <p:scale>
          <a:sx n="85" d="100"/>
          <a:sy n="85" d="100"/>
        </p:scale>
        <p:origin x="14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ср 20.11.19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20.11.19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20.11.19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ср 20.11.19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ср 20.11.19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20.11.19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20.11.19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ср 20.11.19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20.11.19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ср 20.11.19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ср 20.11.19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ср 20.11.19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84784"/>
            <a:ext cx="8572560" cy="537321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       </a:t>
            </a:r>
            <a:r>
              <a:rPr lang="ru-RU" sz="2800" spc="50" dirty="0">
                <a:ln w="11430"/>
                <a:gradFill>
                  <a:gsLst>
                    <a:gs pos="25000">
                      <a:srgbClr val="7598D9">
                        <a:satMod val="155000"/>
                      </a:srgbClr>
                    </a:gs>
                    <a:gs pos="100000">
                      <a:srgbClr val="7598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Проект</a:t>
            </a:r>
            <a:br>
              <a:rPr lang="ru-RU" sz="2800" spc="50" dirty="0">
                <a:ln w="11430"/>
                <a:gradFill>
                  <a:gsLst>
                    <a:gs pos="25000">
                      <a:srgbClr val="7598D9">
                        <a:satMod val="155000"/>
                      </a:srgbClr>
                    </a:gs>
                    <a:gs pos="100000">
                      <a:srgbClr val="7598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</a:br>
            <a:r>
              <a:rPr lang="ru-RU" sz="2800" spc="50" dirty="0">
                <a:ln w="11430"/>
                <a:gradFill>
                  <a:gsLst>
                    <a:gs pos="25000">
                      <a:srgbClr val="7598D9">
                        <a:satMod val="155000"/>
                      </a:srgbClr>
                    </a:gs>
                    <a:gs pos="100000">
                      <a:srgbClr val="7598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«Физкультминутки</a:t>
            </a:r>
            <a:br>
              <a:rPr lang="ru-RU" sz="2800" spc="50" dirty="0">
                <a:ln w="11430"/>
                <a:gradFill>
                  <a:gsLst>
                    <a:gs pos="25000">
                      <a:srgbClr val="7598D9">
                        <a:satMod val="155000"/>
                      </a:srgbClr>
                    </a:gs>
                    <a:gs pos="100000">
                      <a:srgbClr val="7598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</a:br>
            <a:r>
              <a:rPr lang="ru-RU" sz="2800" spc="50" dirty="0">
                <a:ln w="11430"/>
                <a:gradFill>
                  <a:gsLst>
                    <a:gs pos="25000">
                      <a:srgbClr val="7598D9">
                        <a:satMod val="155000"/>
                      </a:srgbClr>
                    </a:gs>
                    <a:gs pos="100000">
                      <a:srgbClr val="7598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КАК СРЕДСТВО ФИЗИЧЕСКОГО И   ПСИХИЧЕСКОГО ОЗДОРОВЛЕНИЯ И РАЗВИТИЯ РЕБЕНКА </a:t>
            </a:r>
            <a:r>
              <a:rPr lang="en-US" sz="2800" spc="50" dirty="0">
                <a:ln w="11430"/>
                <a:gradFill>
                  <a:gsLst>
                    <a:gs pos="25000">
                      <a:srgbClr val="7598D9">
                        <a:satMod val="155000"/>
                      </a:srgbClr>
                    </a:gs>
                    <a:gs pos="100000">
                      <a:srgbClr val="7598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</a:t>
            </a:r>
            <a:r>
              <a:rPr lang="ru-RU" sz="2800" spc="50" dirty="0">
                <a:ln w="11430"/>
                <a:gradFill>
                  <a:gsLst>
                    <a:gs pos="25000">
                      <a:srgbClr val="7598D9">
                        <a:satMod val="155000"/>
                      </a:srgbClr>
                    </a:gs>
                    <a:gs pos="100000">
                      <a:srgbClr val="7598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              ДОШКОЛЬНОГО ВОЗРАСТА»</a:t>
            </a:r>
            <a:br>
              <a:rPr lang="ru-RU" sz="2800" spc="50" dirty="0">
                <a:ln w="11430"/>
                <a:gradFill>
                  <a:gsLst>
                    <a:gs pos="25000">
                      <a:srgbClr val="7598D9">
                        <a:satMod val="155000"/>
                      </a:srgbClr>
                    </a:gs>
                    <a:gs pos="100000">
                      <a:srgbClr val="7598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</a:br>
            <a:br>
              <a:rPr lang="ru-RU" sz="2800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</a:br>
            <a:r>
              <a:rPr lang="ru-RU" sz="1600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Презентацию подготовили:</a:t>
            </a:r>
            <a:br>
              <a:rPr lang="ru-RU" sz="1600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</a:br>
            <a:r>
              <a:rPr lang="ru-RU" sz="1600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Инструктор по ФИЗО Гайдук Д.В.</a:t>
            </a:r>
            <a:br>
              <a:rPr lang="ru-RU" sz="1600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</a:br>
            <a:r>
              <a:rPr lang="ru-RU" sz="1600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Воспитатели:</a:t>
            </a:r>
            <a:br>
              <a:rPr lang="ru-RU" sz="1600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</a:br>
            <a:r>
              <a:rPr lang="ru-RU" sz="1600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Плева Н.А</a:t>
            </a:r>
            <a:br>
              <a:rPr lang="ru-RU" sz="1600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</a:br>
            <a:r>
              <a:rPr lang="ru-RU" sz="1600" spc="50" dirty="0" err="1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Камышанова</a:t>
            </a:r>
            <a:r>
              <a:rPr lang="ru-RU" sz="1600" spc="50" dirty="0">
                <a:ln w="11430"/>
                <a:solidFill>
                  <a:prstClr val="black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Е.А.</a:t>
            </a:r>
            <a:br>
              <a:rPr lang="ru-RU" sz="2800" spc="50" dirty="0">
                <a:ln w="11430"/>
                <a:gradFill>
                  <a:gsLst>
                    <a:gs pos="25000">
                      <a:srgbClr val="7598D9">
                        <a:satMod val="155000"/>
                      </a:srgbClr>
                    </a:gs>
                    <a:gs pos="100000">
                      <a:srgbClr val="7598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ighlight>
                  <a:srgbClr val="FF0000"/>
                </a:highlight>
                <a:cs typeface="Aharoni" pitchFamily="2" charset="-79"/>
              </a:rPr>
            </a:br>
            <a:br>
              <a:rPr lang="ru-RU" sz="2800" spc="50" dirty="0">
                <a:ln w="11430"/>
                <a:gradFill>
                  <a:gsLst>
                    <a:gs pos="25000">
                      <a:srgbClr val="7598D9">
                        <a:satMod val="155000"/>
                      </a:srgbClr>
                    </a:gs>
                    <a:gs pos="100000">
                      <a:srgbClr val="7598D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ighlight>
                  <a:srgbClr val="FF0000"/>
                </a:highlight>
                <a:cs typeface="Aharoni" pitchFamily="2" charset="-79"/>
              </a:rPr>
            </a:br>
            <a:r>
              <a:rPr lang="en-US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</a:t>
            </a:r>
            <a:b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</a:br>
            <a:r>
              <a:rPr lang="ru-RU" sz="4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29698" name="Picture 2" descr="http://www.playcast.ru/uploads/2015/04/23/1329114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85558" y="-285776"/>
            <a:ext cx="2658442" cy="335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br>
              <a:rPr lang="ru-RU" sz="3100" dirty="0"/>
            </a:br>
            <a:r>
              <a:rPr lang="ru-RU" sz="31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Рисование на тему "Олимпийский флаг»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Олимпийский флаг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2214554"/>
            <a:ext cx="3301165" cy="2520000"/>
          </a:xfrm>
        </p:spPr>
      </p:pic>
      <p:pic>
        <p:nvPicPr>
          <p:cNvPr id="20482" name="Picture 2" descr="http://detsad-yar.ru/files/products/684_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1785926"/>
            <a:ext cx="1928826" cy="3590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           </a:t>
            </a:r>
            <a:r>
              <a:rPr lang="ru-RU" b="1" dirty="0">
                <a:solidFill>
                  <a:srgbClr val="FF0000"/>
                </a:solidFill>
              </a:rPr>
              <a:t>Зрительная гимнастика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Зрительная гимнастик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2071678"/>
            <a:ext cx="3682114" cy="2880000"/>
          </a:xfrm>
        </p:spPr>
      </p:pic>
      <p:pic>
        <p:nvPicPr>
          <p:cNvPr id="19458" name="Picture 2" descr="http://tetra-toys.ru/image/cache/data/bouling-850x8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643050"/>
            <a:ext cx="1080000" cy="1080000"/>
          </a:xfrm>
          <a:prstGeom prst="rect">
            <a:avLst/>
          </a:prstGeom>
          <a:noFill/>
        </p:spPr>
      </p:pic>
      <p:pic>
        <p:nvPicPr>
          <p:cNvPr id="5" name="Picture 2" descr="http://tetra-toys.ru/image/cache/data/bouling-850x8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286124"/>
            <a:ext cx="1080000" cy="1080000"/>
          </a:xfrm>
          <a:prstGeom prst="rect">
            <a:avLst/>
          </a:prstGeom>
          <a:noFill/>
        </p:spPr>
      </p:pic>
      <p:pic>
        <p:nvPicPr>
          <p:cNvPr id="6" name="Picture 2" descr="http://tetra-toys.ru/image/cache/data/bouling-850x8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286124"/>
            <a:ext cx="1080000" cy="1080000"/>
          </a:xfrm>
          <a:prstGeom prst="rect">
            <a:avLst/>
          </a:prstGeom>
          <a:noFill/>
        </p:spPr>
      </p:pic>
      <p:pic>
        <p:nvPicPr>
          <p:cNvPr id="7" name="Picture 2" descr="http://tetra-toys.ru/image/cache/data/bouling-850x8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000636"/>
            <a:ext cx="1080000" cy="10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              </a:t>
            </a:r>
            <a:r>
              <a:rPr lang="ru-RU" b="1" dirty="0">
                <a:solidFill>
                  <a:srgbClr val="00B0F0"/>
                </a:solidFill>
              </a:rPr>
              <a:t>Дыхательная гимнастика</a:t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en-US" b="1" dirty="0">
                <a:solidFill>
                  <a:srgbClr val="00B0F0"/>
                </a:solidFill>
              </a:rPr>
              <a:t>                          </a:t>
            </a:r>
            <a:r>
              <a:rPr lang="ru-RU" b="1" dirty="0">
                <a:solidFill>
                  <a:srgbClr val="00B0F0"/>
                </a:solidFill>
              </a:rPr>
              <a:t>«Тучка»</a:t>
            </a:r>
          </a:p>
        </p:txBody>
      </p:sp>
      <p:pic>
        <p:nvPicPr>
          <p:cNvPr id="4" name="Содержимое 3" descr="Дыхательная гимнастика Тучк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2143116"/>
            <a:ext cx="2430753" cy="3240000"/>
          </a:xfrm>
        </p:spPr>
      </p:pic>
      <p:sp>
        <p:nvSpPr>
          <p:cNvPr id="18434" name="AutoShape 2" descr="https://im2-tub-ru.yandex.net/i?id=8d9bff7270af6b42d5bf552a42d60d2a&amp;n=33&amp;h=215&amp;w=33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8" name="Picture 6" descr="http://www.falibo.com/course/level_1/img/wind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71678"/>
            <a:ext cx="952500" cy="952500"/>
          </a:xfrm>
          <a:prstGeom prst="rect">
            <a:avLst/>
          </a:prstGeom>
          <a:noFill/>
        </p:spPr>
      </p:pic>
      <p:pic>
        <p:nvPicPr>
          <p:cNvPr id="9" name="Picture 6" descr="http://www.falibo.com/course/level_1/img/wind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786322"/>
            <a:ext cx="952500" cy="952500"/>
          </a:xfrm>
          <a:prstGeom prst="rect">
            <a:avLst/>
          </a:prstGeom>
          <a:noFill/>
        </p:spPr>
      </p:pic>
      <p:pic>
        <p:nvPicPr>
          <p:cNvPr id="10" name="Picture 6" descr="http://www.falibo.com/course/level_1/img/wind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6748" y="4938722"/>
            <a:ext cx="952500" cy="952500"/>
          </a:xfrm>
          <a:prstGeom prst="rect">
            <a:avLst/>
          </a:prstGeom>
          <a:noFill/>
        </p:spPr>
      </p:pic>
      <p:pic>
        <p:nvPicPr>
          <p:cNvPr id="11" name="Picture 6" descr="http://www.falibo.com/course/level_1/img/wind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143116"/>
            <a:ext cx="952500" cy="952500"/>
          </a:xfrm>
          <a:prstGeom prst="rect">
            <a:avLst/>
          </a:prstGeom>
          <a:noFill/>
        </p:spPr>
      </p:pic>
      <p:pic>
        <p:nvPicPr>
          <p:cNvPr id="12" name="Picture 6" descr="http://www.falibo.com/course/level_1/img/wind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4786322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          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Дыхательная гимнастика 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               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«Подуй на снежинку»</a:t>
            </a:r>
          </a:p>
        </p:txBody>
      </p:sp>
      <p:pic>
        <p:nvPicPr>
          <p:cNvPr id="4" name="Содержимое 3" descr="Подуем на снежинки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8" y="1857364"/>
            <a:ext cx="3727560" cy="2880000"/>
          </a:xfrm>
        </p:spPr>
      </p:pic>
      <p:pic>
        <p:nvPicPr>
          <p:cNvPr id="17410" name="Picture 2" descr="http://www.coollady.ru/puc/4/snow/05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00042"/>
            <a:ext cx="1000863" cy="1080000"/>
          </a:xfrm>
          <a:prstGeom prst="rect">
            <a:avLst/>
          </a:prstGeom>
          <a:noFill/>
        </p:spPr>
      </p:pic>
      <p:pic>
        <p:nvPicPr>
          <p:cNvPr id="5" name="Picture 2" descr="http://www.coollady.ru/puc/4/snow/05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143248"/>
            <a:ext cx="1000863" cy="1080000"/>
          </a:xfrm>
          <a:prstGeom prst="rect">
            <a:avLst/>
          </a:prstGeom>
          <a:noFill/>
        </p:spPr>
      </p:pic>
      <p:pic>
        <p:nvPicPr>
          <p:cNvPr id="6" name="Picture 2" descr="http://www.coollady.ru/puc/4/snow/05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428604"/>
            <a:ext cx="1000863" cy="1080000"/>
          </a:xfrm>
          <a:prstGeom prst="rect">
            <a:avLst/>
          </a:prstGeom>
          <a:noFill/>
        </p:spPr>
      </p:pic>
      <p:pic>
        <p:nvPicPr>
          <p:cNvPr id="7" name="Picture 2" descr="http://www.coollady.ru/puc/4/snow/05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3143248"/>
            <a:ext cx="1000863" cy="10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              </a:t>
            </a:r>
            <a:r>
              <a:rPr lang="ru-RU" b="1" dirty="0">
                <a:solidFill>
                  <a:srgbClr val="7030A0"/>
                </a:solidFill>
              </a:rPr>
              <a:t>Дыхательная гимнастика</a:t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en-US" b="1" dirty="0">
                <a:solidFill>
                  <a:srgbClr val="7030A0"/>
                </a:solidFill>
              </a:rPr>
              <a:t>              </a:t>
            </a:r>
            <a:r>
              <a:rPr lang="ru-RU" b="1" dirty="0">
                <a:solidFill>
                  <a:srgbClr val="7030A0"/>
                </a:solidFill>
              </a:rPr>
              <a:t>«Сдуй бабочку с цветка»</a:t>
            </a:r>
          </a:p>
        </p:txBody>
      </p:sp>
      <p:pic>
        <p:nvPicPr>
          <p:cNvPr id="4" name="Содержимое 3" descr="Сдуй бабочку с цветк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143240" y="2143116"/>
            <a:ext cx="2376737" cy="3168000"/>
          </a:xfrm>
        </p:spPr>
      </p:pic>
      <p:pic>
        <p:nvPicPr>
          <p:cNvPr id="16386" name="Picture 2" descr="http://hobbidoma.ru/wp-content/uploads/2012/01/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00174"/>
            <a:ext cx="2005133" cy="1440000"/>
          </a:xfrm>
          <a:prstGeom prst="rect">
            <a:avLst/>
          </a:prstGeom>
          <a:noFill/>
        </p:spPr>
      </p:pic>
      <p:pic>
        <p:nvPicPr>
          <p:cNvPr id="5" name="Picture 2" descr="http://hobbidoma.ru/wp-content/uploads/2012/01/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500174"/>
            <a:ext cx="2005133" cy="14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7710" y="285728"/>
            <a:ext cx="4947023" cy="72547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           </a:t>
            </a:r>
            <a:r>
              <a:rPr lang="ru-RU" b="1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Пальчиковая гимнастика</a:t>
            </a:r>
          </a:p>
        </p:txBody>
      </p:sp>
      <p:pic>
        <p:nvPicPr>
          <p:cNvPr id="4" name="Содержимое 3" descr="Пальчиковая гимнастик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2" y="2000240"/>
            <a:ext cx="3818200" cy="2880000"/>
          </a:xfrm>
        </p:spPr>
      </p:pic>
      <p:pic>
        <p:nvPicPr>
          <p:cNvPr id="15362" name="Picture 2" descr="http://4.bp.blogspot.com/-hXXBbu-I9uM/U1T3Li93vGI/AAAAAAAACzg/SiCNKtatnI4/s1600/%25D0%25BB%25D0%25B0%25D0%25B4%25D0%25BE%25D1%2588%25D0%25B5%25D1%2587%25D0%25BA%25D0%25B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1977677" cy="10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r>
              <a:rPr lang="en-US" b="1" dirty="0">
                <a:ln>
                  <a:solidFill>
                    <a:srgbClr val="0070C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</a:t>
            </a:r>
            <a:r>
              <a:rPr lang="ru-RU" b="1" dirty="0">
                <a:ln>
                  <a:solidFill>
                    <a:srgbClr val="0070C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Двигательная гимнастика</a:t>
            </a:r>
          </a:p>
        </p:txBody>
      </p:sp>
      <p:pic>
        <p:nvPicPr>
          <p:cNvPr id="4" name="Содержимое 3" descr="Двигательная гимнастик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1857364"/>
            <a:ext cx="3840000" cy="2880000"/>
          </a:xfrm>
        </p:spPr>
      </p:pic>
      <p:pic>
        <p:nvPicPr>
          <p:cNvPr id="14338" name="Picture 2" descr="http://madou11reutov.ru/d/842122/d/b33771274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945978" cy="1080000"/>
          </a:xfrm>
          <a:prstGeom prst="rect">
            <a:avLst/>
          </a:prstGeom>
          <a:noFill/>
        </p:spPr>
      </p:pic>
      <p:pic>
        <p:nvPicPr>
          <p:cNvPr id="5" name="Picture 2" descr="http://madou11reutov.ru/d/842122/d/b33771274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500042"/>
            <a:ext cx="945978" cy="10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4294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b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                  </a:t>
            </a:r>
            <a:r>
              <a:rPr lang="ru-RU" b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Актуальность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sz="1800" dirty="0">
                <a:solidFill>
                  <a:srgbClr val="002060"/>
                </a:solidFill>
              </a:rPr>
              <a:t>Одна из основных задач, стоящих перед педагогами, — воспитание здорового подрастающего поколения. Оздоровительная работа с дошкольниками в последние десятилетия приобрела особую актуальность, что связано со стабильной тенденцией ухудшения здоровья всего населения России, в том числе и детей.</a:t>
            </a:r>
            <a:endParaRPr lang="en-US" sz="1800" dirty="0">
              <a:solidFill>
                <a:srgbClr val="002060"/>
              </a:solidFill>
            </a:endParaRPr>
          </a:p>
          <a:p>
            <a:r>
              <a:rPr lang="ru-RU" sz="1800" dirty="0">
                <a:solidFill>
                  <a:srgbClr val="002060"/>
                </a:solidFill>
              </a:rPr>
              <a:t>Движение» – это жизнь – эти слова известны практически каждому человеку. Тот факт, что двигательная активность полезна для организма человека, бесспорен. Но далеко не все понимают, как важна она для формирования физического и психического здоровья человека и насколько необходимо уже с малых лет,  приучать наших детей вести активный образ жизни.</a:t>
            </a:r>
          </a:p>
          <a:p>
            <a:r>
              <a:rPr lang="ru-RU" sz="1800" dirty="0">
                <a:solidFill>
                  <a:srgbClr val="002060"/>
                </a:solidFill>
              </a:rPr>
              <a:t>Потребность в двигательной активности у детей дошкольного возраста очень велика. Ограничение активности в этот период может привести к задержке психического и речевого развития ребенка.</a:t>
            </a:r>
          </a:p>
          <a:p>
            <a:r>
              <a:rPr lang="ru-RU" sz="1800" dirty="0">
                <a:solidFill>
                  <a:srgbClr val="002060"/>
                </a:solidFill>
              </a:rPr>
              <a:t>Одним из средств развития двигательной активности детей является физкультминутка.</a:t>
            </a:r>
          </a:p>
          <a:p>
            <a:endParaRPr lang="ru-RU" sz="1600" dirty="0"/>
          </a:p>
        </p:txBody>
      </p:sp>
      <p:pic>
        <p:nvPicPr>
          <p:cNvPr id="28674" name="Picture 2" descr="http://igrushka.tv/link_pic/00025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1071546"/>
            <a:ext cx="1260000" cy="12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286676" cy="64294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D60093"/>
                </a:solidFill>
              </a:rPr>
              <a:t>                       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D60093"/>
                </a:solidFill>
              </a:rPr>
              <a:t>Цель проекта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000108"/>
            <a:ext cx="7829576" cy="5643602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   Сохранение и укрепление физического и психического здоровья детей с помощью физкультминуток</a:t>
            </a:r>
          </a:p>
          <a:p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Участники проекта: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дети 4-5 лет (средний возраст)</a:t>
            </a:r>
          </a:p>
          <a:p>
            <a:pPr lvl="0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воспитатели</a:t>
            </a:r>
          </a:p>
          <a:p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Тип проекта: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практико-ориентированный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27650" name="Picture 2" descr="http://shop-semya.ru/images/resize/catalog/1000x1000/83d85cc24a16687b9021f4c0fb3ddd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4214794"/>
            <a:ext cx="5607461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850106"/>
          </a:xfrm>
          <a:solidFill>
            <a:schemeClr val="bg1"/>
          </a:solidFill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Задачи</a:t>
            </a:r>
            <a:br>
              <a:rPr lang="ru-RU" b="1" cap="none" spc="5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</a:br>
            <a:r>
              <a:rPr lang="ru-RU" b="1" cap="none" spc="5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rPr>
              <a:t> презентации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Образовательные: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 - формировать элементарные  представления о пользе занятий физической культурой, 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- уточнять знания о том, как настроение влияет на наше самочувствие.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-расширять, углублять знания детей о своем организме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Развивающие: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-развивать общую и мелкую моторику;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формировать  и совершенствовать  умения  и навыки  в основных видах движений.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- развивать физические качества;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Воспитательные: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- воспитывать интерес к спорту, физической культуре, здоровому образу жизни.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- формировать положительные эмоции, активность в самостоятельной двигательной деятельности.</a:t>
            </a:r>
          </a:p>
          <a:p>
            <a:endParaRPr lang="ru-RU" dirty="0"/>
          </a:p>
        </p:txBody>
      </p:sp>
      <p:pic>
        <p:nvPicPr>
          <p:cNvPr id="26628" name="Picture 4" descr="http://www.masterofmusic.ru/guest/prox.php/?q=aHR0cDovL2kueXRpbWcuY29tL3ZpL0kzTUswdldPU0pBL21heHJlc2RlZmF1bHQ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37307"/>
            <a:ext cx="1714512" cy="11430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Ожидаемый результат: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>
                <a:solidFill>
                  <a:srgbClr val="009900"/>
                </a:solidFill>
              </a:rPr>
              <a:t>Повышение интереса детей к физическим упражнениям и спорту, к здоровому образу жизни;</a:t>
            </a:r>
          </a:p>
          <a:p>
            <a:pPr lvl="0"/>
            <a:r>
              <a:rPr lang="ru-RU" dirty="0">
                <a:solidFill>
                  <a:srgbClr val="009900"/>
                </a:solidFill>
              </a:rPr>
              <a:t>Активность детей, владение навыками здорового образа жизни,  </a:t>
            </a:r>
            <a:r>
              <a:rPr lang="ru-RU" dirty="0" err="1">
                <a:solidFill>
                  <a:srgbClr val="009900"/>
                </a:solidFill>
              </a:rPr>
              <a:t>накапливаемость</a:t>
            </a:r>
            <a:r>
              <a:rPr lang="ru-RU" dirty="0">
                <a:solidFill>
                  <a:srgbClr val="009900"/>
                </a:solidFill>
              </a:rPr>
              <a:t> резерва здоровья</a:t>
            </a:r>
          </a:p>
          <a:p>
            <a:pPr lvl="0"/>
            <a:r>
              <a:rPr lang="ru-RU" dirty="0">
                <a:solidFill>
                  <a:srgbClr val="009900"/>
                </a:solidFill>
              </a:rPr>
              <a:t>Повышение уровня физического и психического здоровья детей;</a:t>
            </a:r>
          </a:p>
          <a:p>
            <a:pPr lvl="0"/>
            <a:r>
              <a:rPr lang="ru-RU" dirty="0">
                <a:solidFill>
                  <a:srgbClr val="009900"/>
                </a:solidFill>
              </a:rPr>
              <a:t>Нормализация общей и мелкой моторики;</a:t>
            </a:r>
          </a:p>
          <a:p>
            <a:pPr lvl="0"/>
            <a:r>
              <a:rPr lang="ru-RU" dirty="0">
                <a:solidFill>
                  <a:srgbClr val="009900"/>
                </a:solidFill>
              </a:rPr>
              <a:t>Положительный результат темпов прироста физических качеств;</a:t>
            </a:r>
          </a:p>
          <a:p>
            <a:pPr lvl="0"/>
            <a:r>
              <a:rPr lang="ru-RU" dirty="0">
                <a:solidFill>
                  <a:srgbClr val="009900"/>
                </a:solidFill>
              </a:rPr>
              <a:t>Предупреждение переутомления и снижения умственной работоспособности во время НОД;</a:t>
            </a:r>
          </a:p>
          <a:p>
            <a:pPr lvl="0"/>
            <a:r>
              <a:rPr lang="ru-RU" dirty="0">
                <a:solidFill>
                  <a:srgbClr val="009900"/>
                </a:solidFill>
              </a:rPr>
              <a:t>Повышение профессионального мастерства в вопросах </a:t>
            </a:r>
            <a:r>
              <a:rPr lang="ru-RU" dirty="0" err="1">
                <a:solidFill>
                  <a:srgbClr val="009900"/>
                </a:solidFill>
              </a:rPr>
              <a:t>здоровьесбережения</a:t>
            </a:r>
            <a:r>
              <a:rPr lang="ru-RU" dirty="0">
                <a:solidFill>
                  <a:srgbClr val="009900"/>
                </a:solidFill>
              </a:rPr>
              <a:t>;</a:t>
            </a:r>
          </a:p>
          <a:p>
            <a:pPr lvl="0"/>
            <a:r>
              <a:rPr lang="ru-RU" dirty="0">
                <a:solidFill>
                  <a:srgbClr val="009900"/>
                </a:solidFill>
              </a:rPr>
              <a:t>Пополнение физкультурного уголка нетрадиционным оборудованием;</a:t>
            </a:r>
          </a:p>
          <a:p>
            <a:pPr lvl="0"/>
            <a:r>
              <a:rPr lang="ru-RU" dirty="0">
                <a:solidFill>
                  <a:srgbClr val="009900"/>
                </a:solidFill>
              </a:rPr>
              <a:t>Создание картотеки “Физкультминутки для детей -дошкольников”</a:t>
            </a:r>
          </a:p>
          <a:p>
            <a:endParaRPr lang="ru-RU" dirty="0"/>
          </a:p>
        </p:txBody>
      </p:sp>
      <p:sp>
        <p:nvSpPr>
          <p:cNvPr id="31746" name="AutoShape 2" descr="https://theinflectionist.files.wordpress.com/2015/09/file637127434178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8" name="Picture 4" descr="http://cdn1.rf-sp.ru/33/ae/33ae823b984f3e6e5dd3952679cff3a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214290"/>
            <a:ext cx="1680000" cy="12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FB233D-2B8A-4926-9579-C91865B4C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ВИДЫ ФИЗКУЛЬТМИНУТОК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59C82F-CCFA-4531-A48D-80ECE4CACBA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«Я И МОЁ ТЕЛО»</a:t>
            </a:r>
          </a:p>
          <a:p>
            <a:r>
              <a:rPr lang="ru-RU" dirty="0">
                <a:solidFill>
                  <a:srgbClr val="FF0000"/>
                </a:solidFill>
              </a:rPr>
              <a:t>«ВИДЫ СПОРТА»</a:t>
            </a:r>
          </a:p>
          <a:p>
            <a:r>
              <a:rPr lang="ru-RU" dirty="0">
                <a:solidFill>
                  <a:srgbClr val="FF0000"/>
                </a:solidFill>
              </a:rPr>
              <a:t>«ЗОРКИЕ ГЛАЗА»</a:t>
            </a:r>
          </a:p>
          <a:p>
            <a:r>
              <a:rPr lang="ru-RU" dirty="0">
                <a:solidFill>
                  <a:srgbClr val="FF0000"/>
                </a:solidFill>
              </a:rPr>
              <a:t>«ОЛИМПИЙСКИЙ ФЛАГ»</a:t>
            </a:r>
          </a:p>
          <a:p>
            <a:r>
              <a:rPr lang="ru-RU" dirty="0">
                <a:solidFill>
                  <a:srgbClr val="FF0000"/>
                </a:solidFill>
              </a:rPr>
              <a:t>«ЗРИТЕЛЬНАЯ ГИМНАСТИКИ»</a:t>
            </a:r>
          </a:p>
          <a:p>
            <a:r>
              <a:rPr lang="ru-RU" dirty="0">
                <a:solidFill>
                  <a:srgbClr val="FF0000"/>
                </a:solidFill>
              </a:rPr>
              <a:t>«ДЫХАТЕЛЬНАЯ ГИМНАСТИКА»</a:t>
            </a:r>
          </a:p>
          <a:p>
            <a:r>
              <a:rPr lang="ru-RU" dirty="0">
                <a:solidFill>
                  <a:srgbClr val="FF0000"/>
                </a:solidFill>
              </a:rPr>
              <a:t>«ПАЛЬЧИКОВАЯ ГИМНАСТИКА»</a:t>
            </a:r>
          </a:p>
          <a:p>
            <a:r>
              <a:rPr lang="ru-RU" dirty="0">
                <a:solidFill>
                  <a:srgbClr val="FF0000"/>
                </a:solidFill>
              </a:rPr>
              <a:t>«ДВИГАТЕЛЬНАЯ ГИМНАСТИКА»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41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043890" cy="1060472"/>
          </a:xfrm>
        </p:spPr>
        <p:txBody>
          <a:bodyPr>
            <a:normAutofit fontScale="90000"/>
          </a:bodyPr>
          <a:lstStyle/>
          <a:p>
            <a:pPr lvl="0"/>
            <a:b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Рассматривание энциклопедии</a:t>
            </a:r>
            <a:b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«Я и мое тело»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Простотр альбома Органы чувств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14678" y="2000240"/>
            <a:ext cx="2505877" cy="3240000"/>
          </a:xfrm>
        </p:spPr>
      </p:pic>
      <p:pic>
        <p:nvPicPr>
          <p:cNvPr id="23554" name="Picture 2" descr="http://i1.brand161.ru/1/4623/46220085/afacdb/igrushka-yula-dlya-malyshej-mishki-1397b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50"/>
            <a:ext cx="2357454" cy="1440000"/>
          </a:xfrm>
          <a:prstGeom prst="rect">
            <a:avLst/>
          </a:prstGeom>
          <a:noFill/>
        </p:spPr>
      </p:pic>
      <p:pic>
        <p:nvPicPr>
          <p:cNvPr id="5" name="Picture 2" descr="http://i1.brand161.ru/1/4623/46220085/afacdb/igrushka-yula-dlya-malyshej-mishki-1397b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643050"/>
            <a:ext cx="2243286" cy="1440000"/>
          </a:xfrm>
          <a:prstGeom prst="rect">
            <a:avLst/>
          </a:prstGeom>
          <a:noFill/>
        </p:spPr>
      </p:pic>
      <p:pic>
        <p:nvPicPr>
          <p:cNvPr id="23556" name="Picture 4" descr="http://podguzy.ru/assets/images/import1c/catalog/5d/5d6fa5b1-5a1e-11e5-5995-000c2953e14a_d61a783c-5ac0-11e5-5995-000c2953e14a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286256"/>
            <a:ext cx="2158301" cy="1440000"/>
          </a:xfrm>
          <a:prstGeom prst="rect">
            <a:avLst/>
          </a:prstGeom>
          <a:noFill/>
        </p:spPr>
      </p:pic>
      <p:pic>
        <p:nvPicPr>
          <p:cNvPr id="7" name="Picture 4" descr="http://podguzy.ru/assets/images/import1c/catalog/5d/5d6fa5b1-5a1e-11e5-5995-000c2953e14a_d61a783c-5ac0-11e5-5995-000c2953e14a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286256"/>
            <a:ext cx="2158301" cy="14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8072462" cy="1785950"/>
          </a:xfrm>
        </p:spPr>
        <p:txBody>
          <a:bodyPr>
            <a:normAutofit fontScale="90000"/>
          </a:bodyPr>
          <a:lstStyle/>
          <a:p>
            <a:r>
              <a:rPr lang="ru-RU" sz="3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Рассматривание и обсуждение </a:t>
            </a:r>
            <a:r>
              <a:rPr lang="en-US" sz="3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</a:t>
            </a:r>
            <a:r>
              <a:rPr lang="ru-RU" sz="3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альбомов «Виды спорта», «Спортивный инвентарь»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Просмотр альбома Виды спорт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2214554"/>
            <a:ext cx="2454560" cy="3240000"/>
          </a:xfrm>
        </p:spPr>
      </p:pic>
      <p:pic>
        <p:nvPicPr>
          <p:cNvPr id="22530" name="Picture 2" descr="http://pm-plus.ru/images/836233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928802"/>
            <a:ext cx="1267941" cy="1440000"/>
          </a:xfrm>
          <a:prstGeom prst="rect">
            <a:avLst/>
          </a:prstGeom>
          <a:noFill/>
        </p:spPr>
      </p:pic>
      <p:pic>
        <p:nvPicPr>
          <p:cNvPr id="6" name="Picture 2" descr="http://pm-plus.ru/images/836233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857364"/>
            <a:ext cx="1267941" cy="1440000"/>
          </a:xfrm>
          <a:prstGeom prst="rect">
            <a:avLst/>
          </a:prstGeom>
          <a:noFill/>
        </p:spPr>
      </p:pic>
      <p:pic>
        <p:nvPicPr>
          <p:cNvPr id="22534" name="Picture 6" descr="http://s8.marst.ru/preview/r/6f5f1392881533c2f439d1e420a78d02/376x260/thumbs/ZbctBPEUiOYUti2D3nWauwGubWMeKyz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214818"/>
            <a:ext cx="1862062" cy="1440000"/>
          </a:xfrm>
          <a:prstGeom prst="rect">
            <a:avLst/>
          </a:prstGeom>
          <a:noFill/>
        </p:spPr>
      </p:pic>
      <p:pic>
        <p:nvPicPr>
          <p:cNvPr id="9" name="Picture 6" descr="http://s8.marst.ru/preview/r/6f5f1392881533c2f439d1e420a78d02/376x260/thumbs/ZbctBPEUiOYUti2D3nWauwGubWMeKyz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4214818"/>
            <a:ext cx="1862062" cy="14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br>
              <a:rPr lang="ru-RU" sz="31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1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Образовательная деятельность в виде игровой ситуации  "Зоркие глазки»</a:t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Игра Волшебное зеркало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428736"/>
            <a:ext cx="2115000" cy="1800000"/>
          </a:xfrm>
        </p:spPr>
      </p:pic>
      <p:pic>
        <p:nvPicPr>
          <p:cNvPr id="6" name="Рисунок 5" descr="Игра Копилка запах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1428736"/>
            <a:ext cx="2160000" cy="1800000"/>
          </a:xfrm>
          <a:prstGeom prst="rect">
            <a:avLst/>
          </a:prstGeom>
        </p:spPr>
      </p:pic>
      <p:pic>
        <p:nvPicPr>
          <p:cNvPr id="7" name="Рисунок 6" descr="Игра Что ты видиш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4357694"/>
            <a:ext cx="2560650" cy="1620000"/>
          </a:xfrm>
          <a:prstGeom prst="rect">
            <a:avLst/>
          </a:prstGeom>
        </p:spPr>
      </p:pic>
      <p:pic>
        <p:nvPicPr>
          <p:cNvPr id="21508" name="Picture 4" descr="http://alisatoys22.ru/img/products/0000586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4857760"/>
            <a:ext cx="1565338" cy="14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266</TotalTime>
  <Words>223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Adobe Gothic Std B</vt:lpstr>
      <vt:lpstr>Aharoni</vt:lpstr>
      <vt:lpstr>Century Schoolbook</vt:lpstr>
      <vt:lpstr>Courier New</vt:lpstr>
      <vt:lpstr>Wingdings</vt:lpstr>
      <vt:lpstr>Wingdings 2</vt:lpstr>
      <vt:lpstr>Эркер</vt:lpstr>
      <vt:lpstr>             Проект  «Физкультминутки  КАК СРЕДСТВО ФИЗИЧЕСКОГО И   ПСИХИЧЕСКОГО ОЗДОРОВЛЕНИЯ И РАЗВИТИЯ РЕБЕНКА                        ДОШКОЛЬНОГО ВОЗРАСТА»   Презентацию подготовили: Инструктор по ФИЗО Гайдук Д.В. Воспитатели: Плева Н.А Камышанова Е.А.      </vt:lpstr>
      <vt:lpstr>                   Актуальность </vt:lpstr>
      <vt:lpstr>                        Цель проекта</vt:lpstr>
      <vt:lpstr>Задачи  презентации</vt:lpstr>
      <vt:lpstr>        Ожидаемый результат: </vt:lpstr>
      <vt:lpstr>ВИДЫ ФИЗКУЛЬТМИНУТОК</vt:lpstr>
      <vt:lpstr>            Рассматривание энциклопедии                         «Я и мое тело» </vt:lpstr>
      <vt:lpstr>Рассматривание и обсуждение                   альбомов «Виды спорта», «Спортивный инвентарь» </vt:lpstr>
      <vt:lpstr> Образовательная деятельность в виде игровой ситуации  "Зоркие глазки» </vt:lpstr>
      <vt:lpstr> Рисование на тему "Олимпийский флаг» </vt:lpstr>
      <vt:lpstr>              Зрительная гимнастика </vt:lpstr>
      <vt:lpstr>              Дыхательная гимнастика                           «Тучка»</vt:lpstr>
      <vt:lpstr>           Дыхательная гимнастика                  «Подуй на снежинку»</vt:lpstr>
      <vt:lpstr>              Дыхательная гимнастика               «Сдуй бабочку с цветка»</vt:lpstr>
      <vt:lpstr>           Пальчиковая гимнастика</vt:lpstr>
      <vt:lpstr>              Двигательная гимнастика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«Физкультминутки КАК СРЕДСТВО ФИЗИЧЕСКОГО И   ПСИХИЧЕСКОГО ОЗДОРОВЛЕНИЯ И РАЗВИТИЯ РЕБЕНКА                    ДОШКОЛЬНОГО ВОЗРАСТА»</dc:title>
  <dc:creator>AnnaCharm</dc:creator>
  <cp:lastModifiedBy>Пользователь</cp:lastModifiedBy>
  <cp:revision>111</cp:revision>
  <dcterms:created xsi:type="dcterms:W3CDTF">2016-03-15T11:54:16Z</dcterms:created>
  <dcterms:modified xsi:type="dcterms:W3CDTF">2019-11-20T11:32:10Z</dcterms:modified>
</cp:coreProperties>
</file>