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0" r:id="rId8"/>
    <p:sldId id="265" r:id="rId9"/>
    <p:sldId id="269" r:id="rId10"/>
    <p:sldId id="266" r:id="rId11"/>
    <p:sldId id="267" r:id="rId12"/>
    <p:sldId id="268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3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gi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1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56441" cy="6858000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0" y="18864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Муниципальное бюджетное образовательное учреждение </a:t>
            </a:r>
            <a:endParaRPr lang="ru-RU" sz="24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центр </a:t>
            </a:r>
            <a:r>
              <a:rPr lang="ru-RU" sz="2400" b="1" dirty="0">
                <a:solidFill>
                  <a:schemeClr val="bg1"/>
                </a:solidFill>
              </a:rPr>
              <a:t>дополнительного образования детей «Радуга» </a:t>
            </a:r>
            <a:endParaRPr lang="ru-RU" sz="24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пгт</a:t>
            </a:r>
            <a:r>
              <a:rPr lang="ru-RU" sz="2400" b="1" dirty="0">
                <a:solidFill>
                  <a:schemeClr val="bg1"/>
                </a:solidFill>
              </a:rPr>
              <a:t>. </a:t>
            </a:r>
            <a:r>
              <a:rPr lang="ru-RU" sz="2400" b="1" dirty="0" err="1">
                <a:solidFill>
                  <a:schemeClr val="bg1"/>
                </a:solidFill>
              </a:rPr>
              <a:t>Новоаганск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205" y="1484784"/>
            <a:ext cx="8496943" cy="212365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5715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4400" b="1" dirty="0">
                <a:solidFill>
                  <a:srgbClr val="FF0000"/>
                </a:solidFill>
                <a:latin typeface="Arial Black" pitchFamily="34" charset="0"/>
                <a:cs typeface="Times New Roman" panose="02020603050405020304" pitchFamily="18" charset="0"/>
              </a:rPr>
              <a:t>Стиль </a:t>
            </a:r>
            <a:r>
              <a:rPr lang="ru-RU" sz="4400" b="1" dirty="0" err="1">
                <a:solidFill>
                  <a:srgbClr val="FF0000"/>
                </a:solidFill>
                <a:latin typeface="Arial Black" pitchFamily="34" charset="0"/>
                <a:cs typeface="Times New Roman" panose="02020603050405020304" pitchFamily="18" charset="0"/>
              </a:rPr>
              <a:t>милитари</a:t>
            </a:r>
            <a:r>
              <a:rPr lang="ru-RU" sz="4400" b="1" dirty="0">
                <a:solidFill>
                  <a:srgbClr val="FF0000"/>
                </a:solidFill>
                <a:latin typeface="Arial Black" pitchFamily="34" charset="0"/>
                <a:cs typeface="Times New Roman" panose="02020603050405020304" pitchFamily="18" charset="0"/>
              </a:rPr>
              <a:t>, </a:t>
            </a:r>
            <a:endParaRPr lang="ru-RU" sz="4400" b="1" dirty="0" smtClean="0">
              <a:solidFill>
                <a:srgbClr val="FF0000"/>
              </a:solidFill>
              <a:latin typeface="Arial Black" pitchFamily="34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  <a:cs typeface="Times New Roman" panose="02020603050405020304" pitchFamily="18" charset="0"/>
              </a:rPr>
              <a:t>мода </a:t>
            </a:r>
            <a:r>
              <a:rPr lang="ru-RU" sz="4400" b="1" dirty="0">
                <a:solidFill>
                  <a:srgbClr val="FF0000"/>
                </a:solidFill>
                <a:latin typeface="Arial Black" pitchFamily="34" charset="0"/>
                <a:cs typeface="Times New Roman" panose="02020603050405020304" pitchFamily="18" charset="0"/>
              </a:rPr>
              <a:t>как оружие против 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  <a:cs typeface="Times New Roman" panose="02020603050405020304" pitchFamily="18" charset="0"/>
              </a:rPr>
              <a:t>войны</a:t>
            </a:r>
            <a:endParaRPr lang="ru-RU" sz="4400" b="1" dirty="0">
              <a:solidFill>
                <a:srgbClr val="FF0000"/>
              </a:solidFill>
              <a:latin typeface="Arial Black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23926" y="3789040"/>
            <a:ext cx="474630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ru-RU" sz="24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Составила: </a:t>
            </a:r>
          </a:p>
          <a:p>
            <a:pPr algn="r">
              <a:defRPr/>
            </a:pPr>
            <a:r>
              <a:rPr lang="ru-RU" sz="2400" b="1" i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Мурга </a:t>
            </a:r>
            <a:r>
              <a:rPr lang="ru-RU" sz="2400" b="1" i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Полина, обучающаяся студии «Молодежная мода»</a:t>
            </a:r>
            <a:endParaRPr lang="ru-RU" sz="2400" b="1" i="1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r">
              <a:defRPr/>
            </a:pPr>
            <a:r>
              <a:rPr lang="ru-RU" sz="24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Руководитель:</a:t>
            </a:r>
          </a:p>
          <a:p>
            <a:pPr algn="r">
              <a:defRPr/>
            </a:pPr>
            <a:r>
              <a:rPr lang="ru-RU" sz="2400" b="1" i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Пономарева Л. </a:t>
            </a:r>
            <a:r>
              <a:rPr lang="ru-RU" sz="2400" b="1" i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А., педагог дополнительного образования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16474" y="6255239"/>
            <a:ext cx="21087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Новоаганск, 2015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27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1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56441" cy="6858000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428860" y="285728"/>
            <a:ext cx="4143404" cy="52322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Выбор модели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5121" name="Picture 1" descr="C:\Documents and Settings\User\Мои документы\Мои рисунки\милитари\4b179f5ee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3" y="1177492"/>
            <a:ext cx="3402463" cy="5346759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</p:pic>
      <p:pic>
        <p:nvPicPr>
          <p:cNvPr id="5122" name="Picture 2" descr="C:\Documents and Settings\User\Мои документы\Мои рисунки\милитари\stil-military-e138198803985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2033" y="3645024"/>
            <a:ext cx="3500462" cy="3032708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</p:pic>
      <p:pic>
        <p:nvPicPr>
          <p:cNvPr id="5123" name="Picture 3" descr="C:\Documents and Settings\User\Мои документы\Мои рисунки\милитари\1288630858_labrillant.ru_lg002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6152" y="968173"/>
            <a:ext cx="4143404" cy="2428892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358527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1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56441" cy="6858000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3003105" y="381308"/>
            <a:ext cx="3214710" cy="52322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Эскиз костюма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Documents and Settings\Admin\Мои документы\IMG_20150326_0001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40851" y="1268760"/>
            <a:ext cx="2939218" cy="5109197"/>
          </a:xfrm>
          <a:prstGeom prst="rect">
            <a:avLst/>
          </a:prstGeom>
          <a:noFill/>
          <a:ln w="38100">
            <a:solidFill>
              <a:schemeClr val="accent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527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1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56441" cy="6858000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928794" y="500042"/>
            <a:ext cx="5000660" cy="52322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Экономический расчет</a:t>
            </a:r>
            <a:endParaRPr lang="ru-RU" sz="2800" dirty="0">
              <a:solidFill>
                <a:schemeClr val="tx1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857225" y="1428736"/>
          <a:ext cx="7500990" cy="5195826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785817"/>
                <a:gridCol w="2214579"/>
                <a:gridCol w="1500198"/>
                <a:gridCol w="1500198"/>
                <a:gridCol w="1500198"/>
              </a:tblGrid>
              <a:tr h="5072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n-lt"/>
                          <a:ea typeface="Times New Roman"/>
                          <a:cs typeface="Times New Roman"/>
                        </a:rPr>
                        <a:t>№ п/п</a:t>
                      </a:r>
                      <a:endParaRPr lang="ru-RU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n-lt"/>
                          <a:ea typeface="Times New Roman"/>
                          <a:cs typeface="Times New Roman"/>
                        </a:rPr>
                        <a:t>Наименование материала</a:t>
                      </a:r>
                      <a:endParaRPr lang="ru-RU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+mn-lt"/>
                          <a:ea typeface="Times New Roman"/>
                          <a:cs typeface="Times New Roman"/>
                        </a:rPr>
                        <a:t>Цена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+mn-lt"/>
                          <a:ea typeface="Times New Roman"/>
                          <a:cs typeface="Times New Roman"/>
                        </a:rPr>
                        <a:t>Количество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+mn-lt"/>
                          <a:ea typeface="Times New Roman"/>
                          <a:cs typeface="Times New Roman"/>
                        </a:rPr>
                        <a:t>Стоимость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72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latin typeface="+mn-lt"/>
                          <a:ea typeface="Times New Roman"/>
                        </a:rPr>
                        <a:t>Ткань костюмная </a:t>
                      </a:r>
                      <a:endParaRPr lang="ru-RU" sz="18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>
                          <a:latin typeface="+mn-lt"/>
                          <a:ea typeface="Times New Roman"/>
                        </a:rPr>
                        <a:t>280 руб. </a:t>
                      </a:r>
                      <a:endParaRPr lang="ru-RU" sz="18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>
                          <a:latin typeface="+mn-lt"/>
                          <a:ea typeface="Times New Roman"/>
                        </a:rPr>
                        <a:t>1,3 м </a:t>
                      </a:r>
                      <a:endParaRPr lang="ru-RU" sz="18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>
                          <a:latin typeface="+mn-lt"/>
                          <a:ea typeface="Times New Roman"/>
                        </a:rPr>
                        <a:t>364 руб.</a:t>
                      </a:r>
                      <a:endParaRPr lang="ru-RU" sz="18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072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>
                          <a:latin typeface="+mn-lt"/>
                          <a:ea typeface="Times New Roman"/>
                        </a:rPr>
                        <a:t>Ткань кружевная</a:t>
                      </a:r>
                      <a:endParaRPr lang="ru-RU" sz="18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>
                          <a:latin typeface="+mn-lt"/>
                          <a:ea typeface="Times New Roman"/>
                        </a:rPr>
                        <a:t>300 руб.</a:t>
                      </a:r>
                      <a:endParaRPr lang="ru-RU" sz="18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>
                          <a:latin typeface="+mn-lt"/>
                          <a:ea typeface="Times New Roman"/>
                        </a:rPr>
                        <a:t>0,5 м</a:t>
                      </a:r>
                      <a:endParaRPr lang="ru-RU" sz="18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>
                          <a:latin typeface="+mn-lt"/>
                          <a:ea typeface="Times New Roman"/>
                        </a:rPr>
                        <a:t>150 руб.</a:t>
                      </a:r>
                      <a:endParaRPr lang="ru-RU" sz="18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072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n-lt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>
                          <a:latin typeface="+mn-lt"/>
                          <a:ea typeface="Times New Roman"/>
                        </a:rPr>
                        <a:t>Ткань подкладочная</a:t>
                      </a:r>
                      <a:endParaRPr lang="ru-RU" sz="18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>
                          <a:latin typeface="+mn-lt"/>
                          <a:ea typeface="Times New Roman"/>
                        </a:rPr>
                        <a:t>90 руб.  </a:t>
                      </a:r>
                      <a:endParaRPr lang="ru-RU" sz="18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>
                          <a:latin typeface="+mn-lt"/>
                          <a:ea typeface="Times New Roman"/>
                        </a:rPr>
                        <a:t>1,5 м</a:t>
                      </a:r>
                      <a:endParaRPr lang="ru-RU" sz="18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>
                          <a:latin typeface="+mn-lt"/>
                          <a:ea typeface="Times New Roman"/>
                        </a:rPr>
                        <a:t>135 руб.</a:t>
                      </a:r>
                      <a:endParaRPr lang="ru-RU" sz="18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072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>
                          <a:latin typeface="+mn-lt"/>
                          <a:ea typeface="Times New Roman"/>
                        </a:rPr>
                        <a:t>Флизелин</a:t>
                      </a:r>
                      <a:endParaRPr lang="ru-RU" sz="18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>
                          <a:latin typeface="+mn-lt"/>
                          <a:ea typeface="Times New Roman"/>
                        </a:rPr>
                        <a:t>60 руб.</a:t>
                      </a:r>
                      <a:endParaRPr lang="ru-RU" sz="18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>
                          <a:latin typeface="+mn-lt"/>
                          <a:ea typeface="Times New Roman"/>
                        </a:rPr>
                        <a:t>0,5 </a:t>
                      </a:r>
                      <a:endParaRPr lang="ru-RU" sz="18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>
                          <a:latin typeface="+mn-lt"/>
                          <a:ea typeface="Times New Roman"/>
                        </a:rPr>
                        <a:t>30  руб.</a:t>
                      </a:r>
                      <a:endParaRPr lang="ru-RU" sz="18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072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n-lt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>
                          <a:latin typeface="+mn-lt"/>
                          <a:ea typeface="Times New Roman"/>
                        </a:rPr>
                        <a:t>Нитки </a:t>
                      </a:r>
                      <a:endParaRPr lang="ru-RU" sz="18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>
                          <a:latin typeface="+mn-lt"/>
                          <a:ea typeface="Times New Roman"/>
                        </a:rPr>
                        <a:t>10 руб.</a:t>
                      </a:r>
                      <a:endParaRPr lang="ru-RU" sz="18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>
                          <a:latin typeface="+mn-lt"/>
                          <a:ea typeface="Times New Roman"/>
                        </a:rPr>
                        <a:t>3 шт.</a:t>
                      </a:r>
                      <a:endParaRPr lang="ru-RU" sz="18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>
                          <a:latin typeface="+mn-lt"/>
                          <a:ea typeface="Times New Roman"/>
                        </a:rPr>
                        <a:t>30  руб.</a:t>
                      </a:r>
                      <a:endParaRPr lang="ru-RU" sz="18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072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n-lt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latin typeface="+mn-lt"/>
                          <a:ea typeface="Times New Roman"/>
                        </a:rPr>
                        <a:t>Молния </a:t>
                      </a:r>
                      <a:endParaRPr lang="ru-RU" sz="18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>
                          <a:latin typeface="+mn-lt"/>
                          <a:ea typeface="Times New Roman"/>
                        </a:rPr>
                        <a:t>15 руб.</a:t>
                      </a:r>
                      <a:endParaRPr lang="ru-RU" sz="18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>
                          <a:latin typeface="+mn-lt"/>
                          <a:ea typeface="Times New Roman"/>
                        </a:rPr>
                        <a:t>1 шт.</a:t>
                      </a:r>
                      <a:endParaRPr lang="ru-RU" sz="18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>
                          <a:latin typeface="+mn-lt"/>
                          <a:ea typeface="Times New Roman"/>
                        </a:rPr>
                        <a:t>15  руб.</a:t>
                      </a:r>
                      <a:endParaRPr lang="ru-RU" sz="18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072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n-lt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>
                          <a:latin typeface="+mn-lt"/>
                          <a:ea typeface="Times New Roman"/>
                        </a:rPr>
                        <a:t>Пуговица </a:t>
                      </a:r>
                      <a:endParaRPr lang="ru-RU" sz="18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>
                          <a:latin typeface="+mn-lt"/>
                          <a:ea typeface="Times New Roman"/>
                        </a:rPr>
                        <a:t>6  руб.</a:t>
                      </a:r>
                      <a:endParaRPr lang="ru-RU" sz="18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>
                          <a:latin typeface="+mn-lt"/>
                          <a:ea typeface="Times New Roman"/>
                        </a:rPr>
                        <a:t>10 шт.</a:t>
                      </a:r>
                      <a:endParaRPr lang="ru-RU" sz="18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>
                          <a:latin typeface="+mn-lt"/>
                          <a:ea typeface="Times New Roman"/>
                        </a:rPr>
                        <a:t>60 руб.</a:t>
                      </a:r>
                      <a:endParaRPr lang="ru-RU" sz="18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072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n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>
                          <a:latin typeface="+mn-lt"/>
                          <a:ea typeface="Times New Roman"/>
                        </a:rPr>
                        <a:t>Пуговица</a:t>
                      </a:r>
                      <a:endParaRPr lang="ru-RU" sz="18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>
                          <a:latin typeface="+mn-lt"/>
                          <a:ea typeface="Times New Roman"/>
                        </a:rPr>
                        <a:t>4 руб.</a:t>
                      </a:r>
                      <a:endParaRPr lang="ru-RU" sz="18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>
                          <a:latin typeface="+mn-lt"/>
                          <a:ea typeface="Times New Roman"/>
                        </a:rPr>
                        <a:t>2 шт.</a:t>
                      </a:r>
                      <a:endParaRPr lang="ru-RU" sz="18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>
                          <a:latin typeface="+mn-lt"/>
                          <a:ea typeface="Times New Roman"/>
                        </a:rPr>
                        <a:t>8  руб.</a:t>
                      </a:r>
                      <a:endParaRPr lang="ru-RU" sz="18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072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latin typeface="+mn-lt"/>
                          <a:ea typeface="Times New Roman"/>
                        </a:rPr>
                        <a:t>Итого</a:t>
                      </a:r>
                      <a:endParaRPr lang="ru-RU" sz="18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latin typeface="+mn-lt"/>
                          <a:ea typeface="Times New Roman"/>
                        </a:rPr>
                        <a:t>792  руб.</a:t>
                      </a:r>
                      <a:endParaRPr lang="ru-RU" sz="18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527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1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56441" cy="6858000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  <p:pic>
        <p:nvPicPr>
          <p:cNvPr id="3075" name="Picture 3" descr="F:\картинки 2\Изображение 01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5578" y="1357298"/>
            <a:ext cx="3911231" cy="5214975"/>
          </a:xfrm>
          <a:prstGeom prst="rect">
            <a:avLst/>
          </a:prstGeom>
          <a:noFill/>
          <a:ln w="38100">
            <a:solidFill>
              <a:srgbClr val="92D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F:\картинки 2\Изображение 003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51738" y="972195"/>
            <a:ext cx="2324117" cy="5684838"/>
          </a:xfrm>
          <a:prstGeom prst="rect">
            <a:avLst/>
          </a:prstGeom>
          <a:noFill/>
          <a:ln w="38100">
            <a:solidFill>
              <a:srgbClr val="92D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643174" y="238432"/>
            <a:ext cx="4857784" cy="52322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Готовое изделие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27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1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56441" cy="6858000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691680" y="548680"/>
            <a:ext cx="5832648" cy="52322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Спасибо за внимание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Documents and Settings\User\Мои документы\Мои рисунки\милитари\1368040755-0_aa77d_d2be8113_orig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1643050"/>
            <a:ext cx="3643338" cy="42505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9326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1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441" y="0"/>
            <a:ext cx="9156441" cy="6858000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857224" y="285728"/>
            <a:ext cx="7286676" cy="95410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Плащ </a:t>
            </a:r>
            <a:r>
              <a:rPr lang="ru-RU" sz="2800" dirty="0" err="1" smtClean="0">
                <a:solidFill>
                  <a:schemeClr val="tx1"/>
                </a:solidFill>
              </a:rPr>
              <a:t>тренчкот</a:t>
            </a:r>
            <a:r>
              <a:rPr lang="ru-RU" sz="2800" dirty="0" smtClean="0">
                <a:solidFill>
                  <a:schemeClr val="tx1"/>
                </a:solidFill>
              </a:rPr>
              <a:t> периода Первой Мировой войны и современный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Documents and Settings\User\Мои документы\Мои рисунки\милитари\trenchco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1571612"/>
            <a:ext cx="3500455" cy="4667274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</p:pic>
      <p:pic>
        <p:nvPicPr>
          <p:cNvPr id="2" name="Picture 2" descr="C:\Documents and Settings\User\Мои документы\Мои рисунки\милитари\тренчкот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18474" y="1571612"/>
            <a:ext cx="3035036" cy="4672010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358527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1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56441" cy="6858000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  <p:pic>
        <p:nvPicPr>
          <p:cNvPr id="2050" name="Picture 2" descr="C:\Documents and Settings\User\Мои документы\Мои рисунки\милитари\40-е годы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1" y="1451980"/>
            <a:ext cx="3999256" cy="4691664"/>
          </a:xfrm>
          <a:prstGeom prst="rect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7" name="TextBox 6"/>
          <p:cNvSpPr txBox="1"/>
          <p:nvPr/>
        </p:nvSpPr>
        <p:spPr>
          <a:xfrm>
            <a:off x="1857356" y="285728"/>
            <a:ext cx="5572164" cy="52322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Мода Второй Мировой войны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2051" name="Picture 3" descr="C:\Documents and Settings\User\Мои документы\Мои рисунки\милитари\forty_2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6" y="1428736"/>
            <a:ext cx="2961017" cy="4633908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358527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1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56441" cy="6858000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  <p:pic>
        <p:nvPicPr>
          <p:cNvPr id="3074" name="Picture 2" descr="C:\Documents and Settings\User\Мои документы\Мои рисунки\милитари\Дом моды 1962г Сен-Лоран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1643050"/>
            <a:ext cx="7686729" cy="4804205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57158" y="285728"/>
            <a:ext cx="8286808" cy="95410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Уличная мода выходит на подиумы Высокой моды.</a:t>
            </a:r>
            <a:r>
              <a:rPr lang="ru-RU" sz="2800" dirty="0" smtClean="0"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Сен-Лоран 1962 год.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8527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1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56441" cy="6858000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  <p:pic>
        <p:nvPicPr>
          <p:cNvPr id="12289" name="Picture 1" descr="C:\Documents and Settings\User\Мои документы\Мои рисунки\милитари\20130911RmaNeSCfjCH9hPpq_BRNHI_large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1357298"/>
            <a:ext cx="3779394" cy="5291151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</p:pic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1071538" y="285728"/>
            <a:ext cx="6572296" cy="523220"/>
          </a:xfrm>
          <a:prstGeom prst="rect">
            <a:avLst/>
          </a:prstGeom>
          <a:ln w="38100">
            <a:noFill/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Направление - молодежное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милитари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2051" name="Picture 3" descr="C:\Documents and Settings\User\Мои документы\Мои рисунки\милитари\vMi_LYCAzEm96DOGbabY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1500174"/>
            <a:ext cx="3667134" cy="4889512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358527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1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56441" cy="6858000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  <p:pic>
        <p:nvPicPr>
          <p:cNvPr id="13313" name="Picture 1" descr="C:\Documents and Settings\User\Мои документы\Мои рисунки\милитари\1285604814_1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12089" y="1428736"/>
            <a:ext cx="7037549" cy="4952592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071538" y="500042"/>
            <a:ext cx="7072362" cy="52322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Направление - формалистский </a:t>
            </a:r>
            <a:r>
              <a:rPr lang="ru-RU" sz="2800" dirty="0" err="1" smtClean="0">
                <a:solidFill>
                  <a:schemeClr val="tx1"/>
                </a:solidFill>
              </a:rPr>
              <a:t>милитари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27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1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56441" cy="6858000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1000100" y="500042"/>
            <a:ext cx="6715172" cy="52322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Направление – </a:t>
            </a:r>
            <a:r>
              <a:rPr lang="ru-RU" sz="2800" dirty="0" err="1" smtClean="0">
                <a:solidFill>
                  <a:schemeClr val="tx1"/>
                </a:solidFill>
              </a:rPr>
              <a:t>подиумный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</a:rPr>
              <a:t>милитари</a:t>
            </a:r>
            <a:r>
              <a:rPr lang="ru-RU" sz="2800" dirty="0" smtClean="0">
                <a:solidFill>
                  <a:schemeClr val="tx1"/>
                </a:solidFill>
              </a:rPr>
              <a:t>.</a:t>
            </a:r>
            <a:r>
              <a:rPr lang="ru-RU" sz="2800" dirty="0" smtClean="0"/>
              <a:t> </a:t>
            </a:r>
            <a:endParaRPr lang="ru-RU" sz="2800" dirty="0"/>
          </a:p>
        </p:txBody>
      </p:sp>
      <p:pic>
        <p:nvPicPr>
          <p:cNvPr id="10" name="Picture 2" descr="C:\Documents and Settings\User\Мои документы\Мои рисунки\милитари\militari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1643050"/>
            <a:ext cx="4143375" cy="4648200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</p:pic>
      <p:pic>
        <p:nvPicPr>
          <p:cNvPr id="3075" name="Picture 3" descr="C:\Documents and Settings\User\Мои документы\Мои рисунки\милитари\prabal-gurung-fall-2013-00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94" y="1643050"/>
            <a:ext cx="3095610" cy="4643416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358527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1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441" y="0"/>
            <a:ext cx="9156441" cy="6858000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1142976" y="428604"/>
            <a:ext cx="6429420" cy="52322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Отличительные черты стиля </a:t>
            </a:r>
            <a:r>
              <a:rPr lang="ru-RU" sz="2800" dirty="0" err="1" smtClean="0">
                <a:solidFill>
                  <a:schemeClr val="tx1"/>
                </a:solidFill>
              </a:rPr>
              <a:t>милитари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5384" y="1571612"/>
            <a:ext cx="7805706" cy="516514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ru-RU" sz="2000" dirty="0" smtClean="0"/>
              <a:t> </a:t>
            </a:r>
          </a:p>
          <a:p>
            <a:pPr algn="just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 smtClean="0"/>
              <a:t>данному стилю подходят цвета, повторяющие цвета военной формы разных армий мира: зеленый разных оттенков, серый, желтовато-песочный, коричневый, возможно с пятнами;</a:t>
            </a:r>
          </a:p>
          <a:p>
            <a:pPr algn="just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 smtClean="0"/>
              <a:t>  крой специфичный, присущий военной форме: прямые четкие линии, высокая застежка, широкие лацканы и т.п.;</a:t>
            </a:r>
          </a:p>
          <a:p>
            <a:pPr algn="just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 smtClean="0"/>
              <a:t>  имеются элементы, присущие армейской униформе: накладные карманы, пристегивающиеся погоны, шевроны, воротники-стойки, металлические пряжки пуговицы медного цвета, пришитые в несколько рядов;</a:t>
            </a:r>
          </a:p>
          <a:p>
            <a:pPr algn="just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 smtClean="0"/>
              <a:t>  используются аксессуары, которые характерны для военной одежды: пилотки, кепки, кожаный широкий пояс, очки-авиаторы, сумки через плечо, а также эмблемы и металлические значки в военном духе.</a:t>
            </a:r>
          </a:p>
          <a:p>
            <a:pPr algn="just">
              <a:spcBef>
                <a:spcPts val="600"/>
              </a:spcBef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8527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1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56441" cy="6858000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642910" y="357166"/>
            <a:ext cx="8215370" cy="95410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Результаты опроса  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«Как </a:t>
            </a:r>
            <a:r>
              <a:rPr lang="ru-RU" sz="2800" dirty="0">
                <a:solidFill>
                  <a:schemeClr val="tx1"/>
                </a:solidFill>
              </a:rPr>
              <a:t>В</a:t>
            </a:r>
            <a:r>
              <a:rPr lang="ru-RU" sz="2800" dirty="0" smtClean="0">
                <a:solidFill>
                  <a:schemeClr val="tx1"/>
                </a:solidFill>
              </a:rPr>
              <a:t>ы относитесь к стилю милитари в одежде?» </a:t>
            </a:r>
            <a:endParaRPr lang="ru-RU" sz="2800" dirty="0">
              <a:solidFill>
                <a:schemeClr val="tx1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9272009"/>
              </p:ext>
            </p:extLst>
          </p:nvPr>
        </p:nvGraphicFramePr>
        <p:xfrm>
          <a:off x="571471" y="1556792"/>
          <a:ext cx="8001056" cy="51099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76657"/>
                <a:gridCol w="1249061"/>
                <a:gridCol w="1537669"/>
                <a:gridCol w="1537669"/>
              </a:tblGrid>
              <a:tr h="3261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Вопрос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491" marR="43491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да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491" marR="43491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нет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491" marR="43491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затрудняюсь 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ответить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491" marR="43491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4079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1. 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Нравится 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ли Вам форменная одежда военных?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491" marR="43491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80.6 %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491" marR="43491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5,6 %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491" marR="43491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13,8%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491" marR="43491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3806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2.  Знаете ли вы основные характеристики стиля  «милитари» в одежде?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491" marR="43491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19,4 %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491" marR="43491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44,4 %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491" marR="43491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36,2 %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491" marR="43491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85075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3.  Присутствует ли в Вашем гардеробе одежда в стиле «милитари», если нет, то хотели бы ее иметь?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491" marR="43491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83,4 %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491" marR="43491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13,8 %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491" marR="43491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2,8 %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491" marR="43491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6118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4.  Считаете ли Вы одежду в стиле «милитари» удобной и практичной?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491" marR="43491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66,7 %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491" marR="43491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22.2 %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491" marR="43491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1.1 %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491" marR="43491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4079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5.  Считаете ли Вы стиль «милитари» </a:t>
                      </a:r>
                      <a:r>
                        <a:rPr lang="ru-RU" sz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экстромодным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?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491" marR="43491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50 %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491" marR="43491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38.9 %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491" marR="43491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11.1 %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491" marR="43491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815309"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6.  Одежда в стиле «милитари» для Вас –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491" marR="43491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способ иметь недорогую стильную одежду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491" marR="43491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127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способ выглядеть оригинально и самобытно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491" marR="43491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способ проявления патриотизма 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491" marR="43491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8424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47,2 %</a:t>
                      </a:r>
                      <a:endParaRPr lang="ru-RU" sz="1050"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491" marR="43491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36,1 %</a:t>
                      </a:r>
                      <a:endParaRPr lang="ru-RU" sz="1050" dirty="0"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491" marR="43491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75 %</a:t>
                      </a:r>
                      <a:endParaRPr lang="ru-RU" sz="1050" dirty="0"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491" marR="43491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527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834</TotalTime>
  <Words>409</Words>
  <Application>Microsoft Office PowerPoint</Application>
  <PresentationFormat>Экран (4:3)</PresentationFormat>
  <Paragraphs>135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90</cp:revision>
  <dcterms:modified xsi:type="dcterms:W3CDTF">2019-11-21T19:05:10Z</dcterms:modified>
</cp:coreProperties>
</file>