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71" r:id="rId11"/>
    <p:sldId id="273" r:id="rId12"/>
    <p:sldId id="274" r:id="rId13"/>
    <p:sldId id="275" r:id="rId14"/>
    <p:sldId id="277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7.7160493827161149E-3"/>
          <c:y val="0"/>
          <c:w val="0.96604938271604934"/>
          <c:h val="0.96825962722920844"/>
        </c:manualLayout>
      </c:layout>
      <c:bar3DChart>
        <c:barDir val="col"/>
        <c:grouping val="stacked"/>
        <c:ser>
          <c:idx val="0"/>
          <c:order val="0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2018</a:t>
                    </a:r>
                    <a:r>
                      <a:rPr lang="ru-RU" baseline="0" dirty="0" smtClean="0"/>
                      <a:t> г</a:t>
                    </a:r>
                  </a:p>
                  <a:p>
                    <a:r>
                      <a:rPr lang="ru-RU" baseline="0" dirty="0" smtClean="0"/>
                      <a:t>21</a:t>
                    </a:r>
                    <a:endParaRPr lang="ru-RU" dirty="0"/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ru-RU" smtClean="0"/>
                      <a:t>2019 г</a:t>
                    </a:r>
                  </a:p>
                  <a:p>
                    <a:r>
                      <a:rPr lang="ru-RU" smtClean="0"/>
                      <a:t>24</a:t>
                    </a:r>
                    <a:endParaRPr lang="ru-RU"/>
                  </a:p>
                </c:rich>
              </c:tx>
              <c:showVal val="1"/>
            </c:dLbl>
            <c:showVal val="1"/>
          </c:dLbls>
          <c:cat>
            <c:strRef>
              <c:f>Лист1!$A$2:$A$5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Лист1!$C$2:$C$5</c:f>
              <c:numCache>
                <c:formatCode>dd/mmm</c:formatCode>
                <c:ptCount val="4"/>
                <c:pt idx="0">
                  <c:v>43526</c:v>
                </c:pt>
                <c:pt idx="1">
                  <c:v>43586</c:v>
                </c:pt>
              </c:numCache>
            </c:numRef>
          </c:val>
        </c:ser>
        <c:shape val="pyramid"/>
        <c:axId val="154391296"/>
        <c:axId val="154392832"/>
        <c:axId val="0"/>
      </c:bar3DChart>
      <c:catAx>
        <c:axId val="154391296"/>
        <c:scaling>
          <c:orientation val="minMax"/>
        </c:scaling>
        <c:delete val="1"/>
        <c:axPos val="b"/>
        <c:tickLblPos val="nextTo"/>
        <c:crossAx val="154392832"/>
        <c:crosses val="autoZero"/>
        <c:auto val="1"/>
        <c:lblAlgn val="ctr"/>
        <c:lblOffset val="100"/>
      </c:catAx>
      <c:valAx>
        <c:axId val="154392832"/>
        <c:scaling>
          <c:orientation val="minMax"/>
        </c:scaling>
        <c:delete val="1"/>
        <c:axPos val="l"/>
        <c:majorGridlines/>
        <c:numFmt formatCode="dd/mmm" sourceLinked="1"/>
        <c:tickLblPos val="nextTo"/>
        <c:crossAx val="15439129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21</a:t>
                    </a:r>
                  </a:p>
                  <a:p>
                    <a:r>
                      <a:rPr lang="ru-RU" dirty="0" smtClean="0"/>
                      <a:t>2018г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ru-RU" smtClean="0"/>
                      <a:t>24</a:t>
                    </a:r>
                  </a:p>
                  <a:p>
                    <a:r>
                      <a:rPr lang="ru-RU" smtClean="0"/>
                      <a:t>2019г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Лист1!$A$2:$A$5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</c:numCache>
            </c:numRef>
          </c:val>
        </c:ser>
        <c:shape val="pyramid"/>
        <c:axId val="161107968"/>
        <c:axId val="161109504"/>
        <c:axId val="0"/>
      </c:bar3DChart>
      <c:catAx>
        <c:axId val="161107968"/>
        <c:scaling>
          <c:orientation val="minMax"/>
        </c:scaling>
        <c:delete val="1"/>
        <c:axPos val="b"/>
        <c:tickLblPos val="nextTo"/>
        <c:crossAx val="161109504"/>
        <c:crosses val="autoZero"/>
        <c:auto val="1"/>
        <c:lblAlgn val="ctr"/>
        <c:lblOffset val="100"/>
      </c:catAx>
      <c:valAx>
        <c:axId val="161109504"/>
        <c:scaling>
          <c:orientation val="minMax"/>
        </c:scaling>
        <c:axPos val="l"/>
        <c:majorGridlines/>
        <c:numFmt formatCode="General" sourceLinked="1"/>
        <c:tickLblPos val="nextTo"/>
        <c:crossAx val="16110796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9472650" cy="1219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Тема презентации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ИСПОЛЬЗОВАНИЕ ЗДОРОВЬЕСБЕРЕГАЮЩИХ И ЗДОРОВЬЕФОРМИРУЮЩИХ ТЕХНОЛОГИЙ В ВОСПИТАНИИ ДЕТЕЙ ДОШКОЛЬНОГО ВОЗРАСТА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 err="1" smtClean="0">
                <a:solidFill>
                  <a:srgbClr val="FFFF00"/>
                </a:solidFill>
              </a:rPr>
              <a:t>Деятельностный</a:t>
            </a:r>
            <a:r>
              <a:rPr lang="ru-RU" sz="3200" b="1" dirty="0" smtClean="0">
                <a:solidFill>
                  <a:srgbClr val="FFFF00"/>
                </a:solidFill>
              </a:rPr>
              <a:t> аспект личного вклада педагога в развитие образования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28926" y="3000372"/>
            <a:ext cx="3429024" cy="214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Внедрение модели взаимодействия с семьями воспитанников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7-конечная звезда 4"/>
          <p:cNvSpPr/>
          <p:nvPr/>
        </p:nvSpPr>
        <p:spPr>
          <a:xfrm>
            <a:off x="5786446" y="1357298"/>
            <a:ext cx="3071834" cy="198597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002060"/>
                </a:solidFill>
              </a:rPr>
              <a:t>Фотогаллереи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7-конечная звезда 5"/>
          <p:cNvSpPr/>
          <p:nvPr/>
        </p:nvSpPr>
        <p:spPr>
          <a:xfrm>
            <a:off x="5572132" y="4929198"/>
            <a:ext cx="3286148" cy="164307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Консультации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семинары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7-конечная звезда 6"/>
          <p:cNvSpPr/>
          <p:nvPr/>
        </p:nvSpPr>
        <p:spPr>
          <a:xfrm>
            <a:off x="214282" y="5000636"/>
            <a:ext cx="3357586" cy="1557342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Совместные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спортивные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развлечения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214282" y="1357298"/>
            <a:ext cx="3143272" cy="198597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Оформление выставок,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стенгазет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Диапазон личного вклада педагога в развитие образования и степень его новизны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indent="361950" algn="ctr">
              <a:lnSpc>
                <a:spcPct val="150000"/>
              </a:lnSpc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Модель работы с детьми дошкольного возраста по проблеме внедрения здоровье сберегающих и здоровье формирующих  технологий включает в себя:</a:t>
            </a:r>
          </a:p>
          <a:p>
            <a:pPr indent="361950" algn="ctr">
              <a:lnSpc>
                <a:spcPct val="150000"/>
              </a:lnSpc>
              <a:buFontTx/>
              <a:buChar char="-"/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Организована развивающая предметно-пространственная среда;</a:t>
            </a:r>
          </a:p>
          <a:p>
            <a:pPr indent="361950" algn="ctr">
              <a:lnSpc>
                <a:spcPct val="150000"/>
              </a:lnSpc>
              <a:buFontTx/>
              <a:buChar char="-"/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Выставка нетрадиционного физкультурного оборудования;</a:t>
            </a:r>
          </a:p>
          <a:p>
            <a:pPr indent="361950" algn="ctr">
              <a:lnSpc>
                <a:spcPct val="150000"/>
              </a:lnSpc>
              <a:buFontTx/>
              <a:buChar char="-"/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Картотеки утренней и зрительной гимнастики, гимнастики после сна.</a:t>
            </a:r>
          </a:p>
          <a:p>
            <a:pPr indent="361950" algn="ctr">
              <a:lnSpc>
                <a:spcPct val="150000"/>
              </a:lnSpc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Представленную модель  работы  рекомендуется использовать педагогами на уровне ДОО.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906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Результативность профессиональной педагогической деятельности и достигнутые эффекты</a:t>
            </a:r>
            <a:endParaRPr lang="ru-RU" sz="3200" b="1" dirty="0">
              <a:solidFill>
                <a:srgbClr val="FFFF00"/>
              </a:solidFill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2500298" y="0"/>
            <a:ext cx="5500726" cy="224769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Огромное спасибо </a:t>
            </a:r>
          </a:p>
          <a:p>
            <a:pPr algn="ctr"/>
            <a:r>
              <a:rPr lang="ru-RU" sz="2800" dirty="0" smtClean="0"/>
              <a:t>Елене Борисовне за работу с нашими детьми.</a:t>
            </a:r>
            <a:endParaRPr lang="ru-RU" sz="2800" dirty="0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857488" y="2143116"/>
            <a:ext cx="5857916" cy="378621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«За время посещения моего сына группы «Крепыш», я заметила , что Гриша стал гораздо реже болеть. Хочется выразить благодарность воспитателю за применение </a:t>
            </a:r>
            <a:r>
              <a:rPr lang="ru-RU" sz="2400" dirty="0" err="1" smtClean="0"/>
              <a:t>здоровьесберегающих</a:t>
            </a:r>
            <a:r>
              <a:rPr lang="ru-RU" sz="2400" dirty="0" smtClean="0"/>
              <a:t> технологий в работе с нашими детьми.</a:t>
            </a:r>
            <a:endParaRPr lang="ru-RU" sz="2400" dirty="0"/>
          </a:p>
        </p:txBody>
      </p:sp>
      <p:pic>
        <p:nvPicPr>
          <p:cNvPr id="15362" name="Picture 2" descr="C:\Users\USER\Saved Games\Desktop\группа Крепыш\крепыш фото19.03.19\DSC014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701091" y="2272703"/>
            <a:ext cx="4081410" cy="26792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/>
          <a:lstStyle/>
          <a:p>
            <a:pPr algn="ctr"/>
            <a:r>
              <a:rPr lang="ru-RU" b="1" dirty="0" smtClean="0"/>
              <a:t>ЛИТЕРАТУРА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000108"/>
            <a:ext cx="871543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Анохина И.А. Модель формирования у дошкольников культуры здоровья в ДОУ: методические рекомендации.- Ульяновск: УИПКПРО, 2008.</a:t>
            </a:r>
          </a:p>
          <a:p>
            <a:pPr eaLnBrk="0" hangingPunct="0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Анохина И.А. Приобщение дошкольников к здоровому образу жизни: методические рекомендации.- Ульяновск: УИПКПРО, 2007.</a:t>
            </a:r>
          </a:p>
          <a:p>
            <a:pPr eaLnBrk="0" hangingPunct="0"/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Гаврючина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Л.В. Здоровье сберегающие технологии в ДОУ: методическое пособие.- М.: ТЦ Сфера, 2008.</a:t>
            </a:r>
          </a:p>
          <a:p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Змановский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Ю. Ф. Воспитаем детей здоровыми. – М., 1989.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Здоровье сберегающее пространство дошкольного образовательного учреждения: проектирование, тренинги, занятия/ сост. Н.И.Крылова.- Волгоград: Учитель, 2009.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Кузнецова М.Н. Неспецифическая профилактика респираторных заболеваний у детей.- М.: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Аркти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2003.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Кузнецова М. Н. Система комплексных мероприятий по оздоровлению детей в дошкольных образовательных учреждениях. - М.: “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Аркти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”,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2002.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Кудрявцев В. Т. , Егоров Б. Б. Развивающая педагогика оздоровления. -М. 1990.- 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Ревягина Т.А. Психолого-педагогические обоснования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технологий. Н.Новгород: ННГАСУ, 2004.</a:t>
            </a:r>
          </a:p>
          <a:p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Чеменева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А.А. Методическое обеспечение инновационного процесса физкультурного образования дошкольников. СПб.: Детство-пресс, 2008.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20457"/>
            <a:ext cx="8429684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 algn="ctr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r>
              <a:rPr lang="ru-RU" sz="2400" b="1" u="sng" dirty="0" smtClean="0">
                <a:solidFill>
                  <a:schemeClr val="bg1"/>
                </a:solidFill>
                <a:latin typeface="Cambria" pitchFamily="18" charset="0"/>
              </a:rPr>
              <a:t>Создатель презентации:</a:t>
            </a:r>
            <a:endParaRPr lang="en-US" sz="2400" b="1" u="sng" dirty="0" smtClean="0">
              <a:solidFill>
                <a:schemeClr val="bg1"/>
              </a:solidFill>
              <a:latin typeface="Cambria" pitchFamily="18" charset="0"/>
            </a:endParaRPr>
          </a:p>
          <a:p>
            <a:pPr marL="273050" indent="-273050" algn="ctr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endParaRPr lang="ru-RU" sz="2000" b="1" u="sng" dirty="0" smtClean="0">
              <a:solidFill>
                <a:schemeClr val="bg1"/>
              </a:solidFill>
              <a:latin typeface="Cambria" pitchFamily="18" charset="0"/>
            </a:endParaRPr>
          </a:p>
          <a:p>
            <a:pPr marL="273050" indent="-273050" algn="ctr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r>
              <a:rPr lang="ru-RU" sz="2000" dirty="0" smtClean="0">
                <a:solidFill>
                  <a:schemeClr val="bg1"/>
                </a:solidFill>
                <a:latin typeface="Cambria" pitchFamily="18" charset="0"/>
              </a:rPr>
              <a:t>Воспитатель МАДОУ детский сад № 1 «Ласточка»</a:t>
            </a:r>
          </a:p>
          <a:p>
            <a:pPr marL="273050" indent="-273050" algn="ctr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r>
              <a:rPr lang="ru-RU" sz="2000" dirty="0" err="1" smtClean="0">
                <a:solidFill>
                  <a:schemeClr val="bg1"/>
                </a:solidFill>
                <a:latin typeface="Cambria" pitchFamily="18" charset="0"/>
              </a:rPr>
              <a:t>Марышева</a:t>
            </a:r>
            <a:r>
              <a:rPr lang="ru-RU" sz="2000" dirty="0" smtClean="0">
                <a:solidFill>
                  <a:schemeClr val="bg1"/>
                </a:solidFill>
                <a:latin typeface="Cambria" pitchFamily="18" charset="0"/>
              </a:rPr>
              <a:t>  Елена  </a:t>
            </a:r>
            <a:r>
              <a:rPr lang="ru-RU" sz="2000" dirty="0" err="1" smtClean="0">
                <a:solidFill>
                  <a:schemeClr val="bg1"/>
                </a:solidFill>
                <a:latin typeface="Cambria" pitchFamily="18" charset="0"/>
              </a:rPr>
              <a:t>Аббясовна</a:t>
            </a:r>
            <a:endParaRPr lang="ru-RU" sz="2000" dirty="0" smtClean="0">
              <a:solidFill>
                <a:schemeClr val="bg1"/>
              </a:solidFill>
              <a:latin typeface="Cambria" pitchFamily="18" charset="0"/>
            </a:endParaRPr>
          </a:p>
          <a:p>
            <a:pPr marL="273050" indent="-273050" algn="ctr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endParaRPr lang="ru-RU" sz="2000" b="1" u="sng" dirty="0" smtClean="0">
              <a:solidFill>
                <a:schemeClr val="bg1"/>
              </a:solidFill>
              <a:latin typeface="Cambria" pitchFamily="18" charset="0"/>
            </a:endParaRPr>
          </a:p>
          <a:p>
            <a:pPr marL="273050" indent="-273050" algn="ctr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r>
              <a:rPr lang="ru-RU" sz="2000" b="1" u="sng" dirty="0" smtClean="0">
                <a:solidFill>
                  <a:schemeClr val="bg1"/>
                </a:solidFill>
                <a:latin typeface="Cambria" pitchFamily="18" charset="0"/>
              </a:rPr>
              <a:t>Контактная    информация:</a:t>
            </a:r>
            <a:endParaRPr lang="en-US" sz="2000" b="1" u="sng" dirty="0" smtClean="0">
              <a:solidFill>
                <a:schemeClr val="bg1"/>
              </a:solidFill>
              <a:latin typeface="Cambria" pitchFamily="18" charset="0"/>
            </a:endParaRPr>
          </a:p>
          <a:p>
            <a:pPr marL="273050" indent="-273050" algn="ctr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endParaRPr lang="ru-RU" sz="2000" b="1" u="sng" dirty="0" smtClean="0">
              <a:solidFill>
                <a:schemeClr val="bg1"/>
              </a:solidFill>
              <a:latin typeface="Cambria" pitchFamily="18" charset="0"/>
            </a:endParaRPr>
          </a:p>
          <a:p>
            <a:pPr marL="273050" indent="-273050" algn="ctr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r>
              <a:rPr lang="ru-RU" sz="2000" dirty="0" smtClean="0">
                <a:solidFill>
                  <a:schemeClr val="bg1"/>
                </a:solidFill>
                <a:latin typeface="Cambria" pitchFamily="18" charset="0"/>
              </a:rPr>
              <a:t>Адрес: 606456, Россия, Нижегородская область, город Бор, микрорайон «Красногорка», д.19</a:t>
            </a:r>
            <a:endParaRPr lang="en-US" sz="2000" dirty="0" smtClean="0">
              <a:solidFill>
                <a:schemeClr val="bg1"/>
              </a:solidFill>
              <a:latin typeface="Cambria" pitchFamily="18" charset="0"/>
            </a:endParaRPr>
          </a:p>
          <a:p>
            <a:pPr marL="273050" indent="-273050" algn="ctr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endParaRPr lang="ru-RU" sz="2000" dirty="0" smtClean="0">
              <a:solidFill>
                <a:schemeClr val="bg1"/>
              </a:solidFill>
              <a:latin typeface="Cambria" pitchFamily="18" charset="0"/>
            </a:endParaRPr>
          </a:p>
          <a:p>
            <a:pPr marL="273050" indent="-273050" algn="ctr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r>
              <a:rPr lang="ru-RU" sz="2000" dirty="0" smtClean="0">
                <a:solidFill>
                  <a:schemeClr val="bg1"/>
                </a:solidFill>
                <a:latin typeface="Cambria" pitchFamily="18" charset="0"/>
              </a:rPr>
              <a:t>Телефон: 8-(83159)-6-74-12; 6-77-68</a:t>
            </a:r>
            <a:endParaRPr lang="en-US" sz="2000" dirty="0" smtClean="0">
              <a:solidFill>
                <a:schemeClr val="bg1"/>
              </a:solidFill>
              <a:latin typeface="Cambria" pitchFamily="18" charset="0"/>
            </a:endParaRPr>
          </a:p>
          <a:p>
            <a:pPr marL="273050" indent="-273050" algn="ctr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endParaRPr lang="ru-RU" sz="2000" dirty="0" smtClean="0">
              <a:solidFill>
                <a:schemeClr val="bg1"/>
              </a:solidFill>
              <a:latin typeface="Cambria" pitchFamily="18" charset="0"/>
            </a:endParaRPr>
          </a:p>
          <a:p>
            <a:pPr marL="273050" indent="-273050" algn="ctr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r>
              <a:rPr lang="ru-RU" sz="2000" dirty="0" smtClean="0">
                <a:solidFill>
                  <a:schemeClr val="bg1"/>
                </a:solidFill>
                <a:latin typeface="Cambria" pitchFamily="18" charset="0"/>
              </a:rPr>
              <a:t>Сайт</a:t>
            </a:r>
            <a:r>
              <a:rPr lang="ru-RU" sz="2000" u="sng" dirty="0" smtClean="0">
                <a:solidFill>
                  <a:schemeClr val="bg1"/>
                </a:solidFill>
                <a:latin typeface="Cambria" pitchFamily="18" charset="0"/>
              </a:rPr>
              <a:t>:</a:t>
            </a:r>
            <a:r>
              <a:rPr lang="en-US" sz="2000" u="sng" dirty="0" smtClean="0">
                <a:solidFill>
                  <a:schemeClr val="bg1"/>
                </a:solidFill>
                <a:latin typeface="Cambria" pitchFamily="18" charset="0"/>
              </a:rPr>
              <a:t> www.</a:t>
            </a:r>
            <a:r>
              <a:rPr lang="ru-RU" sz="2000" u="sng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ru-RU" sz="2000" u="sng" dirty="0" smtClean="0">
                <a:solidFill>
                  <a:schemeClr val="bg1"/>
                </a:solidFill>
              </a:rPr>
              <a:t>lastochka1-bor.caduk.ru</a:t>
            </a:r>
            <a:endParaRPr lang="en-US" sz="2000" u="sng" dirty="0" smtClean="0">
              <a:solidFill>
                <a:schemeClr val="bg1"/>
              </a:solidFill>
              <a:latin typeface="Cambria" pitchFamily="18" charset="0"/>
            </a:endParaRPr>
          </a:p>
          <a:p>
            <a:pPr marL="273050" indent="-273050" algn="ctr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endParaRPr lang="ru-RU" sz="2000" dirty="0" smtClean="0">
              <a:solidFill>
                <a:schemeClr val="bg1"/>
              </a:solidFill>
              <a:latin typeface="Cambria" pitchFamily="18" charset="0"/>
            </a:endParaRPr>
          </a:p>
          <a:p>
            <a:pPr marL="273050" indent="-273050" algn="ctr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r>
              <a:rPr lang="en-US" sz="2000" dirty="0" smtClean="0">
                <a:solidFill>
                  <a:schemeClr val="bg1"/>
                </a:solidFill>
                <a:latin typeface="Cambria" pitchFamily="18" charset="0"/>
              </a:rPr>
              <a:t>E-mail</a:t>
            </a:r>
            <a:r>
              <a:rPr lang="ru-RU" sz="2000" dirty="0" smtClean="0">
                <a:solidFill>
                  <a:schemeClr val="bg1"/>
                </a:solidFill>
                <a:latin typeface="Cambria" pitchFamily="18" charset="0"/>
              </a:rPr>
              <a:t>:</a:t>
            </a:r>
            <a:r>
              <a:rPr lang="en-US" sz="2000" dirty="0" smtClean="0">
                <a:solidFill>
                  <a:schemeClr val="bg1"/>
                </a:solidFill>
                <a:latin typeface="Cambria" pitchFamily="18" charset="0"/>
              </a:rPr>
              <a:t> yelena.marysheya@inbox.ru</a:t>
            </a:r>
          </a:p>
          <a:p>
            <a:pPr marL="273050" indent="-273050" algn="ctr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r>
              <a:rPr lang="en-US" sz="2000" dirty="0" smtClean="0">
                <a:solidFill>
                  <a:schemeClr val="bg1"/>
                </a:solidFill>
                <a:latin typeface="Cambria" pitchFamily="18" charset="0"/>
              </a:rPr>
              <a:t>d.sadlactochka@rambler.ru</a:t>
            </a:r>
            <a:endParaRPr lang="ru-RU" sz="2000" dirty="0" smtClean="0">
              <a:solidFill>
                <a:schemeClr val="bg1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72518" cy="120489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УСЛОВИЯ ФОРМИРОВАНИЯ ЛИЧНОГО ВКЛАДА ПЕДАГОГА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>В РАЗВИТИЕ ОБРАЗОВАНИЯ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ru-RU" altLang="ru-RU" sz="3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Научно – исследовательские условия</a:t>
            </a:r>
            <a:r>
              <a:rPr lang="ru-RU" alt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alt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изучение работ представителей медицины 70-х годов (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Н. М.Амосов, И. И. </a:t>
            </a:r>
            <a:r>
              <a:rPr lang="ru-RU" sz="3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Брехман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А. М. </a:t>
            </a:r>
            <a:r>
              <a:rPr lang="ru-RU" sz="3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Изуткин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Г. И. Куценко, К. Купер, А. П. Лаптев, Ю.П.Лисицын,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 П. </a:t>
            </a:r>
            <a:r>
              <a:rPr lang="ru-RU" sz="3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Петленко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Л. Г. Татарникова</a:t>
            </a:r>
            <a:r>
              <a:rPr lang="ru-RU" alt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др.)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altLang="ru-RU" sz="3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Методические условия</a:t>
            </a:r>
            <a:r>
              <a:rPr lang="ru-RU" alt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alt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изучение работ современных отечественных исследователей по вопросам проведения активной оздоровительной работы среди </a:t>
            </a:r>
            <a:r>
              <a:rPr lang="ru-RU" altLang="ru-RU" sz="3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дощкольников</a:t>
            </a:r>
            <a:r>
              <a:rPr lang="ru-RU" alt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М. В.Антропова, Е.А. Аркин, И. А. Аршавский, Е. Н. Вавилова, Ю. Ф. </a:t>
            </a:r>
            <a:r>
              <a:rPr lang="ru-RU" sz="3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Змановский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  <a:defRPr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А. Г. Хрипкова, Д. В. </a:t>
            </a:r>
            <a:r>
              <a:rPr lang="ru-RU" sz="3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Хухлаева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Л. И. </a:t>
            </a:r>
            <a:r>
              <a:rPr lang="ru-RU" sz="3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Чулицкая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и др.</a:t>
            </a:r>
            <a:r>
              <a:rPr lang="ru-RU" alt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altLang="ru-RU" sz="3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Организационно – педагогические условия</a:t>
            </a:r>
            <a:r>
              <a:rPr lang="ru-RU" alt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alt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проведение консультаций для воспитателей на базе ДОО, активное участие в работе районных методических объединений.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b="1" dirty="0" smtClean="0">
                <a:solidFill>
                  <a:srgbClr val="FFFF00"/>
                </a:solidFill>
              </a:rPr>
              <a:t>АКТУАЛЬНОСТЬ ЛИЧНОГО ВКЛАДА ПЕДАГОГА В РАЗВИТИЕ ОБРАЗОВАНИЯ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indent="269875">
              <a:spcBef>
                <a:spcPct val="20000"/>
              </a:spcBef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Актуальными проблемами детского здоровья сегодня являются:</a:t>
            </a:r>
          </a:p>
          <a:p>
            <a:pPr indent="269875"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нарушение функций опорно-двигательного аппарата, кровообращения, дыхания, пищеварения;</a:t>
            </a:r>
          </a:p>
          <a:p>
            <a:pPr indent="269875"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детские стрессы (нервные расстройства), тревожность (недостаток эмоциональной поддержки в детском саду и семье).</a:t>
            </a:r>
          </a:p>
          <a:p>
            <a:pPr indent="269875">
              <a:spcBef>
                <a:spcPct val="20000"/>
              </a:spcBef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связи с этим в ДОО особое внимание уделяется воспитанию физически здорового и социально адаптированного ребенка, обеспечению его психического благополучия, а также формированию у дошкольника ответственности за свое здоровье. </a:t>
            </a:r>
          </a:p>
          <a:p>
            <a:pPr indent="269875">
              <a:spcBef>
                <a:spcPct val="20000"/>
              </a:spcBef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Кроме того, важно способствовать развитию культуры здоровья педагогов ДОУ, в том числе культуры профессионального здоровья, развитию потребности к здоровому образу жизни.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ТЕОРЕТИЧЕСКОЕ ОБОСНОВАНИЕ ЛИЧНОГО ВКЛАДА ПЕДАГОГА В РАЗВИТИЕ ОБРАЗОВАНИЯ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72000"/>
          </a:xfrm>
        </p:spPr>
        <p:txBody>
          <a:bodyPr>
            <a:noAutofit/>
          </a:bodyPr>
          <a:lstStyle/>
          <a:p>
            <a:pPr algn="ctr" eaLnBrk="0" hangingPunct="0"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Вопросы здоровья детей и организации их жизни были предметом исследования педагогов прошлого: Я. А. Коменского, Д. Локка, Ж. Ж. Руссо, отечественных ученых М.В.Ломоносова, И.И.Бецкого, Н. П.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Гундобина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Н. И. Пирогова, П. Ф. Лесгафта, В. В.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Гориневского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других. </a:t>
            </a:r>
          </a:p>
          <a:p>
            <a:pPr algn="ctr" eaLnBrk="0" hangingPunct="0"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В современной педагогике эта проблема рассматривается многими отечественными исследователями: М. В.Антроповой, Е.А. Аркиным, И. А. Аршавским, Е. Н. Вавиловой, Ю. Ф.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Змановским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Е. И. Иорданской, Д. В. Колесовым, Н. Н.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Поддьяковым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А. Г. Хрипковой, Д. В.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Хухлаевой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Л. И.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Чулицкой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другими. В их работах поднимаются вопросы проведения активной оздоровительной работы среди дошкольников с использованием в режиме дня всех естественных факторов внешней среды, повышения двигательной активности детей, обеспечения максимального пребывания их на открытом воздухе, рационального, богатого витаминами питания, соблюдения санитарно-гигиенических требований Профессор, доктор медицинских наук Ю.Ф.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Змановский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так видел здорового ребенка: «Здоровый ребенок дошкольного возраста - это жизнерадостный, активный, любознательный, устойчивый к неблагоприятным факторам внешней среды, выносливый и сильный, с высоким уровнем физического и умственного развития».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Эффективность позитивного воздействия на здоровье детей различных оздоровительных мероприятий, составляющих в системе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технологии доказана  в работах наших соотечественников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Чеменевой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А.А. и  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Ревягиной Т.А.</a:t>
            </a:r>
          </a:p>
          <a:p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ЦЕЛИ И ЗАДАЧИ ПЕДАГОГИЧЕСКОЙ ДЕЯТЕЛЬНОСТИ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: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формирование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здоровьесберегающего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поведения воспитанников в повседневной жизни, эмоционального благополучия, социальных навыков и уверенности в себе.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: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Формирование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здоровьесберегающего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здоровьеукрепляющего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поведения в специально созданных и жизненных ситуациях;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Создание психологически комфортной среды в группе;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Обогащение эмоциональной сферы положительными эмоциями;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Развитие дружеских взаимоотношений через игру и общение в повседневной жизни;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умения объяснять, выражая в речи, свое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здоровьесберегающее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здоровьеукрепляющее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поведение.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35732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ВЕДУЩАЯ ПЕДАГОГИЧЕСКАЯ ИДЕЯ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«Концепции содержания непрерывного образования» (дошкольное и начальное звено) основной целью физического развития в дошкольном возрасте является становление ценностей ЗОЖ, удовлетворения естественной потребности детей в двигательной активности, формирование элементарной осведомлённости в области охраны и укрепления здоровья и физической культуры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ЭТАПЫ РЕАЛИЗАЦИИ ПЕДАГОГИЧЕСКОЙ ДЕЯТЕЛЬНОСТИ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6" name="Стрелка влево 5"/>
          <p:cNvSpPr/>
          <p:nvPr/>
        </p:nvSpPr>
        <p:spPr>
          <a:xfrm>
            <a:off x="428596" y="928670"/>
            <a:ext cx="8429684" cy="135732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МОНИТОРИНГ ЗДОРОВЬЯ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Стрелка влево 9"/>
          <p:cNvSpPr/>
          <p:nvPr/>
        </p:nvSpPr>
        <p:spPr>
          <a:xfrm>
            <a:off x="285720" y="1857364"/>
            <a:ext cx="8429684" cy="16276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ОРГАНИЗАЦИЯ ЗДОРОВЬЕСБЕРЕГАЮЩЕГО ПРОСТРАНСТВА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1" name="Стрелка влево 10"/>
          <p:cNvSpPr/>
          <p:nvPr/>
        </p:nvSpPr>
        <p:spPr>
          <a:xfrm>
            <a:off x="285720" y="3143248"/>
            <a:ext cx="8358246" cy="164307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ВНЕДРЕНИЕ МОДЕЛИ РАБОТЫ С ВОСПИТАННИКАМИ И ИХ РОДИТЕЛЯМИ ЗАКОННЫМИ ПРЕДСТАВИТЕЛЯМИ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2" name="Стрелка влево 11"/>
          <p:cNvSpPr/>
          <p:nvPr/>
        </p:nvSpPr>
        <p:spPr>
          <a:xfrm>
            <a:off x="285720" y="4357694"/>
            <a:ext cx="8358246" cy="17144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ПОВТОРНЫЙ МОНИТОРИНГ ЗДОРОВЬЯ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346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МОНИТОРИНГ ЗДОРОВЬЯ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>
                <a:solidFill>
                  <a:srgbClr val="FF0000"/>
                </a:solidFill>
              </a:rPr>
              <a:t>Случаи заболеваний на одного ребенка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357298"/>
          <a:ext cx="7215238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9" descr="C:\Users\Ласточка\Desktop\АТТЕСТАЦИЯ\козлова м.в\DSC015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3219" y="4359019"/>
            <a:ext cx="29972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C:\Users\Ласточка\Desktop\АТТЕСТАЦИЯ\козлова м.в\DSC0154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4495800"/>
            <a:ext cx="3149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85720" y="3643314"/>
            <a:ext cx="8358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Организация  </a:t>
            </a:r>
            <a:r>
              <a:rPr lang="ru-RU" sz="2400" dirty="0" err="1" smtClean="0"/>
              <a:t>здоровьесберегающего</a:t>
            </a:r>
            <a:r>
              <a:rPr lang="ru-RU" sz="2400" dirty="0" smtClean="0"/>
              <a:t>  пространства</a:t>
            </a:r>
            <a:endParaRPr lang="ru-RU" sz="2400" dirty="0"/>
          </a:p>
        </p:txBody>
      </p:sp>
      <p:pic>
        <p:nvPicPr>
          <p:cNvPr id="15362" name="Picture 2" descr="C:\Users\USER\Saved Games\Desktop\группа Крепыш\фото крепш 2\DSC013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46" y="4143380"/>
            <a:ext cx="2357454" cy="2357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ДЕЯТЕЛЬНОСТНЫЙ АСПЕКТ ЛИЧНОГО ВКЛАДА ПЕДАГОГА В РАЗВИТИЕ ОБРАЗОВАНИЯ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428992" y="2928934"/>
            <a:ext cx="2214578" cy="15573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ВНЕДРЕНИЕ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МОДЕЛИ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Блок-схема: решение 8"/>
          <p:cNvSpPr/>
          <p:nvPr/>
        </p:nvSpPr>
        <p:spPr>
          <a:xfrm>
            <a:off x="5857884" y="1643050"/>
            <a:ext cx="2928958" cy="125559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Прогулки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Блок-схема: решение 9"/>
          <p:cNvSpPr/>
          <p:nvPr/>
        </p:nvSpPr>
        <p:spPr>
          <a:xfrm>
            <a:off x="5572132" y="3143248"/>
            <a:ext cx="3571868" cy="1285884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002060"/>
                </a:solidFill>
              </a:rPr>
              <a:t>Музыко</a:t>
            </a:r>
            <a:r>
              <a:rPr lang="ru-RU" dirty="0" smtClean="0">
                <a:solidFill>
                  <a:srgbClr val="002060"/>
                </a:solidFill>
              </a:rPr>
              <a:t> и </a:t>
            </a:r>
            <a:r>
              <a:rPr lang="ru-RU" dirty="0" err="1" smtClean="0">
                <a:solidFill>
                  <a:srgbClr val="002060"/>
                </a:solidFill>
              </a:rPr>
              <a:t>Сказкотерапия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1" name="Блок-схема: решение 10"/>
          <p:cNvSpPr/>
          <p:nvPr/>
        </p:nvSpPr>
        <p:spPr>
          <a:xfrm>
            <a:off x="5643570" y="4500570"/>
            <a:ext cx="3286148" cy="125559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Утренняя гимнастика, после сна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" name="Блок-схема: решение 11"/>
          <p:cNvSpPr/>
          <p:nvPr/>
        </p:nvSpPr>
        <p:spPr>
          <a:xfrm>
            <a:off x="3214678" y="5000636"/>
            <a:ext cx="3429024" cy="161278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НОД по Физической культуре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3" name="Блок-схема: решение 12"/>
          <p:cNvSpPr/>
          <p:nvPr/>
        </p:nvSpPr>
        <p:spPr>
          <a:xfrm>
            <a:off x="357158" y="5000636"/>
            <a:ext cx="2928958" cy="857256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Плавание в бассейне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Блок-схема: решение 13"/>
          <p:cNvSpPr/>
          <p:nvPr/>
        </p:nvSpPr>
        <p:spPr>
          <a:xfrm>
            <a:off x="0" y="4000504"/>
            <a:ext cx="4143372" cy="928694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002060"/>
                </a:solidFill>
              </a:rPr>
              <a:t>Коррегирующие</a:t>
            </a:r>
            <a:r>
              <a:rPr lang="ru-RU" dirty="0" smtClean="0">
                <a:solidFill>
                  <a:srgbClr val="002060"/>
                </a:solidFill>
              </a:rPr>
              <a:t> упражнения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6" name="Блок-схема: решение 15"/>
          <p:cNvSpPr/>
          <p:nvPr/>
        </p:nvSpPr>
        <p:spPr>
          <a:xfrm>
            <a:off x="214282" y="2928934"/>
            <a:ext cx="3071834" cy="100013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002060"/>
                </a:solidFill>
              </a:rPr>
              <a:t>Самомассаж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7" name="Блок-схема: решение 16"/>
          <p:cNvSpPr/>
          <p:nvPr/>
        </p:nvSpPr>
        <p:spPr>
          <a:xfrm>
            <a:off x="857224" y="1500174"/>
            <a:ext cx="4214810" cy="150019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Артикуляционная гимнастика и для глаз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</TotalTime>
  <Words>1102</Words>
  <PresentationFormat>Экран (4:3)</PresentationFormat>
  <Paragraphs>105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Тема презентации</vt:lpstr>
      <vt:lpstr>УСЛОВИЯ ФОРМИРОВАНИЯ ЛИЧНОГО ВКЛАДА ПЕДАГОГА В РАЗВИТИЕ ОБРАЗОВАНИЯ</vt:lpstr>
      <vt:lpstr>АКТУАЛЬНОСТЬ ЛИЧНОГО ВКЛАДА ПЕДАГОГА В РАЗВИТИЕ ОБРАЗОВАНИЯ</vt:lpstr>
      <vt:lpstr>ТЕОРЕТИЧЕСКОЕ ОБОСНОВАНИЕ ЛИЧНОГО ВКЛАДА ПЕДАГОГА В РАЗВИТИЕ ОБРАЗОВАНИЯ</vt:lpstr>
      <vt:lpstr>ЦЕЛИ И ЗАДАЧИ ПЕДАГОГИЧЕСКОЙ ДЕЯТЕЛЬНОСТИ</vt:lpstr>
      <vt:lpstr>ВЕДУЩАЯ ПЕДАГОГИЧЕСКАЯ ИДЕЯ</vt:lpstr>
      <vt:lpstr>ЭТАПЫ РЕАЛИЗАЦИИ ПЕДАГОГИЧЕСКОЙ ДЕЯТЕЛЬНОСТИ</vt:lpstr>
      <vt:lpstr>МОНИТОРИНГ ЗДОРОВЬЯ Случаи заболеваний на одного ребенка</vt:lpstr>
      <vt:lpstr>ДЕЯТЕЛЬНОСТНЫЙ АСПЕКТ ЛИЧНОГО ВКЛАДА ПЕДАГОГА В РАЗВИТИЕ ОБРАЗОВАНИЯ</vt:lpstr>
      <vt:lpstr>Деятельностный аспект личного вклада педагога в развитие образования</vt:lpstr>
      <vt:lpstr>Диапазон личного вклада педагога в развитие образования и степень его новизны</vt:lpstr>
      <vt:lpstr>Результативность профессиональной педагогической деятельности и достигнутые эффекты</vt:lpstr>
      <vt:lpstr>Слайд 13</vt:lpstr>
      <vt:lpstr>ЛИТЕРАТУРА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Acer</cp:lastModifiedBy>
  <cp:revision>58</cp:revision>
  <dcterms:created xsi:type="dcterms:W3CDTF">2019-10-30T19:31:20Z</dcterms:created>
  <dcterms:modified xsi:type="dcterms:W3CDTF">2019-11-21T09:56:38Z</dcterms:modified>
</cp:coreProperties>
</file>