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8" r:id="rId20"/>
    <p:sldId id="279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6D90B7-EA51-48EC-B740-4F60A83E8561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25C1E0-8001-41DB-BA61-970383E5C9B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jpe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Муниципальное бюджетное общеобразовательное учреждение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«Средняя общеобразовательная школа № 82 г. Владивостока»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  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           </a:t>
            </a:r>
            <a:r>
              <a:rPr lang="ru-RU" sz="4000" b="1" dirty="0">
                <a:solidFill>
                  <a:schemeClr val="tx1"/>
                </a:solidFill>
                <a:latin typeface="Monotype Corsiva" pitchFamily="66" charset="0"/>
              </a:rPr>
              <a:t>«</a:t>
            </a:r>
            <a:r>
              <a:rPr lang="ru-RU" sz="4000" b="1" i="1" dirty="0">
                <a:solidFill>
                  <a:schemeClr val="tx1"/>
                </a:solidFill>
                <a:latin typeface="Monotype Corsiva" pitchFamily="66" charset="0"/>
              </a:rPr>
              <a:t>Пропорция в работах </a:t>
            </a:r>
            <a:br>
              <a:rPr lang="ru-RU" sz="4000" b="1" i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i="1" dirty="0">
                <a:solidFill>
                  <a:schemeClr val="tx1"/>
                </a:solidFill>
                <a:latin typeface="Monotype Corsiva" pitchFamily="66" charset="0"/>
              </a:rPr>
              <a:t>     великого Леонардо </a:t>
            </a:r>
            <a:br>
              <a:rPr lang="ru-RU" sz="4000" b="1" i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i="1" dirty="0">
                <a:solidFill>
                  <a:schemeClr val="tx1"/>
                </a:solidFill>
                <a:latin typeface="Monotype Corsiva" pitchFamily="66" charset="0"/>
              </a:rPr>
              <a:t>            да Винчи»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  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выполнила Войтенко Ирина Андреевна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ученица 6 «Д» класса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учитель Войтенко Евгения Николаевна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tx1"/>
                </a:solidFill>
                <a:latin typeface="Monotype Corsiva" pitchFamily="66" charset="0"/>
              </a:rPr>
              <a:t>  </a:t>
            </a:r>
            <a:r>
              <a:rPr lang="ru-RU" sz="2400" b="1" i="1" dirty="0">
                <a:solidFill>
                  <a:schemeClr val="tx1"/>
                </a:solidFill>
                <a:latin typeface="Monotype Corsiva" pitchFamily="66" charset="0"/>
              </a:rPr>
              <a:t>г. Владивосток, 2018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6200000">
            <a:off x="-2151112" y="2151112"/>
            <a:ext cx="6858000" cy="2555776"/>
          </a:xfrm>
        </p:spPr>
        <p:txBody>
          <a:bodyPr>
            <a:normAutofit/>
          </a:bodyPr>
          <a:lstStyle/>
          <a:p>
            <a:pPr algn="ctr"/>
            <a:r>
              <a:rPr lang="ru-RU" sz="6600" dirty="0" err="1">
                <a:solidFill>
                  <a:schemeClr val="tx1"/>
                </a:solidFill>
                <a:latin typeface="Monotype Corsiva" pitchFamily="66" charset="0"/>
              </a:rPr>
              <a:t>Витрувианский</a:t>
            </a:r>
            <a:r>
              <a:rPr lang="ru-RU" sz="6600" dirty="0">
                <a:solidFill>
                  <a:schemeClr val="tx1"/>
                </a:solidFill>
                <a:latin typeface="Monotype Corsiva" pitchFamily="66" charset="0"/>
              </a:rPr>
              <a:t> человек</a:t>
            </a:r>
          </a:p>
        </p:txBody>
      </p:sp>
      <p:pic>
        <p:nvPicPr>
          <p:cNvPr id="4" name="Содержимое 3" descr="http://cs315120.userapi.com/v315120386/2ec0/IB9aLGUl9B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0"/>
            <a:ext cx="55801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_madonn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inci-lastsupp-rec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2089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Рабочий стол\7833433_or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Рабочий стол\7127d3686189d4c12c8fa2db65f90a5b--spider-webs-the-spide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40522"/>
          <a:ext cx="9144000" cy="6317479"/>
        </p:xfrm>
        <a:graphic>
          <a:graphicData uri="http://schemas.openxmlformats.org/drawingml/2006/table">
            <a:tbl>
              <a:tblPr/>
              <a:tblGrid>
                <a:gridCol w="1284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4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9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000" b="1" i="1" dirty="0" err="1">
                          <a:latin typeface="Monotype Corsiva" pitchFamily="66" charset="0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0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b="1" i="1" dirty="0" err="1">
                          <a:latin typeface="Monotype Corsiva" pitchFamily="66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20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Число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latin typeface="Monotype Corsiva" pitchFamily="66" charset="0"/>
                          <a:ea typeface="Calibri"/>
                          <a:cs typeface="Times New Roman"/>
                        </a:rPr>
                        <a:t>Отнощение</a:t>
                      </a:r>
                      <a:r>
                        <a:rPr lang="ru-RU" sz="20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 числа к предыдущему числу</a:t>
                      </a:r>
                      <a:endParaRPr lang="ru-RU" sz="20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0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-----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-----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1,666666666…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1,625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1,615384615…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34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1,619047619…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11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1,617647058…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12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89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85695" algn="l"/>
                        </a:tabLs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1,618181818…	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13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144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1,617977528…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14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233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1,618055555…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4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377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1,618025751…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36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И т.д.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И т.д.</a:t>
                      </a:r>
                      <a:endParaRPr lang="ru-RU" sz="20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i="1" dirty="0"/>
          </a:p>
          <a:p>
            <a:pPr>
              <a:buNone/>
            </a:pPr>
            <a:r>
              <a:rPr lang="ru-RU" b="1" i="1" dirty="0"/>
              <a:t>Цель</a:t>
            </a:r>
            <a:r>
              <a:rPr lang="ru-RU" i="1" dirty="0"/>
              <a:t> – изучение понятия «Золотого сечения» и выявления его роли в окружающем нас мире. </a:t>
            </a:r>
          </a:p>
          <a:p>
            <a:pPr>
              <a:buNone/>
            </a:pPr>
            <a:endParaRPr lang="ru-RU" i="1" dirty="0"/>
          </a:p>
          <a:p>
            <a:pPr>
              <a:buNone/>
            </a:pPr>
            <a:r>
              <a:rPr lang="ru-RU" b="1" i="1" dirty="0"/>
              <a:t>Задачи:</a:t>
            </a:r>
            <a:endParaRPr lang="ru-RU" b="1" dirty="0"/>
          </a:p>
          <a:p>
            <a:pPr>
              <a:buNone/>
            </a:pPr>
            <a:r>
              <a:rPr lang="ru-RU" i="1" dirty="0"/>
              <a:t>1. Рассмотреть историю открытия «Золотого сечения».</a:t>
            </a:r>
            <a:endParaRPr lang="ru-RU" dirty="0"/>
          </a:p>
          <a:p>
            <a:pPr>
              <a:buNone/>
            </a:pPr>
            <a:r>
              <a:rPr lang="ru-RU" i="1" dirty="0"/>
              <a:t>2. Рассмотреть понятие «Золотое сечение».</a:t>
            </a:r>
            <a:endParaRPr lang="ru-RU" dirty="0"/>
          </a:p>
          <a:p>
            <a:pPr>
              <a:buNone/>
            </a:pPr>
            <a:r>
              <a:rPr lang="ru-RU" i="1" dirty="0"/>
              <a:t>3. Золотое сечение в окружающей нас действительности.</a:t>
            </a:r>
            <a:endParaRPr lang="ru-RU" dirty="0"/>
          </a:p>
          <a:p>
            <a:pPr>
              <a:buNone/>
            </a:pPr>
            <a:r>
              <a:rPr lang="ru-RU" i="1" dirty="0"/>
              <a:t>4. Провести собственные исследования.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Предмет проектной работы </a:t>
            </a:r>
            <a:r>
              <a:rPr lang="ru-RU" i="1" dirty="0"/>
              <a:t>– Золотое сечение и применение его в работах Леонардо да Винчи.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/>
              <a:tblGrid>
                <a:gridCol w="395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1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52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№ п/п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Наименование части тела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Длина, см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Наименование части тела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Длина, см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Величина отношения длин частей тела (п.3/п.5=п.6)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точки пупа до макушки головы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60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уровня плеча до макушки головы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29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2,068965517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точки пупа до коленей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50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коленей до ступней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46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1,086956521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4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кончика подбородка до кончика верхней губы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кончика верхней губы до ноздрей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46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кончика подбородка до верхней линии бровей</a:t>
                      </a:r>
                      <a:endParaRPr lang="ru-RU" sz="16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13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верхней линии бровей до макушки</a:t>
                      </a:r>
                      <a:endParaRPr lang="ru-RU" sz="16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1,444444444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Высота лица  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20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Ширина лица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12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1,666666666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499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Высота лица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20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от кончика подбородка до центральной точки соединения губ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3,333333333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73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между зрачками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Расстояние между бровями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3,5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2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Ширина рта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Ширина носа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Monotype Corsiva" pitchFamily="66" charset="0"/>
                          <a:ea typeface="Calibri"/>
                          <a:cs typeface="Times New Roman"/>
                        </a:rPr>
                        <a:t>3,5</a:t>
                      </a:r>
                      <a:endParaRPr lang="ru-RU" sz="1600" b="1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1,428571428</a:t>
                      </a:r>
                      <a:endParaRPr lang="ru-RU" sz="1600" b="1" dirty="0"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37667" marR="376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rgbClr val="002060"/>
                </a:solidFill>
              </a:rPr>
              <a:t>ОБЩИЕ ВЫВОДЫ: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Золотое сечение – это один из основных основополагающих принципов природы;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Человеческое представление о красивом явно сформировалось под влиянием того, какой порядок и гармонию человек видит в природе. 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Закономерности Золотого сечения заложены в подсознании человека, использовались и используются архитекторами в своих работах.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Золотое сечение является отображением окружающегося мира  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7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История Золотого сечения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096344" cy="2322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971" y="1484784"/>
            <a:ext cx="2675561" cy="3927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929" y="4077072"/>
            <a:ext cx="4594209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34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576263" y="260350"/>
            <a:ext cx="8099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История золотого сечения 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-4471988" y="25558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4067175" y="1123950"/>
            <a:ext cx="4897438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       Принято считать, что понятие о золотом делении ввел в научный обиход Пифагор, древнегреческий философ и математик. Есть предположение, что Пифагор свое знание золотого деления позаимствовал у египтян и вавилонян. </a:t>
            </a:r>
          </a:p>
          <a:p>
            <a:pPr algn="just" eaLnBrk="0" hangingPunct="0"/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     Во всех внутренних и внешних пропорциях пирамиды число 1.618 играет центральную роль</a:t>
            </a:r>
          </a:p>
          <a:p>
            <a:pPr algn="just" eaLnBrk="0" hangingPunct="0"/>
            <a:endParaRPr lang="ru-RU"/>
          </a:p>
        </p:txBody>
      </p:sp>
      <p:pic>
        <p:nvPicPr>
          <p:cNvPr id="6149" name="Picture 9" descr="C:\Documents and Settings\Admin\Рабочий стол\pifag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1319213"/>
            <a:ext cx="3240087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C:\Documents and Settings\Admin\Рабочий стол\fimg1957846_Sakralnaya_geometriya_posledovatelnost_Fibonachchi_i_piramidy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735388"/>
            <a:ext cx="479583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2708275"/>
            <a:ext cx="5811838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179512" y="836712"/>
            <a:ext cx="8501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И действительно, пропорции пирамиды Хеопса, храмов, предметов быта и украшений из гробницы Тутанхамона свидетельствуют, что египетские мастера пользовались соотношениями золотого деления при их создании.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172" name="Прямоугольник 2"/>
          <p:cNvSpPr>
            <a:spLocks noChangeArrowheads="1"/>
          </p:cNvSpPr>
          <p:nvPr/>
        </p:nvSpPr>
        <p:spPr bwMode="auto">
          <a:xfrm>
            <a:off x="214312" y="1772816"/>
            <a:ext cx="8929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solidFill>
                  <a:srgbClr val="000000"/>
                </a:solidFill>
              </a:rPr>
              <a:t>Зодчий </a:t>
            </a:r>
            <a:r>
              <a:rPr lang="ru-RU" dirty="0" err="1">
                <a:solidFill>
                  <a:srgbClr val="000000"/>
                </a:solidFill>
              </a:rPr>
              <a:t>Хесира</a:t>
            </a:r>
            <a:r>
              <a:rPr lang="ru-RU" dirty="0">
                <a:solidFill>
                  <a:srgbClr val="000000"/>
                </a:solidFill>
              </a:rPr>
              <a:t>, изображенный на рельефе деревянной доски из гробницы его имени, держит в руках измерительные инструменты, в которых зафиксированы пропорции золотого деления.</a:t>
            </a:r>
          </a:p>
        </p:txBody>
      </p:sp>
      <p:pic>
        <p:nvPicPr>
          <p:cNvPr id="7173" name="Picture 3" descr="C:\Documents and Settings\Admin\Рабочий стол\0003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150" y="2708275"/>
            <a:ext cx="282575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i="1" dirty="0">
                <a:solidFill>
                  <a:schemeClr val="tx1"/>
                </a:solidFill>
                <a:latin typeface="Monotype Corsiva" pitchFamily="66" charset="0"/>
              </a:rPr>
              <a:t>«Геометрия владеет двумя сокровищами: одно из них – теорема Пифагора, другое – деление отрезка в крайнем и среднем отношении. Первое можно назвать мерой золота, второе же больше напоминает драгоценный камень»</a:t>
            </a:r>
            <a:br>
              <a:rPr lang="ru-RU" sz="18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1800" i="1" dirty="0">
                <a:solidFill>
                  <a:schemeClr val="tx1"/>
                </a:solidFill>
                <a:latin typeface="Monotype Corsiva" pitchFamily="66" charset="0"/>
              </a:rPr>
              <a:t>Кеплер</a:t>
            </a:r>
            <a:endParaRPr lang="ru-RU" sz="18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i="1" dirty="0">
              <a:latin typeface="Monotype Corsiva" pitchFamily="66" charset="0"/>
            </a:endParaRPr>
          </a:p>
          <a:p>
            <a:pPr>
              <a:buNone/>
            </a:pPr>
            <a:r>
              <a:rPr lang="ru-RU" i="1" dirty="0">
                <a:latin typeface="Monotype Corsiva" pitchFamily="66" charset="0"/>
              </a:rPr>
              <a:t>Золотое сечение – это такое пропорциональное деление отрезка на неравные части, при котором весь отрезок так относится к большей части, как сама большая часть относится к меньшей; или другими словами, меньший отрезок так относится к большему, как больший ко всему </a:t>
            </a:r>
            <a:r>
              <a:rPr lang="ru-RU" i="1" dirty="0" err="1">
                <a:latin typeface="Monotype Corsiva" pitchFamily="66" charset="0"/>
              </a:rPr>
              <a:t>a</a:t>
            </a:r>
            <a:r>
              <a:rPr lang="ru-RU" i="1" dirty="0">
                <a:latin typeface="Monotype Corsiva" pitchFamily="66" charset="0"/>
              </a:rPr>
              <a:t> : </a:t>
            </a:r>
            <a:r>
              <a:rPr lang="ru-RU" i="1" dirty="0" err="1">
                <a:latin typeface="Monotype Corsiva" pitchFamily="66" charset="0"/>
              </a:rPr>
              <a:t>b</a:t>
            </a:r>
            <a:r>
              <a:rPr lang="ru-RU" i="1" dirty="0">
                <a:latin typeface="Monotype Corsiva" pitchFamily="66" charset="0"/>
              </a:rPr>
              <a:t> = </a:t>
            </a:r>
            <a:r>
              <a:rPr lang="ru-RU" i="1" dirty="0" err="1">
                <a:latin typeface="Monotype Corsiva" pitchFamily="66" charset="0"/>
              </a:rPr>
              <a:t>b</a:t>
            </a:r>
            <a:r>
              <a:rPr lang="ru-RU" i="1" dirty="0">
                <a:latin typeface="Monotype Corsiva" pitchFamily="66" charset="0"/>
              </a:rPr>
              <a:t> :</a:t>
            </a:r>
            <a:r>
              <a:rPr lang="ru-RU" i="1" dirty="0" err="1">
                <a:latin typeface="Monotype Corsiva" pitchFamily="66" charset="0"/>
              </a:rPr>
              <a:t>c</a:t>
            </a:r>
            <a:r>
              <a:rPr lang="ru-RU" i="1" dirty="0">
                <a:latin typeface="Monotype Corsiva" pitchFamily="66" charset="0"/>
              </a:rPr>
              <a:t> или с : </a:t>
            </a:r>
            <a:r>
              <a:rPr lang="ru-RU" i="1" dirty="0" err="1">
                <a:latin typeface="Monotype Corsiva" pitchFamily="66" charset="0"/>
              </a:rPr>
              <a:t>b</a:t>
            </a:r>
            <a:r>
              <a:rPr lang="ru-RU" i="1" dirty="0">
                <a:latin typeface="Monotype Corsiva" pitchFamily="66" charset="0"/>
              </a:rPr>
              <a:t> = </a:t>
            </a:r>
            <a:r>
              <a:rPr lang="ru-RU" i="1" dirty="0" err="1">
                <a:latin typeface="Monotype Corsiva" pitchFamily="66" charset="0"/>
              </a:rPr>
              <a:t>b</a:t>
            </a:r>
            <a:r>
              <a:rPr lang="ru-RU" i="1" dirty="0">
                <a:latin typeface="Monotype Corsiva" pitchFamily="66" charset="0"/>
              </a:rPr>
              <a:t> : а.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  <a:p>
            <a:pPr>
              <a:buNone/>
            </a:pPr>
            <a:endParaRPr lang="ru-RU" i="1" dirty="0">
              <a:latin typeface="Monotype Corsiva" pitchFamily="66" charset="0"/>
            </a:endParaRPr>
          </a:p>
          <a:p>
            <a:pPr>
              <a:buNone/>
            </a:pPr>
            <a:endParaRPr lang="ru-RU" i="1" dirty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1500" i="1" dirty="0">
                <a:latin typeface="Monotype Corsiva" pitchFamily="66" charset="0"/>
              </a:rPr>
              <a:t>Рис. 1. Геометрическое изображение золотой пропорции</a:t>
            </a:r>
            <a:endParaRPr lang="ru-RU" sz="1500" dirty="0">
              <a:latin typeface="Monotype Corsiva" pitchFamily="66" charset="0"/>
            </a:endParaRPr>
          </a:p>
          <a:p>
            <a:pPr>
              <a:buNone/>
            </a:pPr>
            <a:r>
              <a:rPr lang="ru-RU" i="1" dirty="0">
                <a:latin typeface="Monotype Corsiva" pitchFamily="66" charset="0"/>
              </a:rPr>
              <a:t> </a:t>
            </a:r>
          </a:p>
          <a:p>
            <a:pPr>
              <a:buNone/>
            </a:pPr>
            <a:r>
              <a:rPr lang="ru-RU" i="1" dirty="0">
                <a:latin typeface="Monotype Corsiva" pitchFamily="66" charset="0"/>
              </a:rPr>
              <a:t>Число </a:t>
            </a:r>
            <a:r>
              <a:rPr lang="ru-RU" i="1" dirty="0" err="1">
                <a:latin typeface="Monotype Corsiva" pitchFamily="66" charset="0"/>
              </a:rPr>
              <a:t>φ</a:t>
            </a:r>
            <a:r>
              <a:rPr lang="ru-RU" i="1" dirty="0">
                <a:latin typeface="Monotype Corsiva" pitchFamily="66" charset="0"/>
              </a:rPr>
              <a:t>, называемое золотым сечением, выражается числом 0,618 (обратное ему 1,618)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http://sashatelishev.narod.ru/sechenie.files/image00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77072"/>
            <a:ext cx="32480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95536" y="692696"/>
          <a:ext cx="8378825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Документ" r:id="rId3" imgW="6377985" imgH="750985" progId="Word.Document.12">
                  <p:embed/>
                </p:oleObj>
              </mc:Choice>
              <mc:Fallback>
                <p:oleObj name="Документ" r:id="rId3" imgW="6377985" imgH="75098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692696"/>
                        <a:ext cx="8378825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416824" cy="530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Спираль Фибоначчи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7157463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222</TotalTime>
  <Words>544</Words>
  <Application>Microsoft Office PowerPoint</Application>
  <PresentationFormat>Экран (4:3)</PresentationFormat>
  <Paragraphs>145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Calibri</vt:lpstr>
      <vt:lpstr>Constantia</vt:lpstr>
      <vt:lpstr>Impact</vt:lpstr>
      <vt:lpstr>Monotype Corsiva</vt:lpstr>
      <vt:lpstr>Wingdings 2</vt:lpstr>
      <vt:lpstr>Поток</vt:lpstr>
      <vt:lpstr>Документ</vt:lpstr>
      <vt:lpstr>Муниципальное бюджетное общеобразовательное учреждение «Средняя общеобразовательная школа № 82 г. Владивостока»                   «Пропорция в работах       великого Леонардо              да Винчи»        выполнила Войтенко Ирина Андреевна ученица 6 «Д» класса учитель Войтенко Евгения Николаевна     г. Владивосток, 2018</vt:lpstr>
      <vt:lpstr>Презентация PowerPoint</vt:lpstr>
      <vt:lpstr>История Золотого сечения</vt:lpstr>
      <vt:lpstr>Презентация PowerPoint</vt:lpstr>
      <vt:lpstr>Презентация PowerPoint</vt:lpstr>
      <vt:lpstr>«Геометрия владеет двумя сокровищами: одно из них – теорема Пифагора, другое – деление отрезка в крайнем и среднем отношении. Первое можно назвать мерой золота, второе же больше напоминает драгоценный камень» Кеплер</vt:lpstr>
      <vt:lpstr>Презентация PowerPoint</vt:lpstr>
      <vt:lpstr>Презентация PowerPoint</vt:lpstr>
      <vt:lpstr>Спираль Фибоначчи</vt:lpstr>
      <vt:lpstr>Презентация PowerPoint</vt:lpstr>
      <vt:lpstr>Витрувианский человек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82 г. Владивостока»                   «Пропорция в работах       великого Леонардо              да Винчи»       выполнила Войтенко Ирина Андреевна ученица 6 «Д» класса учитель Войтенко Евгения Николаевна      г. Владивосток, 2018</dc:title>
  <dc:creator>Admin</dc:creator>
  <cp:lastModifiedBy>Евгения Войтенко</cp:lastModifiedBy>
  <cp:revision>19</cp:revision>
  <dcterms:created xsi:type="dcterms:W3CDTF">2018-03-28T11:38:35Z</dcterms:created>
  <dcterms:modified xsi:type="dcterms:W3CDTF">2019-11-20T22:22:05Z</dcterms:modified>
</cp:coreProperties>
</file>