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4" r:id="rId6"/>
    <p:sldId id="265" r:id="rId7"/>
    <p:sldId id="270" r:id="rId8"/>
    <p:sldId id="266" r:id="rId9"/>
    <p:sldId id="267" r:id="rId10"/>
    <p:sldId id="268" r:id="rId11"/>
    <p:sldId id="269" r:id="rId12"/>
    <p:sldId id="261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3" d="100"/>
          <a:sy n="103" d="100"/>
        </p:scale>
        <p:origin x="-204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B41946-FD85-49EC-BAC4-085EC4EC5837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99FE00-CAAD-4DBD-B8B7-439CF15018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111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6334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Принципы эффективного общения педагога с родителями воспитанников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Объясните значения слов-паронимов и придумайте обороты со словами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indent="449580" algn="just">
              <a:lnSpc>
                <a:spcPct val="115000"/>
              </a:lnSpc>
              <a:buClr>
                <a:srgbClr val="0BD0D9"/>
              </a:buClr>
            </a:pPr>
            <a:r>
              <a:rPr lang="ru-RU" sz="28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сравнять 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и сравнить; </a:t>
            </a:r>
            <a:endParaRPr lang="ru-RU" sz="2800" dirty="0" smtClean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lvl="0" indent="449580" algn="just">
              <a:lnSpc>
                <a:spcPct val="115000"/>
              </a:lnSpc>
              <a:buClr>
                <a:srgbClr val="0BD0D9"/>
              </a:buClr>
            </a:pPr>
            <a:r>
              <a:rPr lang="ru-RU" sz="28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надевать 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и одевать; </a:t>
            </a:r>
            <a:endParaRPr lang="ru-RU" sz="2800" dirty="0" smtClean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lvl="0" indent="449580" algn="just">
              <a:lnSpc>
                <a:spcPct val="115000"/>
              </a:lnSpc>
              <a:buClr>
                <a:srgbClr val="0BD0D9"/>
              </a:buClr>
            </a:pPr>
            <a:r>
              <a:rPr lang="ru-RU" sz="28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эффектный 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и эффективный; </a:t>
            </a:r>
            <a:endParaRPr lang="ru-RU" sz="2800" dirty="0" smtClean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lvl="0" indent="449580" algn="just">
              <a:lnSpc>
                <a:spcPct val="115000"/>
              </a:lnSpc>
              <a:buClr>
                <a:srgbClr val="0BD0D9"/>
              </a:buClr>
            </a:pPr>
            <a:r>
              <a:rPr lang="ru-RU" sz="28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ванна 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и ванная; </a:t>
            </a:r>
            <a:endParaRPr lang="ru-RU" sz="2800" dirty="0" smtClean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lvl="0" indent="449580" algn="just">
              <a:lnSpc>
                <a:spcPct val="115000"/>
              </a:lnSpc>
              <a:buClr>
                <a:srgbClr val="0BD0D9"/>
              </a:buClr>
            </a:pPr>
            <a:r>
              <a:rPr lang="ru-RU" sz="28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представить 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и предоставить; </a:t>
            </a:r>
          </a:p>
          <a:p>
            <a:pPr lvl="0" indent="449580" algn="just">
              <a:lnSpc>
                <a:spcPct val="115000"/>
              </a:lnSpc>
              <a:buClr>
                <a:srgbClr val="0BD0D9"/>
              </a:buClr>
            </a:pPr>
            <a:r>
              <a:rPr lang="ru-RU" dirty="0" smtClean="0"/>
              <a:t>абонент и абонемент</a:t>
            </a:r>
          </a:p>
          <a:p>
            <a:pPr lvl="0" indent="449580" algn="just">
              <a:lnSpc>
                <a:spcPct val="115000"/>
              </a:lnSpc>
              <a:buClr>
                <a:srgbClr val="0BD0D9"/>
              </a:buClr>
            </a:pPr>
            <a:r>
              <a:rPr lang="ru-RU" sz="2800" dirty="0" smtClean="0">
                <a:latin typeface="Times New Roman"/>
                <a:ea typeface="Calibri"/>
              </a:rPr>
              <a:t>одинарный </a:t>
            </a:r>
            <a:r>
              <a:rPr lang="ru-RU" sz="2800" dirty="0">
                <a:latin typeface="Times New Roman"/>
                <a:ea typeface="Calibri"/>
              </a:rPr>
              <a:t>и ординарный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19272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/>
          <a:lstStyle/>
          <a:p>
            <a:pPr algn="ctr"/>
            <a:r>
              <a:rPr lang="ru-RU" sz="32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Объясните значение слов: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 fontScale="77500" lnSpcReduction="20000"/>
          </a:bodyPr>
          <a:lstStyle/>
          <a:p>
            <a:pPr lvl="0" indent="449580" algn="just">
              <a:lnSpc>
                <a:spcPct val="115000"/>
              </a:lnSpc>
              <a:buClr>
                <a:srgbClr val="0BD0D9"/>
              </a:buClr>
            </a:pPr>
            <a:r>
              <a:rPr lang="ru-RU" sz="38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и</a:t>
            </a:r>
            <a:r>
              <a:rPr lang="ru-RU" sz="38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мпортировать;</a:t>
            </a:r>
          </a:p>
          <a:p>
            <a:pPr lvl="0" indent="449580" algn="just">
              <a:lnSpc>
                <a:spcPct val="115000"/>
              </a:lnSpc>
              <a:buClr>
                <a:srgbClr val="0BD0D9"/>
              </a:buClr>
            </a:pPr>
            <a:r>
              <a:rPr lang="ru-RU" sz="38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приоритет; </a:t>
            </a:r>
          </a:p>
          <a:p>
            <a:pPr lvl="0" indent="449580" algn="just">
              <a:lnSpc>
                <a:spcPct val="115000"/>
              </a:lnSpc>
              <a:buClr>
                <a:srgbClr val="0BD0D9"/>
              </a:buClr>
            </a:pPr>
            <a:r>
              <a:rPr lang="ru-RU" sz="38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г</a:t>
            </a:r>
            <a:r>
              <a:rPr lang="ru-RU" sz="38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армонировать; </a:t>
            </a:r>
          </a:p>
          <a:p>
            <a:pPr lvl="0" indent="449580" algn="just">
              <a:lnSpc>
                <a:spcPct val="115000"/>
              </a:lnSpc>
              <a:buClr>
                <a:srgbClr val="0BD0D9"/>
              </a:buClr>
            </a:pPr>
            <a:r>
              <a:rPr lang="ru-RU" sz="38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к</a:t>
            </a:r>
            <a:r>
              <a:rPr lang="ru-RU" sz="38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онфиденциально; </a:t>
            </a:r>
          </a:p>
          <a:p>
            <a:pPr lvl="0" indent="449580" algn="just">
              <a:lnSpc>
                <a:spcPct val="115000"/>
              </a:lnSpc>
              <a:buClr>
                <a:srgbClr val="0BD0D9"/>
              </a:buClr>
            </a:pPr>
            <a:r>
              <a:rPr lang="ru-RU" sz="38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п</a:t>
            </a:r>
            <a:r>
              <a:rPr lang="ru-RU" sz="38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ролонгация; </a:t>
            </a:r>
          </a:p>
          <a:p>
            <a:pPr lvl="0" indent="449580" algn="just">
              <a:lnSpc>
                <a:spcPct val="115000"/>
              </a:lnSpc>
              <a:buClr>
                <a:srgbClr val="0BD0D9"/>
              </a:buClr>
            </a:pPr>
            <a:r>
              <a:rPr lang="ru-RU" sz="38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адекватный</a:t>
            </a:r>
            <a:r>
              <a:rPr lang="ru-RU" sz="38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, </a:t>
            </a:r>
            <a:endParaRPr lang="ru-RU" sz="3800" dirty="0" smtClean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lvl="0" indent="449580" algn="just">
              <a:lnSpc>
                <a:spcPct val="115000"/>
              </a:lnSpc>
              <a:buClr>
                <a:srgbClr val="0BD0D9"/>
              </a:buClr>
            </a:pPr>
            <a:r>
              <a:rPr lang="ru-RU" sz="38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консенсус</a:t>
            </a:r>
            <a:r>
              <a:rPr lang="ru-RU" sz="38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, </a:t>
            </a:r>
            <a:endParaRPr lang="ru-RU" sz="3800" dirty="0" smtClean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lvl="0" indent="449580" algn="just">
              <a:lnSpc>
                <a:spcPct val="115000"/>
              </a:lnSpc>
              <a:buClr>
                <a:srgbClr val="0BD0D9"/>
              </a:buClr>
            </a:pPr>
            <a:r>
              <a:rPr lang="ru-RU" sz="38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менталитет</a:t>
            </a:r>
            <a:r>
              <a:rPr lang="ru-RU" sz="38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, </a:t>
            </a:r>
            <a:endParaRPr lang="ru-RU" sz="3800" dirty="0" smtClean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lvl="0" indent="449580" algn="just">
              <a:lnSpc>
                <a:spcPct val="115000"/>
              </a:lnSpc>
              <a:buClr>
                <a:srgbClr val="0BD0D9"/>
              </a:buClr>
            </a:pPr>
            <a:r>
              <a:rPr lang="ru-RU" sz="38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реноме</a:t>
            </a:r>
            <a:r>
              <a:rPr lang="ru-RU" sz="38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24641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85801"/>
            <a:ext cx="8382000" cy="58296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Уважаемые педагоги, </a:t>
            </a:r>
            <a:r>
              <a:rPr lang="ru-RU" sz="32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помните:</a:t>
            </a:r>
            <a:endParaRPr lang="ru-RU" sz="3200" b="1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827584" y="1340768"/>
            <a:ext cx="8007350" cy="46482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None/>
            </a:pPr>
            <a:r>
              <a:rPr lang="ru-RU" sz="2800" b="1" u="sng" dirty="0" smtClean="0"/>
              <a:t> </a:t>
            </a:r>
            <a:endParaRPr lang="ru-RU" dirty="0" smtClean="0"/>
          </a:p>
          <a:p>
            <a:pPr marL="114300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Не </a:t>
            </a: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выносите суждений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 </a:t>
            </a:r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114300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Не </a:t>
            </a: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поучайте</a:t>
            </a:r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114300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Не </a:t>
            </a: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ставьте «диагноз».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114300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Не </a:t>
            </a: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выпытывайте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 </a:t>
            </a:r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114300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Не </a:t>
            </a: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разглашайте «тайну».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114300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Не </a:t>
            </a: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провоцируйте конфликты.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eaLnBrk="1" hangingPunct="1">
              <a:lnSpc>
                <a:spcPct val="90000"/>
              </a:lnSpc>
            </a:pPr>
            <a:endParaRPr lang="ru-RU" sz="2000" dirty="0" smtClean="0"/>
          </a:p>
        </p:txBody>
      </p:sp>
    </p:spTree>
    <p:custDataLst>
      <p:tags r:id="rId1"/>
    </p:custDataLst>
  </p:cSld>
  <p:clrMapOvr>
    <a:masterClrMapping/>
  </p:clrMapOvr>
  <p:transition advTm="16484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/>
          <a:lstStyle/>
          <a:p>
            <a:pPr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600" b="1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«Плохой хозяин растит сорняк, хороший выращивает рис. </a:t>
            </a:r>
          </a:p>
          <a:p>
            <a:pPr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600" b="1" i="1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Умный </a:t>
            </a:r>
            <a:r>
              <a:rPr lang="ru-RU" sz="3600" b="1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культивирует почву, дальновидный воспитывает работника». </a:t>
            </a:r>
          </a:p>
          <a:p>
            <a:pPr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600" b="1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Давайте </a:t>
            </a:r>
            <a:r>
              <a:rPr lang="ru-RU" sz="36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же воспитывать достойное поколение. </a:t>
            </a:r>
            <a:r>
              <a:rPr lang="ru-RU" sz="36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Удачи </a:t>
            </a:r>
            <a:r>
              <a:rPr lang="ru-RU" sz="36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вам!</a:t>
            </a:r>
            <a:endParaRPr lang="ru-RU" sz="2800" b="1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598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143000"/>
            <a:ext cx="8229600" cy="1447800"/>
          </a:xfrm>
        </p:spPr>
        <p:txBody>
          <a:bodyPr/>
          <a:lstStyle/>
          <a:p>
            <a:pPr eaLnBrk="1" hangingPunct="1"/>
            <a:r>
              <a:rPr lang="ru-RU" sz="2800" b="1" dirty="0" smtClean="0"/>
              <a:t>Развитие коммуникативной компетентности педагога -  основа эффективного общения и взаимодействия с родителями в </a:t>
            </a:r>
            <a:r>
              <a:rPr lang="ru-RU" sz="2800" b="1" dirty="0" smtClean="0"/>
              <a:t>ДОУ</a:t>
            </a:r>
            <a:endParaRPr lang="ru-RU" sz="2800" b="1" dirty="0" smtClean="0"/>
          </a:p>
        </p:txBody>
      </p:sp>
      <p:sp>
        <p:nvSpPr>
          <p:cNvPr id="6147" name="Rectangle 4"/>
          <p:cNvSpPr>
            <a:spLocks noGrp="1" noChangeArrowheads="1"/>
          </p:cNvSpPr>
          <p:nvPr>
            <p:ph idx="1"/>
          </p:nvPr>
        </p:nvSpPr>
        <p:spPr>
          <a:xfrm>
            <a:off x="0" y="2971800"/>
            <a:ext cx="8831263" cy="2738438"/>
          </a:xfrm>
        </p:spPr>
        <p:txBody>
          <a:bodyPr anchor="ctr">
            <a:spAutoFit/>
          </a:bodyPr>
          <a:lstStyle/>
          <a:p>
            <a:pPr marL="0" indent="0"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sz="3600" b="1" smtClean="0">
                <a:solidFill>
                  <a:srgbClr val="333333"/>
                </a:solidFill>
                <a:ea typeface="Times New Roman" pitchFamily="18" charset="0"/>
                <a:cs typeface="Arial" charset="0"/>
              </a:rPr>
              <a:t>«Самая главная роскошь на земле –</a:t>
            </a:r>
            <a:endParaRPr lang="ru-RU" sz="3600" b="1" smtClean="0">
              <a:ea typeface="Times New Roman" pitchFamily="18" charset="0"/>
              <a:cs typeface="Arial" charset="0"/>
            </a:endParaRPr>
          </a:p>
          <a:p>
            <a:pPr marL="0" indent="0"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sz="3600" b="1" smtClean="0">
                <a:solidFill>
                  <a:srgbClr val="333333"/>
                </a:solidFill>
                <a:ea typeface="Times New Roman" pitchFamily="18" charset="0"/>
                <a:cs typeface="Arial" charset="0"/>
              </a:rPr>
              <a:t>это роскошь человеческого общения».</a:t>
            </a:r>
            <a:endParaRPr lang="ru-RU" sz="3600" b="1" smtClean="0">
              <a:ea typeface="Times New Roman" pitchFamily="18" charset="0"/>
              <a:cs typeface="Arial" charset="0"/>
            </a:endParaRPr>
          </a:p>
          <a:p>
            <a:pPr marL="0" indent="0" algn="ctr">
              <a:spcBef>
                <a:spcPct val="0"/>
              </a:spcBef>
              <a:buClrTx/>
              <a:buSzTx/>
              <a:buFontTx/>
              <a:buNone/>
            </a:pPr>
            <a:endParaRPr lang="ru-RU" sz="3200" i="1" smtClean="0">
              <a:solidFill>
                <a:srgbClr val="333333"/>
              </a:solidFill>
              <a:ea typeface="Times New Roman" pitchFamily="18" charset="0"/>
              <a:cs typeface="Arial" charset="0"/>
            </a:endParaRPr>
          </a:p>
          <a:p>
            <a:pPr marL="0" indent="0"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sz="2800" i="1" smtClean="0">
                <a:solidFill>
                  <a:srgbClr val="333333"/>
                </a:solidFill>
                <a:ea typeface="Times New Roman" pitchFamily="18" charset="0"/>
                <a:cs typeface="Arial" charset="0"/>
              </a:rPr>
              <a:t>                              (Антуан де Сент-Экзюпери</a:t>
            </a:r>
            <a:r>
              <a:rPr lang="ru-RU" sz="3200" i="1" smtClean="0">
                <a:solidFill>
                  <a:srgbClr val="333333"/>
                </a:solidFill>
                <a:ea typeface="Times New Roman" pitchFamily="18" charset="0"/>
                <a:cs typeface="Arial" charset="0"/>
              </a:rPr>
              <a:t>)</a:t>
            </a:r>
            <a:r>
              <a:rPr lang="ru-RU" sz="3200" smtClean="0">
                <a:solidFill>
                  <a:srgbClr val="333333"/>
                </a:solidFill>
                <a:ea typeface="Times New Roman" pitchFamily="18" charset="0"/>
                <a:cs typeface="Arial" charset="0"/>
              </a:rPr>
              <a:t>.</a:t>
            </a:r>
            <a:endParaRPr lang="ru-RU" sz="3200" smtClean="0">
              <a:ea typeface="Times New Roman" pitchFamily="18" charset="0"/>
              <a:cs typeface="Arial" charset="0"/>
            </a:endParaRPr>
          </a:p>
        </p:txBody>
      </p:sp>
    </p:spTree>
    <p:custDataLst>
      <p:tags r:id="rId1"/>
    </p:custDataLst>
  </p:cSld>
  <p:clrMapOvr>
    <a:masterClrMapping/>
  </p:clrMapOvr>
  <p:transition advTm="6375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2743200" cy="1162050"/>
          </a:xfrm>
        </p:spPr>
        <p:txBody>
          <a:bodyPr/>
          <a:lstStyle/>
          <a:p>
            <a:pPr algn="ctr"/>
            <a:r>
              <a:rPr lang="ru-RU" sz="3200" b="1" dirty="0" smtClean="0"/>
              <a:t>«Правило трех плюсов».</a:t>
            </a:r>
            <a:r>
              <a:rPr lang="ru-RU" sz="3200" dirty="0" smtClean="0"/>
              <a:t> </a:t>
            </a:r>
            <a:endParaRPr lang="ru-RU" sz="3200" b="1" dirty="0" smtClean="0"/>
          </a:p>
        </p:txBody>
      </p:sp>
      <p:sp>
        <p:nvSpPr>
          <p:cNvPr id="7171" name="Содержимое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>
              <a:defRPr/>
            </a:pPr>
            <a:endParaRPr lang="ru-RU" sz="2000" dirty="0" smtClean="0"/>
          </a:p>
          <a:p>
            <a:pPr>
              <a:defRPr/>
            </a:pPr>
            <a:endParaRPr lang="ru-RU" sz="2800" dirty="0" smtClean="0">
              <a:latin typeface="+mj-lt"/>
            </a:endParaRPr>
          </a:p>
        </p:txBody>
      </p:sp>
      <p:sp>
        <p:nvSpPr>
          <p:cNvPr id="7172" name="Содержимое 15"/>
          <p:cNvSpPr>
            <a:spLocks noGrp="1"/>
          </p:cNvSpPr>
          <p:nvPr>
            <p:ph sz="half" idx="1"/>
          </p:nvPr>
        </p:nvSpPr>
        <p:spPr>
          <a:xfrm>
            <a:off x="2819400" y="1752600"/>
            <a:ext cx="5111750" cy="4572000"/>
          </a:xfrm>
        </p:spPr>
        <p:txBody>
          <a:bodyPr/>
          <a:lstStyle/>
          <a:p>
            <a:r>
              <a:rPr lang="ru-RU" sz="2000" b="1" smtClean="0"/>
              <a:t>Улыбка : </a:t>
            </a:r>
            <a:r>
              <a:rPr lang="ru-RU" sz="2000" smtClean="0"/>
              <a:t>для того, чтобы люди хотели с нами общаться, мы должны демонстрировать  свою готовность к общению – улыбаться!</a:t>
            </a:r>
          </a:p>
          <a:p>
            <a:r>
              <a:rPr lang="ru-RU" sz="2000" smtClean="0"/>
              <a:t> </a:t>
            </a:r>
            <a:r>
              <a:rPr lang="ru-RU" sz="2000" b="1" smtClean="0"/>
              <a:t>Имя  собеседника : </a:t>
            </a:r>
            <a:r>
              <a:rPr lang="ru-RU" sz="2000" smtClean="0"/>
              <a:t>во время приветствия важно использовать имя и отчество предполагаемого собеседника, это поможет вам расположить его к общению.</a:t>
            </a:r>
            <a:endParaRPr lang="ru-RU" sz="2000" b="1" smtClean="0"/>
          </a:p>
          <a:p>
            <a:r>
              <a:rPr lang="ru-RU" sz="2000" b="1" smtClean="0"/>
              <a:t> Комплимент: </a:t>
            </a:r>
            <a:r>
              <a:rPr lang="ru-RU" sz="2000" smtClean="0"/>
              <a:t>В начале беседы не акцентируйте внимание на проступках воспитанника, сначала расскажите об  успехах!</a:t>
            </a:r>
            <a:endParaRPr lang="ru-RU" sz="2000" b="1" smtClean="0"/>
          </a:p>
          <a:p>
            <a:pPr>
              <a:buFont typeface="Wingdings 2" pitchFamily="18" charset="2"/>
              <a:buNone/>
            </a:pPr>
            <a:endParaRPr lang="ru-RU" sz="2000" smtClean="0"/>
          </a:p>
        </p:txBody>
      </p:sp>
    </p:spTree>
    <p:custDataLst>
      <p:tags r:id="rId1"/>
    </p:custDataLst>
  </p:cSld>
  <p:clrMapOvr>
    <a:masterClrMapping/>
  </p:clrMapOvr>
  <p:transition advClick="0" advTm="16625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0" y="908720"/>
            <a:ext cx="8892480" cy="8568952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 smtClean="0"/>
              <a:t> </a:t>
            </a:r>
            <a:r>
              <a:rPr lang="ru-RU" sz="2000" b="1" dirty="0"/>
              <a:t>Доброжелательный, внимательный взгляд </a:t>
            </a:r>
            <a:r>
              <a:rPr lang="ru-RU" sz="2000" b="1" i="1" dirty="0"/>
              <a:t>.</a:t>
            </a:r>
            <a:r>
              <a:rPr lang="ru-RU" sz="2000" b="1" dirty="0"/>
              <a:t> </a:t>
            </a:r>
          </a:p>
          <a:p>
            <a:pPr algn="just"/>
            <a:r>
              <a:rPr lang="ru-RU" sz="2000" b="1" dirty="0" smtClean="0"/>
              <a:t>Соблюдение личного пространства </a:t>
            </a:r>
            <a:r>
              <a:rPr lang="ru-RU" sz="2000" b="1" i="1" dirty="0" smtClean="0"/>
              <a:t>(</a:t>
            </a:r>
            <a:r>
              <a:rPr lang="ru-RU" sz="2000" b="1" dirty="0" smtClean="0"/>
              <a:t>от 50 см до 1,5 м). Такая дистанция характерна для беседы близких знакомых,  поэтому собеседник подсознательно настраивается нас выслушать и помочь.</a:t>
            </a:r>
          </a:p>
          <a:p>
            <a:pPr algn="just"/>
            <a:r>
              <a:rPr lang="ru-RU" sz="2000" b="1" dirty="0" smtClean="0"/>
              <a:t>Верно выбранная позиция.</a:t>
            </a:r>
          </a:p>
          <a:p>
            <a:pPr algn="just"/>
            <a:r>
              <a:rPr lang="ru-RU" sz="2000" b="1" dirty="0" smtClean="0"/>
              <a:t>Отсутствие барьеров, «увеличивающих</a:t>
            </a:r>
            <a:r>
              <a:rPr lang="ru-RU" sz="2000" b="1" i="1" dirty="0" smtClean="0"/>
              <a:t>»</a:t>
            </a:r>
            <a:r>
              <a:rPr lang="ru-RU" sz="2000" b="1" dirty="0" smtClean="0"/>
              <a:t> расстояние в нашем восприятии в общении </a:t>
            </a:r>
            <a:r>
              <a:rPr lang="ru-RU" sz="2000" b="1" i="1" dirty="0" smtClean="0"/>
              <a:t>(</a:t>
            </a:r>
            <a:r>
              <a:rPr lang="ru-RU" sz="2000" b="1" dirty="0" smtClean="0"/>
              <a:t>стол, книга, лист бумаги в руках</a:t>
            </a:r>
            <a:r>
              <a:rPr lang="ru-RU" sz="2000" b="1" i="1" dirty="0" smtClean="0"/>
              <a:t>)</a:t>
            </a:r>
            <a:r>
              <a:rPr lang="ru-RU" sz="2000" b="1" dirty="0" smtClean="0"/>
              <a:t>.</a:t>
            </a:r>
          </a:p>
          <a:p>
            <a:pPr algn="just"/>
            <a:r>
              <a:rPr lang="ru-RU" sz="2000" b="1" dirty="0" smtClean="0"/>
              <a:t>Использование по ходу разговора открытых  жестов (не скрещивать перед собой руки, ноги…)</a:t>
            </a:r>
          </a:p>
          <a:p>
            <a:pPr algn="just"/>
            <a:r>
              <a:rPr lang="ru-RU" sz="2000" b="1" dirty="0" smtClean="0"/>
              <a:t> Поддержание  состояния комфорта (отсутствие напряженности в позе, вызывающая интонация в голосе).</a:t>
            </a:r>
          </a:p>
          <a:p>
            <a:pPr algn="just"/>
            <a:r>
              <a:rPr lang="ru-RU" sz="2000" b="1" dirty="0" smtClean="0"/>
              <a:t>  Использование приема присоединения - «Мы».  «Мы все заинтересованы, чтобы наши дети были здоровы..»</a:t>
            </a:r>
          </a:p>
          <a:p>
            <a:pPr algn="just"/>
            <a:r>
              <a:rPr lang="ru-RU" sz="2000" b="1" dirty="0" smtClean="0">
                <a:ea typeface="Times New Roman"/>
              </a:rPr>
              <a:t>Манера </a:t>
            </a:r>
            <a:r>
              <a:rPr lang="ru-RU" sz="2000" b="1" dirty="0">
                <a:ea typeface="Times New Roman"/>
              </a:rPr>
              <a:t>одеваться </a:t>
            </a:r>
            <a:endParaRPr lang="ru-RU" sz="2000" b="1" dirty="0" smtClean="0"/>
          </a:p>
          <a:p>
            <a:pPr algn="just"/>
            <a:endParaRPr lang="ru-RU" sz="2000" dirty="0" smtClean="0"/>
          </a:p>
          <a:p>
            <a:pPr algn="just">
              <a:buFont typeface="Wingdings 2" pitchFamily="18" charset="2"/>
              <a:buNone/>
            </a:pPr>
            <a:r>
              <a:rPr lang="ru-RU" sz="2000" dirty="0" smtClean="0"/>
              <a:t>  </a:t>
            </a:r>
          </a:p>
          <a:p>
            <a:pPr algn="just"/>
            <a:endParaRPr lang="ru-RU" sz="2000" dirty="0" smtClean="0"/>
          </a:p>
          <a:p>
            <a:pPr algn="just"/>
            <a:endParaRPr lang="ru-RU" sz="2000" dirty="0" smtClean="0"/>
          </a:p>
          <a:p>
            <a:pPr algn="just"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2000" dirty="0" smtClean="0"/>
          </a:p>
        </p:txBody>
      </p:sp>
    </p:spTree>
    <p:custDataLst>
      <p:tags r:id="rId1"/>
    </p:custDataLst>
  </p:cSld>
  <p:clrMapOvr>
    <a:masterClrMapping/>
  </p:clrMapOvr>
  <p:transition advTm="21438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4389120"/>
          </a:xfrm>
        </p:spPr>
        <p:txBody>
          <a:bodyPr/>
          <a:lstStyle/>
          <a:p>
            <a:pPr algn="just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ru-RU" sz="2800" b="1" dirty="0">
                <a:latin typeface="Times New Roman"/>
                <a:ea typeface="Times New Roman"/>
              </a:rPr>
              <a:t>Манеру одеваться - можно отнести к невербальным средствам общения</a:t>
            </a:r>
            <a:endParaRPr lang="ru-RU" sz="2800" b="1" dirty="0">
              <a:latin typeface="Cambria"/>
              <a:ea typeface="Times New Roman"/>
            </a:endParaRPr>
          </a:p>
          <a:p>
            <a:endParaRPr lang="ru-RU" dirty="0"/>
          </a:p>
        </p:txBody>
      </p:sp>
      <p:pic>
        <p:nvPicPr>
          <p:cNvPr id="5" name="Picture 2" descr="C:\Documents and Settings\User\Рабочий стол\img9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07" b="13506"/>
          <a:stretch/>
        </p:blipFill>
        <p:spPr bwMode="auto">
          <a:xfrm>
            <a:off x="1187624" y="1967230"/>
            <a:ext cx="6984776" cy="39820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7227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ru-RU" sz="5400" dirty="0" smtClean="0">
                <a:latin typeface="Times New Roman"/>
                <a:ea typeface="Times New Roman"/>
                <a:cs typeface="Times New Roman"/>
              </a:rPr>
            </a:br>
            <a:r>
              <a:rPr lang="ru-RU" sz="5400" dirty="0" smtClean="0">
                <a:latin typeface="Times New Roman"/>
                <a:ea typeface="Times New Roman"/>
                <a:cs typeface="Times New Roman"/>
              </a:rPr>
              <a:t>Основные моменты беседы: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Дайте 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собеседнику возможность 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выговориться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Не торопите собеседника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Выражайте вашу заинтересованность при помощи поддерживающих выражений (« Я правильно поняла?», «Я ничего не перепутала?», «Вы считаете, что…» и т. д.)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Не противоречьте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>Слушайте внимательно и доверительно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Задавайте вопросы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Clr>
                <a:srgbClr val="0BD0D9"/>
              </a:buClr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Не прерывайте собеседника</a:t>
            </a:r>
            <a:endParaRPr lang="ru-RU" sz="19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615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864" y="332656"/>
            <a:ext cx="8229600" cy="5991944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700" dirty="0">
                <a:latin typeface="Times New Roman"/>
                <a:ea typeface="Times New Roman"/>
                <a:cs typeface="Times New Roman"/>
              </a:rPr>
              <a:t>1. Извините, если я помешала…</a:t>
            </a:r>
            <a:endParaRPr lang="ru-RU" sz="25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700" dirty="0">
                <a:latin typeface="Times New Roman"/>
                <a:ea typeface="Times New Roman"/>
                <a:cs typeface="Times New Roman"/>
              </a:rPr>
              <a:t>2. Я бы хотела…</a:t>
            </a:r>
            <a:endParaRPr lang="ru-RU" sz="25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700" dirty="0">
                <a:latin typeface="Times New Roman"/>
                <a:ea typeface="Times New Roman"/>
                <a:cs typeface="Times New Roman"/>
              </a:rPr>
              <a:t>3. Вероятно, вы об этом ещё не слышали…</a:t>
            </a:r>
            <a:endParaRPr lang="ru-RU" sz="25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700" dirty="0">
                <a:latin typeface="Times New Roman"/>
                <a:ea typeface="Times New Roman"/>
                <a:cs typeface="Times New Roman"/>
              </a:rPr>
              <a:t>4. Вам будет интересно узнать…</a:t>
            </a:r>
            <a:endParaRPr lang="ru-RU" sz="25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700" dirty="0">
                <a:latin typeface="Times New Roman"/>
                <a:ea typeface="Times New Roman"/>
                <a:cs typeface="Times New Roman"/>
              </a:rPr>
              <a:t>5. Я бы хотела ещё раз услышать…</a:t>
            </a:r>
            <a:endParaRPr lang="ru-RU" sz="25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700" dirty="0">
                <a:latin typeface="Times New Roman"/>
                <a:ea typeface="Times New Roman"/>
                <a:cs typeface="Times New Roman"/>
              </a:rPr>
              <a:t>6. Мне представляется интересным то, что…</a:t>
            </a:r>
            <a:endParaRPr lang="ru-RU" sz="25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700" dirty="0">
                <a:latin typeface="Times New Roman"/>
                <a:ea typeface="Times New Roman"/>
                <a:cs typeface="Times New Roman"/>
              </a:rPr>
              <a:t>7. Я пришла к такому выводу, что…</a:t>
            </a:r>
            <a:endParaRPr lang="ru-RU" sz="25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700" dirty="0">
                <a:latin typeface="Times New Roman"/>
                <a:ea typeface="Times New Roman"/>
                <a:cs typeface="Times New Roman"/>
              </a:rPr>
              <a:t>8. Вы хотите…</a:t>
            </a:r>
            <a:endParaRPr lang="ru-RU" sz="25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700" dirty="0">
                <a:latin typeface="Times New Roman"/>
                <a:ea typeface="Times New Roman"/>
                <a:cs typeface="Times New Roman"/>
              </a:rPr>
              <a:t>9. Думается, ваша проблема заключается в том, что…</a:t>
            </a:r>
            <a:endParaRPr lang="ru-RU" sz="25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700" dirty="0">
                <a:latin typeface="Times New Roman"/>
                <a:ea typeface="Times New Roman"/>
                <a:cs typeface="Times New Roman"/>
              </a:rPr>
              <a:t>10. Давайте с вами быстро обсудим…</a:t>
            </a:r>
            <a:endParaRPr lang="ru-RU" sz="25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700" dirty="0">
                <a:latin typeface="Times New Roman"/>
                <a:ea typeface="Times New Roman"/>
                <a:cs typeface="Times New Roman"/>
              </a:rPr>
              <a:t>11. Как вы знаете…</a:t>
            </a:r>
            <a:endParaRPr lang="ru-RU" sz="25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700" dirty="0">
                <a:latin typeface="Times New Roman"/>
                <a:ea typeface="Times New Roman"/>
                <a:cs typeface="Times New Roman"/>
              </a:rPr>
              <a:t>12. Хотя вам это и не известно…</a:t>
            </a:r>
            <a:endParaRPr lang="ru-RU" sz="25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700" dirty="0">
                <a:latin typeface="Times New Roman"/>
                <a:ea typeface="Times New Roman"/>
                <a:cs typeface="Times New Roman"/>
              </a:rPr>
              <a:t>13. Пожалуйста, если у вас есть время меня выслушать…</a:t>
            </a:r>
            <a:endParaRPr lang="ru-RU" sz="25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700" dirty="0">
                <a:latin typeface="Times New Roman"/>
                <a:ea typeface="Times New Roman"/>
                <a:cs typeface="Times New Roman"/>
              </a:rPr>
              <a:t>14. Вы, конечно, об этом ещё не знаете…</a:t>
            </a:r>
            <a:endParaRPr lang="ru-RU" sz="25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700" dirty="0">
                <a:latin typeface="Times New Roman"/>
                <a:ea typeface="Times New Roman"/>
                <a:cs typeface="Times New Roman"/>
              </a:rPr>
              <a:t>15. А у меня на этот счёт другое мнение…</a:t>
            </a:r>
            <a:endParaRPr lang="ru-RU" sz="25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700" dirty="0">
                <a:latin typeface="Times New Roman"/>
                <a:ea typeface="Times New Roman"/>
                <a:cs typeface="Times New Roman"/>
              </a:rPr>
              <a:t>16. Конечно, вам уже известно…</a:t>
            </a:r>
            <a:endParaRPr lang="ru-RU" sz="25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700" dirty="0">
                <a:latin typeface="Times New Roman"/>
                <a:ea typeface="Times New Roman"/>
                <a:cs typeface="Times New Roman"/>
              </a:rPr>
              <a:t>17. Вы, наверное, об этом уже слышали…</a:t>
            </a:r>
            <a:endParaRPr lang="ru-RU" sz="25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59922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latin typeface="Times New Roman"/>
                <a:ea typeface="Calibri"/>
                <a:cs typeface="Times New Roman"/>
              </a:rPr>
              <a:t>Прокомментируйте ошибки в выражениях:</a:t>
            </a:r>
            <a:r>
              <a:rPr lang="ru-RU" sz="5400" dirty="0">
                <a:latin typeface="Times New Roman"/>
                <a:ea typeface="Calibri"/>
                <a:cs typeface="Times New Roman"/>
              </a:rPr>
              <a:t>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криминальное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преступление, </a:t>
            </a:r>
            <a:endParaRPr lang="ru-RU" sz="2800" dirty="0" smtClean="0">
              <a:latin typeface="Times New Roman"/>
              <a:ea typeface="Calibri"/>
              <a:cs typeface="Times New Roman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>свободная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вакансия, </a:t>
            </a:r>
            <a:endParaRPr lang="ru-RU" sz="2800" dirty="0" smtClean="0">
              <a:latin typeface="Times New Roman"/>
              <a:ea typeface="Calibri"/>
              <a:cs typeface="Times New Roman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памятный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сувенир, </a:t>
            </a:r>
            <a:endParaRPr lang="ru-RU" sz="2800" dirty="0" smtClean="0">
              <a:latin typeface="Times New Roman"/>
              <a:ea typeface="Calibri"/>
              <a:cs typeface="Times New Roman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будущие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перспективы, </a:t>
            </a:r>
            <a:endParaRPr lang="ru-RU" sz="2800" dirty="0" smtClean="0">
              <a:latin typeface="Times New Roman"/>
              <a:ea typeface="Calibri"/>
              <a:cs typeface="Times New Roman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>смелый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риск, </a:t>
            </a:r>
            <a:endParaRPr lang="ru-RU" sz="2800" dirty="0" smtClean="0">
              <a:latin typeface="Times New Roman"/>
              <a:ea typeface="Calibri"/>
              <a:cs typeface="Times New Roman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первая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премьера, </a:t>
            </a:r>
            <a:endParaRPr lang="ru-RU" sz="2800" dirty="0" smtClean="0">
              <a:latin typeface="Times New Roman"/>
              <a:ea typeface="Calibri"/>
              <a:cs typeface="Times New Roman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моя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автобиография, </a:t>
            </a:r>
            <a:endParaRPr lang="ru-RU" sz="2800" dirty="0" smtClean="0">
              <a:latin typeface="Times New Roman"/>
              <a:ea typeface="Calibri"/>
              <a:cs typeface="Times New Roman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первое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боевое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крещение.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21309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Устраните многословие в выражениях: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449580" algn="just">
              <a:lnSpc>
                <a:spcPct val="115000"/>
              </a:lnSpc>
              <a:buClr>
                <a:srgbClr val="0BD0D9"/>
              </a:buClr>
            </a:pPr>
            <a:r>
              <a:rPr lang="ru-RU" sz="28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каждая 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минута </a:t>
            </a:r>
            <a:r>
              <a:rPr lang="ru-RU" sz="28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времени; </a:t>
            </a:r>
          </a:p>
          <a:p>
            <a:pPr lvl="0" indent="449580" algn="just">
              <a:lnSpc>
                <a:spcPct val="115000"/>
              </a:lnSpc>
              <a:buClr>
                <a:srgbClr val="0BD0D9"/>
              </a:buClr>
            </a:pPr>
            <a:r>
              <a:rPr lang="ru-RU" sz="28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отступать 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назад, </a:t>
            </a:r>
            <a:endParaRPr lang="ru-RU" sz="2800" dirty="0" smtClean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lvl="0" indent="449580" algn="just">
              <a:lnSpc>
                <a:spcPct val="115000"/>
              </a:lnSpc>
              <a:buClr>
                <a:srgbClr val="0BD0D9"/>
              </a:buClr>
            </a:pPr>
            <a:r>
              <a:rPr lang="ru-RU" sz="28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в 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декабре </a:t>
            </a:r>
            <a:r>
              <a:rPr lang="ru-RU" sz="28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месяце; </a:t>
            </a:r>
          </a:p>
          <a:p>
            <a:pPr lvl="0" indent="449580" algn="just">
              <a:lnSpc>
                <a:spcPct val="115000"/>
              </a:lnSpc>
              <a:buClr>
                <a:srgbClr val="0BD0D9"/>
              </a:buClr>
            </a:pPr>
            <a:r>
              <a:rPr lang="ru-RU" sz="28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впервые познакомиться; </a:t>
            </a:r>
          </a:p>
          <a:p>
            <a:pPr lvl="0" indent="449580" algn="just">
              <a:lnSpc>
                <a:spcPct val="115000"/>
              </a:lnSpc>
              <a:buClr>
                <a:srgbClr val="0BD0D9"/>
              </a:buClr>
            </a:pPr>
            <a:r>
              <a:rPr lang="ru-RU" sz="28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завещать 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в </a:t>
            </a:r>
            <a:r>
              <a:rPr lang="ru-RU" sz="28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наследство; </a:t>
            </a:r>
          </a:p>
          <a:p>
            <a:pPr lvl="0" indent="449580" algn="just">
              <a:lnSpc>
                <a:spcPct val="115000"/>
              </a:lnSpc>
              <a:buClr>
                <a:srgbClr val="0BD0D9"/>
              </a:buClr>
            </a:pPr>
            <a:r>
              <a:rPr lang="ru-RU" sz="28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ошибочное 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заблуждение. </a:t>
            </a:r>
            <a:endParaRPr lang="ru-RU" sz="18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027128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3|1|1.3|0.7|1.2|1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6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1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626</TotalTime>
  <Words>330</Words>
  <Application>Microsoft Office PowerPoint</Application>
  <PresentationFormat>Экран (4:3)</PresentationFormat>
  <Paragraphs>93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Принципы эффективного общения педагога с родителями воспитанников</vt:lpstr>
      <vt:lpstr>Развитие коммуникативной компетентности педагога -  основа эффективного общения и взаимодействия с родителями в ДОУ</vt:lpstr>
      <vt:lpstr>«Правило трех плюсов». </vt:lpstr>
      <vt:lpstr>Презентация PowerPoint</vt:lpstr>
      <vt:lpstr>Презентация PowerPoint</vt:lpstr>
      <vt:lpstr> Основные моменты беседы:</vt:lpstr>
      <vt:lpstr>Презентация PowerPoint</vt:lpstr>
      <vt:lpstr>Прокомментируйте ошибки в выражениях: </vt:lpstr>
      <vt:lpstr>Устраните многословие в выражениях:</vt:lpstr>
      <vt:lpstr>Объясните значения слов-паронимов и придумайте обороты со словами</vt:lpstr>
      <vt:lpstr>Объясните значение слов:</vt:lpstr>
      <vt:lpstr>Уважаемые педагоги, помните: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26</cp:revision>
  <dcterms:created xsi:type="dcterms:W3CDTF">2017-01-29T17:23:42Z</dcterms:created>
  <dcterms:modified xsi:type="dcterms:W3CDTF">2017-11-27T03:35:58Z</dcterms:modified>
</cp:coreProperties>
</file>