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68" r:id="rId3"/>
    <p:sldId id="277" r:id="rId4"/>
    <p:sldId id="278" r:id="rId5"/>
    <p:sldId id="279" r:id="rId6"/>
    <p:sldId id="280" r:id="rId7"/>
    <p:sldId id="263" r:id="rId8"/>
    <p:sldId id="287" r:id="rId9"/>
    <p:sldId id="288" r:id="rId10"/>
    <p:sldId id="289" r:id="rId11"/>
    <p:sldId id="282" r:id="rId12"/>
    <p:sldId id="283" r:id="rId13"/>
    <p:sldId id="284" r:id="rId14"/>
    <p:sldId id="285" r:id="rId15"/>
    <p:sldId id="260" r:id="rId16"/>
    <p:sldId id="274" r:id="rId17"/>
    <p:sldId id="276" r:id="rId18"/>
    <p:sldId id="275" r:id="rId19"/>
    <p:sldId id="261" r:id="rId20"/>
    <p:sldId id="273" r:id="rId21"/>
    <p:sldId id="267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074" autoAdjust="0"/>
    <p:restoredTop sz="94569" autoAdjust="0"/>
  </p:normalViewPr>
  <p:slideViewPr>
    <p:cSldViewPr>
      <p:cViewPr varScale="1">
        <p:scale>
          <a:sx n="109" d="100"/>
          <a:sy n="109" d="100"/>
        </p:scale>
        <p:origin x="-4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B336CE-A3C5-4DC5-BC08-CFD2F246A74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8702C6B-A878-4407-B7AB-195F061297EC}">
      <dgm:prSet/>
      <dgm:spPr/>
      <dgm:t>
        <a:bodyPr/>
        <a:lstStyle/>
        <a:p>
          <a:r>
            <a:rPr lang="ru-RU" dirty="0" smtClean="0"/>
            <a:t>работа в методических объединениях, творческих группах</a:t>
          </a:r>
          <a:endParaRPr lang="ru-RU" dirty="0"/>
        </a:p>
      </dgm:t>
    </dgm:pt>
    <dgm:pt modelId="{F05001FC-0797-4C7E-BC77-5C3C7DF07CA4}" type="parTrans" cxnId="{94D15604-E2FE-4083-AFDD-C228FC5BACF0}">
      <dgm:prSet/>
      <dgm:spPr/>
      <dgm:t>
        <a:bodyPr/>
        <a:lstStyle/>
        <a:p>
          <a:endParaRPr lang="ru-RU"/>
        </a:p>
      </dgm:t>
    </dgm:pt>
    <dgm:pt modelId="{F306CBF1-1380-4905-B32A-935492003306}" type="sibTrans" cxnId="{94D15604-E2FE-4083-AFDD-C228FC5BACF0}">
      <dgm:prSet/>
      <dgm:spPr/>
      <dgm:t>
        <a:bodyPr/>
        <a:lstStyle/>
        <a:p>
          <a:endParaRPr lang="ru-RU"/>
        </a:p>
      </dgm:t>
    </dgm:pt>
    <dgm:pt modelId="{9B66D3BE-1177-48C3-839C-4D035E4835D7}">
      <dgm:prSet/>
      <dgm:spPr/>
      <dgm:t>
        <a:bodyPr/>
        <a:lstStyle/>
        <a:p>
          <a:r>
            <a:rPr lang="ru-RU" dirty="0" smtClean="0"/>
            <a:t>- обобщение собственного педагогического опыта</a:t>
          </a:r>
          <a:endParaRPr lang="ru-RU" dirty="0"/>
        </a:p>
      </dgm:t>
    </dgm:pt>
    <dgm:pt modelId="{B630A990-1087-4A5A-BDF9-A2DACD8BAC91}" type="parTrans" cxnId="{7AD59A27-6707-48AC-A423-06B051D2CF23}">
      <dgm:prSet/>
      <dgm:spPr/>
      <dgm:t>
        <a:bodyPr/>
        <a:lstStyle/>
        <a:p>
          <a:endParaRPr lang="ru-RU"/>
        </a:p>
      </dgm:t>
    </dgm:pt>
    <dgm:pt modelId="{3ECC38B7-AF95-4D07-9610-C3A637A5DA82}" type="sibTrans" cxnId="{7AD59A27-6707-48AC-A423-06B051D2CF23}">
      <dgm:prSet/>
      <dgm:spPr/>
      <dgm:t>
        <a:bodyPr/>
        <a:lstStyle/>
        <a:p>
          <a:endParaRPr lang="ru-RU"/>
        </a:p>
      </dgm:t>
    </dgm:pt>
    <dgm:pt modelId="{7DBEE1FE-FEB2-413D-A49F-6F4BCB82ECD3}">
      <dgm:prSet/>
      <dgm:spPr/>
      <dgm:t>
        <a:bodyPr/>
        <a:lstStyle/>
        <a:p>
          <a:r>
            <a:rPr lang="ru-RU" dirty="0" smtClean="0"/>
            <a:t>активное участие в педагогических конкурсах, мастер – классах</a:t>
          </a:r>
          <a:endParaRPr lang="ru-RU" dirty="0"/>
        </a:p>
      </dgm:t>
    </dgm:pt>
    <dgm:pt modelId="{E53394E2-37A5-45A5-8389-DBF672E16F91}" type="parTrans" cxnId="{D399329B-231D-4490-A137-25250EE81B53}">
      <dgm:prSet/>
      <dgm:spPr/>
      <dgm:t>
        <a:bodyPr/>
        <a:lstStyle/>
        <a:p>
          <a:endParaRPr lang="ru-RU"/>
        </a:p>
      </dgm:t>
    </dgm:pt>
    <dgm:pt modelId="{4A810080-4825-4F27-BCCA-D585716B6405}" type="sibTrans" cxnId="{D399329B-231D-4490-A137-25250EE81B53}">
      <dgm:prSet/>
      <dgm:spPr/>
      <dgm:t>
        <a:bodyPr/>
        <a:lstStyle/>
        <a:p>
          <a:endParaRPr lang="ru-RU"/>
        </a:p>
      </dgm:t>
    </dgm:pt>
    <dgm:pt modelId="{27CA9CC2-1154-4300-BB63-E89D5C6EFF8C}">
      <dgm:prSet/>
      <dgm:spPr/>
      <dgm:t>
        <a:bodyPr/>
        <a:lstStyle/>
        <a:p>
          <a:r>
            <a:rPr lang="ru-RU" dirty="0" smtClean="0"/>
            <a:t>различные формы педагогической поддержки;</a:t>
          </a:r>
        </a:p>
      </dgm:t>
    </dgm:pt>
    <dgm:pt modelId="{B45E20F6-6C4F-4A1C-8A47-02866CB0AF92}" type="parTrans" cxnId="{A0777A1D-EE47-4EDC-9816-2AAA1A961D2C}">
      <dgm:prSet/>
      <dgm:spPr/>
      <dgm:t>
        <a:bodyPr/>
        <a:lstStyle/>
        <a:p>
          <a:endParaRPr lang="ru-RU"/>
        </a:p>
      </dgm:t>
    </dgm:pt>
    <dgm:pt modelId="{F09696C8-D97E-4BEF-A132-34B85D6CAFF5}" type="sibTrans" cxnId="{A0777A1D-EE47-4EDC-9816-2AAA1A961D2C}">
      <dgm:prSet/>
      <dgm:spPr/>
      <dgm:t>
        <a:bodyPr/>
        <a:lstStyle/>
        <a:p>
          <a:endParaRPr lang="ru-RU"/>
        </a:p>
      </dgm:t>
    </dgm:pt>
    <dgm:pt modelId="{66D3DCE3-EF4C-4B2D-A85E-6110943A1F0A}">
      <dgm:prSet/>
      <dgm:spPr/>
      <dgm:t>
        <a:bodyPr/>
        <a:lstStyle/>
        <a:p>
          <a:r>
            <a:rPr lang="ru-RU" dirty="0" smtClean="0"/>
            <a:t>инновационная деятельность, освоение новых педагогических технологий</a:t>
          </a:r>
          <a:endParaRPr lang="ru-RU" dirty="0"/>
        </a:p>
      </dgm:t>
    </dgm:pt>
    <dgm:pt modelId="{50786E0D-1556-4274-850D-F36C75BDBE38}" type="parTrans" cxnId="{BEB62438-7AE8-4A84-B885-943BF45DA354}">
      <dgm:prSet/>
      <dgm:spPr/>
      <dgm:t>
        <a:bodyPr/>
        <a:lstStyle/>
        <a:p>
          <a:endParaRPr lang="ru-RU"/>
        </a:p>
      </dgm:t>
    </dgm:pt>
    <dgm:pt modelId="{D19B0A8C-84CC-4181-A04C-D95DEF7FB0A7}" type="sibTrans" cxnId="{BEB62438-7AE8-4A84-B885-943BF45DA354}">
      <dgm:prSet/>
      <dgm:spPr/>
      <dgm:t>
        <a:bodyPr/>
        <a:lstStyle/>
        <a:p>
          <a:endParaRPr lang="ru-RU"/>
        </a:p>
      </dgm:t>
    </dgm:pt>
    <dgm:pt modelId="{F6421291-45D5-4EDE-A051-7E171367F8B7}">
      <dgm:prSet/>
      <dgm:spPr/>
      <dgm:t>
        <a:bodyPr/>
        <a:lstStyle/>
        <a:p>
          <a:r>
            <a:rPr lang="ru-RU" dirty="0" smtClean="0"/>
            <a:t>исследовательская, экспериментальная деятельность;</a:t>
          </a:r>
        </a:p>
      </dgm:t>
    </dgm:pt>
    <dgm:pt modelId="{436E7513-814D-4EAD-86B1-A9DD88961F19}" type="parTrans" cxnId="{62626374-30C1-4527-84C9-42AE7DED5259}">
      <dgm:prSet/>
      <dgm:spPr/>
      <dgm:t>
        <a:bodyPr/>
        <a:lstStyle/>
        <a:p>
          <a:endParaRPr lang="ru-RU"/>
        </a:p>
      </dgm:t>
    </dgm:pt>
    <dgm:pt modelId="{8E87142C-186D-402B-B718-7ED5C203B7B6}" type="sibTrans" cxnId="{62626374-30C1-4527-84C9-42AE7DED5259}">
      <dgm:prSet/>
      <dgm:spPr/>
      <dgm:t>
        <a:bodyPr/>
        <a:lstStyle/>
        <a:p>
          <a:endParaRPr lang="ru-RU"/>
        </a:p>
      </dgm:t>
    </dgm:pt>
    <dgm:pt modelId="{C0026997-22E6-45CD-A6A6-BB70D918E506}">
      <dgm:prSet/>
      <dgm:spPr/>
      <dgm:t>
        <a:bodyPr/>
        <a:lstStyle/>
        <a:p>
          <a:r>
            <a:rPr lang="ru-RU" dirty="0" smtClean="0"/>
            <a:t>- способность </a:t>
          </a:r>
          <a:r>
            <a:rPr lang="ru-RU" dirty="0"/>
            <a:t>к самообразованию </a:t>
          </a:r>
        </a:p>
      </dgm:t>
    </dgm:pt>
    <dgm:pt modelId="{D51FDFC3-F6CC-4053-9C85-1901F8E951F5}" type="parTrans" cxnId="{44A6928A-0D52-4F8A-B5D4-B2DB1CE4E0BD}">
      <dgm:prSet/>
      <dgm:spPr/>
      <dgm:t>
        <a:bodyPr/>
        <a:lstStyle/>
        <a:p>
          <a:endParaRPr lang="ru-RU"/>
        </a:p>
      </dgm:t>
    </dgm:pt>
    <dgm:pt modelId="{E73020DA-C104-43C2-8175-BF136D615ECD}" type="sibTrans" cxnId="{44A6928A-0D52-4F8A-B5D4-B2DB1CE4E0BD}">
      <dgm:prSet/>
      <dgm:spPr/>
      <dgm:t>
        <a:bodyPr/>
        <a:lstStyle/>
        <a:p>
          <a:endParaRPr lang="ru-RU"/>
        </a:p>
      </dgm:t>
    </dgm:pt>
    <dgm:pt modelId="{F488AA26-FB72-485F-9DF1-AE54D8453772}" type="pres">
      <dgm:prSet presAssocID="{7CB336CE-A3C5-4DC5-BC08-CFD2F246A74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B26531-18E0-4337-986D-0BB3A9BAD9BB}" type="pres">
      <dgm:prSet presAssocID="{78702C6B-A878-4407-B7AB-195F061297EC}" presName="node" presStyleLbl="node1" presStyleIdx="0" presStyleCnt="7" custScaleX="1868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291AE3-9C7F-46F6-B279-EE86D2954737}" type="pres">
      <dgm:prSet presAssocID="{F306CBF1-1380-4905-B32A-935492003306}" presName="sibTrans" presStyleCnt="0"/>
      <dgm:spPr/>
    </dgm:pt>
    <dgm:pt modelId="{15F36096-4618-45B1-92A3-F84629881279}" type="pres">
      <dgm:prSet presAssocID="{F6421291-45D5-4EDE-A051-7E171367F8B7}" presName="node" presStyleLbl="node1" presStyleIdx="1" presStyleCnt="7" custScaleX="1790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C5C6DF-AC81-4904-BBCB-CA70717E19E2}" type="pres">
      <dgm:prSet presAssocID="{8E87142C-186D-402B-B718-7ED5C203B7B6}" presName="sibTrans" presStyleCnt="0"/>
      <dgm:spPr/>
    </dgm:pt>
    <dgm:pt modelId="{161ABC23-2A6C-40F2-95A3-DEFE4B830DE4}" type="pres">
      <dgm:prSet presAssocID="{66D3DCE3-EF4C-4B2D-A85E-6110943A1F0A}" presName="node" presStyleLbl="node1" presStyleIdx="2" presStyleCnt="7" custScaleX="127473" custLinFactNeighborX="-21274" custLinFactNeighborY="-44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411DD7-939C-4EBD-AE03-40A246B78472}" type="pres">
      <dgm:prSet presAssocID="{D19B0A8C-84CC-4181-A04C-D95DEF7FB0A7}" presName="sibTrans" presStyleCnt="0"/>
      <dgm:spPr/>
    </dgm:pt>
    <dgm:pt modelId="{10DA8336-4C85-4B16-84E2-B5D147D7E783}" type="pres">
      <dgm:prSet presAssocID="{27CA9CC2-1154-4300-BB63-E89D5C6EFF8C}" presName="node" presStyleLbl="node1" presStyleIdx="3" presStyleCnt="7" custScaleX="134013" custLinFactNeighborX="-5907" custLinFactNeighborY="21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CCC948-5EE9-4F79-AAC4-A0B9A6413120}" type="pres">
      <dgm:prSet presAssocID="{F09696C8-D97E-4BEF-A132-34B85D6CAFF5}" presName="sibTrans" presStyleCnt="0"/>
      <dgm:spPr/>
    </dgm:pt>
    <dgm:pt modelId="{E383C745-AC23-464C-9A35-1966EC76BA75}" type="pres">
      <dgm:prSet presAssocID="{7DBEE1FE-FEB2-413D-A49F-6F4BCB82ECD3}" presName="node" presStyleLbl="node1" presStyleIdx="4" presStyleCnt="7" custScaleX="1567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431989-18C3-4BEB-8293-E88B68946522}" type="pres">
      <dgm:prSet presAssocID="{4A810080-4825-4F27-BCCA-D585716B6405}" presName="sibTrans" presStyleCnt="0"/>
      <dgm:spPr/>
    </dgm:pt>
    <dgm:pt modelId="{AD6EC795-06ED-4A38-BB91-37712B2E0EED}" type="pres">
      <dgm:prSet presAssocID="{9B66D3BE-1177-48C3-839C-4D035E4835D7}" presName="node" presStyleLbl="node1" presStyleIdx="5" presStyleCnt="7" custScaleX="175151" custLinFactNeighborX="0" custLinFactNeighborY="48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A549E9-3C34-45B9-99A1-DC08DCF02634}" type="pres">
      <dgm:prSet presAssocID="{3ECC38B7-AF95-4D07-9610-C3A637A5DA82}" presName="sibTrans" presStyleCnt="0"/>
      <dgm:spPr/>
    </dgm:pt>
    <dgm:pt modelId="{F3B57985-04F4-4A8B-96D3-F10052B94FE3}" type="pres">
      <dgm:prSet presAssocID="{C0026997-22E6-45CD-A6A6-BB70D918E506}" presName="node" presStyleLbl="node1" presStyleIdx="6" presStyleCnt="7" custScaleX="1890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D15604-E2FE-4083-AFDD-C228FC5BACF0}" srcId="{7CB336CE-A3C5-4DC5-BC08-CFD2F246A743}" destId="{78702C6B-A878-4407-B7AB-195F061297EC}" srcOrd="0" destOrd="0" parTransId="{F05001FC-0797-4C7E-BC77-5C3C7DF07CA4}" sibTransId="{F306CBF1-1380-4905-B32A-935492003306}"/>
    <dgm:cxn modelId="{C7B0A10B-31D9-43E4-901D-4A61D3F6F11B}" type="presOf" srcId="{78702C6B-A878-4407-B7AB-195F061297EC}" destId="{37B26531-18E0-4337-986D-0BB3A9BAD9BB}" srcOrd="0" destOrd="0" presId="urn:microsoft.com/office/officeart/2005/8/layout/default"/>
    <dgm:cxn modelId="{44A6928A-0D52-4F8A-B5D4-B2DB1CE4E0BD}" srcId="{7CB336CE-A3C5-4DC5-BC08-CFD2F246A743}" destId="{C0026997-22E6-45CD-A6A6-BB70D918E506}" srcOrd="6" destOrd="0" parTransId="{D51FDFC3-F6CC-4053-9C85-1901F8E951F5}" sibTransId="{E73020DA-C104-43C2-8175-BF136D615ECD}"/>
    <dgm:cxn modelId="{BEB62438-7AE8-4A84-B885-943BF45DA354}" srcId="{7CB336CE-A3C5-4DC5-BC08-CFD2F246A743}" destId="{66D3DCE3-EF4C-4B2D-A85E-6110943A1F0A}" srcOrd="2" destOrd="0" parTransId="{50786E0D-1556-4274-850D-F36C75BDBE38}" sibTransId="{D19B0A8C-84CC-4181-A04C-D95DEF7FB0A7}"/>
    <dgm:cxn modelId="{D399329B-231D-4490-A137-25250EE81B53}" srcId="{7CB336CE-A3C5-4DC5-BC08-CFD2F246A743}" destId="{7DBEE1FE-FEB2-413D-A49F-6F4BCB82ECD3}" srcOrd="4" destOrd="0" parTransId="{E53394E2-37A5-45A5-8389-DBF672E16F91}" sibTransId="{4A810080-4825-4F27-BCCA-D585716B6405}"/>
    <dgm:cxn modelId="{6EF40C71-BF5A-4CF4-935A-B9D0B3233206}" type="presOf" srcId="{7DBEE1FE-FEB2-413D-A49F-6F4BCB82ECD3}" destId="{E383C745-AC23-464C-9A35-1966EC76BA75}" srcOrd="0" destOrd="0" presId="urn:microsoft.com/office/officeart/2005/8/layout/default"/>
    <dgm:cxn modelId="{A0777A1D-EE47-4EDC-9816-2AAA1A961D2C}" srcId="{7CB336CE-A3C5-4DC5-BC08-CFD2F246A743}" destId="{27CA9CC2-1154-4300-BB63-E89D5C6EFF8C}" srcOrd="3" destOrd="0" parTransId="{B45E20F6-6C4F-4A1C-8A47-02866CB0AF92}" sibTransId="{F09696C8-D97E-4BEF-A132-34B85D6CAFF5}"/>
    <dgm:cxn modelId="{103FF11F-F4CE-400F-9B90-1022CB3ED271}" type="presOf" srcId="{27CA9CC2-1154-4300-BB63-E89D5C6EFF8C}" destId="{10DA8336-4C85-4B16-84E2-B5D147D7E783}" srcOrd="0" destOrd="0" presId="urn:microsoft.com/office/officeart/2005/8/layout/default"/>
    <dgm:cxn modelId="{40EBCF13-BC78-41D5-A1C0-260C4823C680}" type="presOf" srcId="{F6421291-45D5-4EDE-A051-7E171367F8B7}" destId="{15F36096-4618-45B1-92A3-F84629881279}" srcOrd="0" destOrd="0" presId="urn:microsoft.com/office/officeart/2005/8/layout/default"/>
    <dgm:cxn modelId="{F8BF04BD-12F2-4D4E-ACE0-F964685987A4}" type="presOf" srcId="{9B66D3BE-1177-48C3-839C-4D035E4835D7}" destId="{AD6EC795-06ED-4A38-BB91-37712B2E0EED}" srcOrd="0" destOrd="0" presId="urn:microsoft.com/office/officeart/2005/8/layout/default"/>
    <dgm:cxn modelId="{7AD59A27-6707-48AC-A423-06B051D2CF23}" srcId="{7CB336CE-A3C5-4DC5-BC08-CFD2F246A743}" destId="{9B66D3BE-1177-48C3-839C-4D035E4835D7}" srcOrd="5" destOrd="0" parTransId="{B630A990-1087-4A5A-BDF9-A2DACD8BAC91}" sibTransId="{3ECC38B7-AF95-4D07-9610-C3A637A5DA82}"/>
    <dgm:cxn modelId="{392ED55C-3BCA-4143-B48F-61C65BF283F9}" type="presOf" srcId="{C0026997-22E6-45CD-A6A6-BB70D918E506}" destId="{F3B57985-04F4-4A8B-96D3-F10052B94FE3}" srcOrd="0" destOrd="0" presId="urn:microsoft.com/office/officeart/2005/8/layout/default"/>
    <dgm:cxn modelId="{B80B62CA-817C-4DF0-825A-4AAFD84E32F4}" type="presOf" srcId="{7CB336CE-A3C5-4DC5-BC08-CFD2F246A743}" destId="{F488AA26-FB72-485F-9DF1-AE54D8453772}" srcOrd="0" destOrd="0" presId="urn:microsoft.com/office/officeart/2005/8/layout/default"/>
    <dgm:cxn modelId="{1E581AC3-C791-4B47-B04D-05709DBC3494}" type="presOf" srcId="{66D3DCE3-EF4C-4B2D-A85E-6110943A1F0A}" destId="{161ABC23-2A6C-40F2-95A3-DEFE4B830DE4}" srcOrd="0" destOrd="0" presId="urn:microsoft.com/office/officeart/2005/8/layout/default"/>
    <dgm:cxn modelId="{62626374-30C1-4527-84C9-42AE7DED5259}" srcId="{7CB336CE-A3C5-4DC5-BC08-CFD2F246A743}" destId="{F6421291-45D5-4EDE-A051-7E171367F8B7}" srcOrd="1" destOrd="0" parTransId="{436E7513-814D-4EAD-86B1-A9DD88961F19}" sibTransId="{8E87142C-186D-402B-B718-7ED5C203B7B6}"/>
    <dgm:cxn modelId="{5005F761-30A0-4363-A1CE-AF621AD020DF}" type="presParOf" srcId="{F488AA26-FB72-485F-9DF1-AE54D8453772}" destId="{37B26531-18E0-4337-986D-0BB3A9BAD9BB}" srcOrd="0" destOrd="0" presId="urn:microsoft.com/office/officeart/2005/8/layout/default"/>
    <dgm:cxn modelId="{9479BF31-3E96-4F32-B9BA-A5E6169E74CD}" type="presParOf" srcId="{F488AA26-FB72-485F-9DF1-AE54D8453772}" destId="{E4291AE3-9C7F-46F6-B279-EE86D2954737}" srcOrd="1" destOrd="0" presId="urn:microsoft.com/office/officeart/2005/8/layout/default"/>
    <dgm:cxn modelId="{EE5AE75F-3BAE-4DA2-84E3-EF0D8FC4E0D9}" type="presParOf" srcId="{F488AA26-FB72-485F-9DF1-AE54D8453772}" destId="{15F36096-4618-45B1-92A3-F84629881279}" srcOrd="2" destOrd="0" presId="urn:microsoft.com/office/officeart/2005/8/layout/default"/>
    <dgm:cxn modelId="{E51E5FE0-6333-410B-82AB-D4AE7688B3F6}" type="presParOf" srcId="{F488AA26-FB72-485F-9DF1-AE54D8453772}" destId="{23C5C6DF-AC81-4904-BBCB-CA70717E19E2}" srcOrd="3" destOrd="0" presId="urn:microsoft.com/office/officeart/2005/8/layout/default"/>
    <dgm:cxn modelId="{E863A66D-012D-422B-9A15-83B83D74645B}" type="presParOf" srcId="{F488AA26-FB72-485F-9DF1-AE54D8453772}" destId="{161ABC23-2A6C-40F2-95A3-DEFE4B830DE4}" srcOrd="4" destOrd="0" presId="urn:microsoft.com/office/officeart/2005/8/layout/default"/>
    <dgm:cxn modelId="{E87B6F44-94F1-43BE-AACC-0C30AB572C05}" type="presParOf" srcId="{F488AA26-FB72-485F-9DF1-AE54D8453772}" destId="{86411DD7-939C-4EBD-AE03-40A246B78472}" srcOrd="5" destOrd="0" presId="urn:microsoft.com/office/officeart/2005/8/layout/default"/>
    <dgm:cxn modelId="{0A8726F4-76DD-4842-9DC0-3F5CCD01A9AC}" type="presParOf" srcId="{F488AA26-FB72-485F-9DF1-AE54D8453772}" destId="{10DA8336-4C85-4B16-84E2-B5D147D7E783}" srcOrd="6" destOrd="0" presId="urn:microsoft.com/office/officeart/2005/8/layout/default"/>
    <dgm:cxn modelId="{FE72C346-058D-4DAB-A54B-0496365D2D52}" type="presParOf" srcId="{F488AA26-FB72-485F-9DF1-AE54D8453772}" destId="{9DCCC948-5EE9-4F79-AAC4-A0B9A6413120}" srcOrd="7" destOrd="0" presId="urn:microsoft.com/office/officeart/2005/8/layout/default"/>
    <dgm:cxn modelId="{A9160851-FDC0-44BB-ACD2-27C9AF0BC1CE}" type="presParOf" srcId="{F488AA26-FB72-485F-9DF1-AE54D8453772}" destId="{E383C745-AC23-464C-9A35-1966EC76BA75}" srcOrd="8" destOrd="0" presId="urn:microsoft.com/office/officeart/2005/8/layout/default"/>
    <dgm:cxn modelId="{A362BD80-2DA7-43ED-8C05-9A49B1B19405}" type="presParOf" srcId="{F488AA26-FB72-485F-9DF1-AE54D8453772}" destId="{02431989-18C3-4BEB-8293-E88B68946522}" srcOrd="9" destOrd="0" presId="urn:microsoft.com/office/officeart/2005/8/layout/default"/>
    <dgm:cxn modelId="{91F759F8-9CB7-4CAD-82FD-840213D01C70}" type="presParOf" srcId="{F488AA26-FB72-485F-9DF1-AE54D8453772}" destId="{AD6EC795-06ED-4A38-BB91-37712B2E0EED}" srcOrd="10" destOrd="0" presId="urn:microsoft.com/office/officeart/2005/8/layout/default"/>
    <dgm:cxn modelId="{B5AD1C02-9BF6-4463-AD8D-03D32BD01A9B}" type="presParOf" srcId="{F488AA26-FB72-485F-9DF1-AE54D8453772}" destId="{79A549E9-3C34-45B9-99A1-DC08DCF02634}" srcOrd="11" destOrd="0" presId="urn:microsoft.com/office/officeart/2005/8/layout/default"/>
    <dgm:cxn modelId="{DB10CCFB-EAEE-4B10-9CCC-0623BB17BB2F}" type="presParOf" srcId="{F488AA26-FB72-485F-9DF1-AE54D8453772}" destId="{F3B57985-04F4-4A8B-96D3-F10052B94FE3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B26531-18E0-4337-986D-0BB3A9BAD9BB}">
      <dsp:nvSpPr>
        <dsp:cNvPr id="0" name=""/>
        <dsp:cNvSpPr/>
      </dsp:nvSpPr>
      <dsp:spPr>
        <a:xfrm>
          <a:off x="849168" y="223080"/>
          <a:ext cx="3379333" cy="10853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работа в методических объединениях, творческих группах</a:t>
          </a:r>
          <a:endParaRPr lang="ru-RU" sz="1600" kern="1200" dirty="0"/>
        </a:p>
      </dsp:txBody>
      <dsp:txXfrm>
        <a:off x="849168" y="223080"/>
        <a:ext cx="3379333" cy="1085351"/>
      </dsp:txXfrm>
    </dsp:sp>
    <dsp:sp modelId="{15F36096-4618-45B1-92A3-F84629881279}">
      <dsp:nvSpPr>
        <dsp:cNvPr id="0" name=""/>
        <dsp:cNvSpPr/>
      </dsp:nvSpPr>
      <dsp:spPr>
        <a:xfrm>
          <a:off x="4409393" y="223080"/>
          <a:ext cx="3238382" cy="10853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исследовательская, экспериментальная деятельность;</a:t>
          </a:r>
        </a:p>
      </dsp:txBody>
      <dsp:txXfrm>
        <a:off x="4409393" y="223080"/>
        <a:ext cx="3238382" cy="1085351"/>
      </dsp:txXfrm>
    </dsp:sp>
    <dsp:sp modelId="{161ABC23-2A6C-40F2-95A3-DEFE4B830DE4}">
      <dsp:nvSpPr>
        <dsp:cNvPr id="0" name=""/>
        <dsp:cNvSpPr/>
      </dsp:nvSpPr>
      <dsp:spPr>
        <a:xfrm>
          <a:off x="0" y="1440711"/>
          <a:ext cx="2305884" cy="10853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инновационная деятельность, освоение новых педагогических технологий</a:t>
          </a:r>
          <a:endParaRPr lang="ru-RU" sz="1600" kern="1200" dirty="0"/>
        </a:p>
      </dsp:txBody>
      <dsp:txXfrm>
        <a:off x="0" y="1440711"/>
        <a:ext cx="2305884" cy="1085351"/>
      </dsp:txXfrm>
    </dsp:sp>
    <dsp:sp modelId="{10DA8336-4C85-4B16-84E2-B5D147D7E783}">
      <dsp:nvSpPr>
        <dsp:cNvPr id="0" name=""/>
        <dsp:cNvSpPr/>
      </dsp:nvSpPr>
      <dsp:spPr>
        <a:xfrm>
          <a:off x="2664301" y="1512170"/>
          <a:ext cx="2424187" cy="10853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различные формы педагогической поддержки;</a:t>
          </a:r>
        </a:p>
      </dsp:txBody>
      <dsp:txXfrm>
        <a:off x="2664301" y="1512170"/>
        <a:ext cx="2424187" cy="1085351"/>
      </dsp:txXfrm>
    </dsp:sp>
    <dsp:sp modelId="{E383C745-AC23-464C-9A35-1966EC76BA75}">
      <dsp:nvSpPr>
        <dsp:cNvPr id="0" name=""/>
        <dsp:cNvSpPr/>
      </dsp:nvSpPr>
      <dsp:spPr>
        <a:xfrm>
          <a:off x="5376233" y="1489324"/>
          <a:ext cx="2836331" cy="10853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активное участие в педагогических конкурсах, мастер – классах</a:t>
          </a:r>
          <a:endParaRPr lang="ru-RU" sz="1600" kern="1200" dirty="0"/>
        </a:p>
      </dsp:txBody>
      <dsp:txXfrm>
        <a:off x="5376233" y="1489324"/>
        <a:ext cx="2836331" cy="1085351"/>
      </dsp:txXfrm>
    </dsp:sp>
    <dsp:sp modelId="{AD6EC795-06ED-4A38-BB91-37712B2E0EED}">
      <dsp:nvSpPr>
        <dsp:cNvPr id="0" name=""/>
        <dsp:cNvSpPr/>
      </dsp:nvSpPr>
      <dsp:spPr>
        <a:xfrm>
          <a:off x="864091" y="2808315"/>
          <a:ext cx="3168340" cy="10853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 обобщение собственного педагогического опыта</a:t>
          </a:r>
          <a:endParaRPr lang="ru-RU" sz="1600" kern="1200" dirty="0"/>
        </a:p>
      </dsp:txBody>
      <dsp:txXfrm>
        <a:off x="864091" y="2808315"/>
        <a:ext cx="3168340" cy="1085351"/>
      </dsp:txXfrm>
    </dsp:sp>
    <dsp:sp modelId="{F3B57985-04F4-4A8B-96D3-F10052B94FE3}">
      <dsp:nvSpPr>
        <dsp:cNvPr id="0" name=""/>
        <dsp:cNvSpPr/>
      </dsp:nvSpPr>
      <dsp:spPr>
        <a:xfrm>
          <a:off x="4213324" y="2755567"/>
          <a:ext cx="3419527" cy="10853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 способность </a:t>
          </a:r>
          <a:r>
            <a:rPr lang="ru-RU" sz="1600" kern="1200" dirty="0"/>
            <a:t>к самообразованию </a:t>
          </a:r>
        </a:p>
      </dsp:txBody>
      <dsp:txXfrm>
        <a:off x="4213324" y="2755567"/>
        <a:ext cx="3419527" cy="10853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BD703F-A495-46ED-AB88-279DF5EBEBB0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3E8E34-90AB-4AF4-8873-41933B551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498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5A72291-0B22-41E2-AA38-1F2CADAEE3D2}" type="slidenum">
              <a:rPr lang="ru-RU" altLang="ru-RU" b="0"/>
              <a:pPr eaLnBrk="1" hangingPunct="1"/>
              <a:t>3</a:t>
            </a:fld>
            <a:endParaRPr lang="ru-RU" altLang="ru-RU" b="0"/>
          </a:p>
        </p:txBody>
      </p:sp>
    </p:spTree>
    <p:extLst>
      <p:ext uri="{BB962C8B-B14F-4D97-AF65-F5344CB8AC3E}">
        <p14:creationId xmlns:p14="http://schemas.microsoft.com/office/powerpoint/2010/main" val="689589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A0E0-23D5-43D2-9D30-9CE42C306955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3A30-FBCE-44EB-80F9-1C8A18A6FE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A0E0-23D5-43D2-9D30-9CE42C306955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3A30-FBCE-44EB-80F9-1C8A18A6FE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A0E0-23D5-43D2-9D30-9CE42C306955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3A30-FBCE-44EB-80F9-1C8A18A6FE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A0E0-23D5-43D2-9D30-9CE42C306955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3A30-FBCE-44EB-80F9-1C8A18A6FE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A0E0-23D5-43D2-9D30-9CE42C306955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3A30-FBCE-44EB-80F9-1C8A18A6FE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A0E0-23D5-43D2-9D30-9CE42C306955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3A30-FBCE-44EB-80F9-1C8A18A6FE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A0E0-23D5-43D2-9D30-9CE42C306955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3A30-FBCE-44EB-80F9-1C8A18A6FE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A0E0-23D5-43D2-9D30-9CE42C306955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3A30-FBCE-44EB-80F9-1C8A18A6FE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A0E0-23D5-43D2-9D30-9CE42C306955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3A30-FBCE-44EB-80F9-1C8A18A6FE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A0E0-23D5-43D2-9D30-9CE42C306955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3A30-FBCE-44EB-80F9-1C8A18A6FE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A0E0-23D5-43D2-9D30-9CE42C306955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5F33A30-FBCE-44EB-80F9-1C8A18A6FE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B2A0E0-23D5-43D2-9D30-9CE42C306955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F33A30-FBCE-44EB-80F9-1C8A18A6FEC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компетентность педагога ДОУ в условиях реализации ФГОС дошкольного образования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789040"/>
            <a:ext cx="7854696" cy="1800200"/>
          </a:xfrm>
        </p:spPr>
        <p:txBody>
          <a:bodyPr>
            <a:normAutofit lnSpcReduction="1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Старший воспитатель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МБДОУ №162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Курманова И.Н.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внешнему виду воспитателя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66"/>
          <a:stretch/>
        </p:blipFill>
        <p:spPr>
          <a:xfrm>
            <a:off x="539552" y="1124744"/>
            <a:ext cx="4447768" cy="2376264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0"/>
          <a:stretch/>
        </p:blipFill>
        <p:spPr>
          <a:xfrm>
            <a:off x="5085117" y="2490650"/>
            <a:ext cx="4038600" cy="2887179"/>
          </a:xfrm>
        </p:spPr>
      </p:pic>
      <p:pic>
        <p:nvPicPr>
          <p:cNvPr id="1026" name="Picture 2" descr="C:\Users\user\Desktop\img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" t="5646" r="2922" b="4983"/>
          <a:stretch/>
        </p:blipFill>
        <p:spPr bwMode="auto">
          <a:xfrm>
            <a:off x="827584" y="3849140"/>
            <a:ext cx="4032448" cy="2720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86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539750" y="333375"/>
            <a:ext cx="7993063" cy="361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 должен быть компетентным в вопросах</a:t>
            </a:r>
          </a:p>
          <a:p>
            <a:pPr algn="ctr" eaLnBrk="1" hangingPunct="1">
              <a:spcAft>
                <a:spcPts val="1000"/>
              </a:spcAft>
            </a:pPr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организации и содержания деятельности </a:t>
            </a:r>
          </a:p>
          <a:p>
            <a:pPr algn="ctr" eaLnBrk="1" hangingPunct="1">
              <a:lnSpc>
                <a:spcPct val="115000"/>
              </a:lnSpc>
            </a:pPr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следующим направлениям:</a:t>
            </a:r>
          </a:p>
          <a:p>
            <a:pPr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115000"/>
              </a:lnSpc>
              <a:spcAft>
                <a:spcPts val="1000"/>
              </a:spcAft>
            </a:pPr>
            <a:endParaRPr lang="ru-RU" altLang="ru-RU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</a:p>
          <a:p>
            <a:pPr eaLnBrk="1" hangingPunct="1">
              <a:lnSpc>
                <a:spcPct val="115000"/>
              </a:lnSpc>
              <a:spcAft>
                <a:spcPts val="1000"/>
              </a:spcAft>
            </a:pPr>
            <a:endParaRPr lang="ru-RU" altLang="ru-RU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</a:p>
        </p:txBody>
      </p:sp>
      <p:sp>
        <p:nvSpPr>
          <p:cNvPr id="20483" name="Скругленный прямоугольник 3"/>
          <p:cNvSpPr>
            <a:spLocks noChangeArrowheads="1"/>
          </p:cNvSpPr>
          <p:nvPr/>
        </p:nvSpPr>
        <p:spPr bwMode="auto">
          <a:xfrm>
            <a:off x="755650" y="1989138"/>
            <a:ext cx="3311525" cy="12239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воспитательно</a:t>
            </a: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-образовательной деятельности</a:t>
            </a:r>
            <a:endParaRPr lang="ru-RU" altLang="ru-RU" sz="20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484" name="Скругленный прямоугольник 4"/>
          <p:cNvSpPr>
            <a:spLocks noChangeArrowheads="1"/>
          </p:cNvSpPr>
          <p:nvPr/>
        </p:nvSpPr>
        <p:spPr bwMode="auto">
          <a:xfrm>
            <a:off x="2700338" y="3673135"/>
            <a:ext cx="3311525" cy="105200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учебно</a:t>
            </a: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–методической</a:t>
            </a: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деятельности</a:t>
            </a:r>
            <a:endParaRPr lang="ru-RU" altLang="ru-RU" sz="2000" dirty="0">
              <a:solidFill>
                <a:srgbClr val="006699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/>
            <a:endParaRPr lang="ru-RU" altLang="ru-RU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485" name="Скругленный прямоугольник 5"/>
          <p:cNvSpPr>
            <a:spLocks noChangeArrowheads="1"/>
          </p:cNvSpPr>
          <p:nvPr/>
        </p:nvSpPr>
        <p:spPr bwMode="auto">
          <a:xfrm>
            <a:off x="5219700" y="5008563"/>
            <a:ext cx="3024188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социально–педагогической деятельности</a:t>
            </a:r>
          </a:p>
          <a:p>
            <a:pPr eaLnBrk="1" hangingPunct="1"/>
            <a:endParaRPr lang="ru-RU" altLang="ru-RU" dirty="0"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68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4213" y="333375"/>
            <a:ext cx="7920037" cy="501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Воспитательно–образовательная деятельность 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предполагает следующие критерии компетентности: 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осуществление целостного педагогического процесса; 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создание развивающей среды; 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обеспечение охраны жизни и здоровья детей. 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Показатели компетентности : 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знание целей, задач, содержания, принципов, форм, методов и средств обучения и воспитания дошкольников; 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умения результативно формировать знания, умения и навыки в соответствии с образовательной программой.</a:t>
            </a:r>
          </a:p>
        </p:txBody>
      </p:sp>
    </p:spTree>
    <p:extLst>
      <p:ext uri="{BB962C8B-B14F-4D97-AF65-F5344CB8AC3E}">
        <p14:creationId xmlns:p14="http://schemas.microsoft.com/office/powerpoint/2010/main" val="281377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4213" y="333375"/>
            <a:ext cx="7920037" cy="57181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Учебно – методическая деятельность воспитателя 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предполагает следующие критерии компетентности: 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планирование воспитательно-образовательной работы;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проектирование педагогической деятельности на основе анализа достигнутых результатов. 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Показатели компетентности: 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знание образовательной программы и методики развития разных видов деятельности детей; 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умение проектировать, планировать и осуществлять целостный педагогический процесс; 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владение технологиями исследования, педагогического мониторинга, воспитания и обучения детей;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умение грамотно интегрировать содержание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132086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4213" y="333375"/>
            <a:ext cx="7920037" cy="4883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Социально – педагогическая деятельность воспитателя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предполагает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следующие критерии компетентности: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консультативная помощь родителям; 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создание условий для социализации детей; 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защита интересов и прав. </a:t>
            </a: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Показатели компетентности: 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знание основных документов о правах ребенка и обязанностях взрослых по отношению к детям; 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умение вести разъяснительную педагогическую работу с родителями, специалистами ДОУ.</a:t>
            </a:r>
          </a:p>
        </p:txBody>
      </p:sp>
    </p:spTree>
    <p:extLst>
      <p:ext uri="{BB962C8B-B14F-4D97-AF65-F5344CB8AC3E}">
        <p14:creationId xmlns:p14="http://schemas.microsoft.com/office/powerpoint/2010/main" val="95514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65033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в ДОУ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быть ориентирована на развитие следующих педагогических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умений воспитателя: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348880"/>
            <a:ext cx="8229600" cy="2304256"/>
          </a:xfrm>
        </p:spPr>
        <p:txBody>
          <a:bodyPr>
            <a:noAutofit/>
          </a:bodyPr>
          <a:lstStyle/>
          <a:p>
            <a:pPr marL="273050" indent="449263"/>
            <a:r>
              <a:rPr lang="ru-RU" sz="2800" dirty="0" smtClean="0"/>
              <a:t>Исследовательских</a:t>
            </a:r>
          </a:p>
          <a:p>
            <a:pPr marL="273050" indent="449263"/>
            <a:r>
              <a:rPr lang="ru-RU" sz="2800" dirty="0" smtClean="0"/>
              <a:t>Проектировочных</a:t>
            </a:r>
          </a:p>
          <a:p>
            <a:pPr marL="273050" indent="449263"/>
            <a:r>
              <a:rPr lang="ru-RU" sz="2800" dirty="0" smtClean="0"/>
              <a:t>Организаторских</a:t>
            </a:r>
          </a:p>
          <a:p>
            <a:pPr marL="273050" indent="449263"/>
            <a:r>
              <a:rPr lang="ru-RU" sz="2800" dirty="0" smtClean="0"/>
              <a:t>Коммуникативных</a:t>
            </a:r>
          </a:p>
          <a:p>
            <a:pPr marL="273050" indent="449263"/>
            <a:r>
              <a:rPr lang="ru-RU" sz="2800" dirty="0" smtClean="0"/>
              <a:t>Конструктивных</a:t>
            </a:r>
          </a:p>
          <a:p>
            <a:pPr marL="273050" indent="449263" algn="just"/>
            <a:endParaRPr lang="ru-RU" sz="4000" b="1" dirty="0" smtClean="0"/>
          </a:p>
          <a:p>
            <a:pPr marL="273050" indent="449263" algn="just"/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20688"/>
            <a:ext cx="8229600" cy="5688632"/>
          </a:xfrm>
        </p:spPr>
        <p:txBody>
          <a:bodyPr>
            <a:normAutofit/>
          </a:bodyPr>
          <a:lstStyle/>
          <a:p>
            <a:pPr marL="273050" indent="449263" algn="just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Исследовательских: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оценивать мероприятие воспитательного характера с позиции требований ФГОС ДО (родительское собрание, массовое мероприятие, семинар и др.); изучать индивидуальные психологические особенности личности ребенка; провести анализ результативности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образовательного процесса, методической работы и др. по итогам года или по отдельному направлению; умение провести самоанализ работы с позиции требований ФГОС ДО.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544616"/>
          </a:xfrm>
        </p:spPr>
        <p:txBody>
          <a:bodyPr>
            <a:normAutofit/>
          </a:bodyPr>
          <a:lstStyle/>
          <a:p>
            <a:pPr marL="273050" indent="449263" algn="just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Проектировочных: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разработать сценарий проведения воспитательного мероприятия и др., в соответствии с имеющимися проблемами, возрастными особенностями, современными требованиями в области воспитания в условиях реализации ФГОС ДО; разработать план, программу деятельности на конкретный период времени в соответствии с целями и задачами воспитания  и развития детей</a:t>
            </a:r>
            <a:r>
              <a:rPr lang="ru-RU" sz="32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5400600"/>
          </a:xfrm>
        </p:spPr>
        <p:txBody>
          <a:bodyPr>
            <a:normAutofit/>
          </a:bodyPr>
          <a:lstStyle/>
          <a:p>
            <a:pPr marL="273050" indent="449263" algn="just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Организаторских: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умение применять в педагогической практике современные образовательные технологии; современные подходы к воспитательно-образовательной деятельности; умение включить детей в различные виды деятельности, соответствующие их психологическим особенностям и потребностям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544616"/>
          </a:xfrm>
        </p:spPr>
        <p:txBody>
          <a:bodyPr>
            <a:normAutofit/>
          </a:bodyPr>
          <a:lstStyle/>
          <a:p>
            <a:pPr marL="273050" indent="449263" algn="just">
              <a:buNone/>
            </a:pPr>
            <a:endParaRPr lang="ru-RU" dirty="0" smtClean="0"/>
          </a:p>
          <a:p>
            <a:pPr marL="273050" indent="449263" algn="just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Коммуникативных: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строить и управлять коммуникативным взаимодействием.</a:t>
            </a:r>
          </a:p>
          <a:p>
            <a:pPr marL="273050" indent="449263" algn="just"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449263" algn="just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Конструктивных: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умение отбирать оптимальные формы, методы и приемы воспитательной работы; соблюдать принципы (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подхода) реализации образовательного процесса.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616624"/>
          </a:xfrm>
        </p:spPr>
        <p:txBody>
          <a:bodyPr>
            <a:normAutofit fontScale="85000" lnSpcReduction="10000"/>
          </a:bodyPr>
          <a:lstStyle/>
          <a:p>
            <a:pPr marL="273050" indent="360363" algn="just">
              <a:buNone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современного общества диктует особые условия организации дошкольного образования, интенсивное внедрение инноваций, новых технологий и методов работы с детьми.  Но какие бы реформы, не происходили в системе образования, они, так или иначе, замыкаются на конкретном исполнителе –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педагоге детского сада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273050" indent="360363" algn="just">
              <a:buNone/>
            </a:pP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компетентность педагога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многофакторное явление, включающее в себя систему теоретических знаний педагога и способов их применения в конкретных педагогических ситуациях, ценностные ориентации педагога, а также интегративные показатели его культуры (речь, стиль общения, отношение к себе и своей деятельности, к смежным областям знания и др.) .</a:t>
            </a:r>
          </a:p>
          <a:p>
            <a:pPr marL="273050" indent="360363" algn="just">
              <a:buNone/>
            </a:pPr>
            <a:endParaRPr lang="ru-RU" sz="34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пути развития профессиональной компетентности педагога: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567337388"/>
              </p:ext>
            </p:extLst>
          </p:nvPr>
        </p:nvGraphicFramePr>
        <p:xfrm>
          <a:off x="323528" y="1772816"/>
          <a:ext cx="849694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616624"/>
          </a:xfrm>
        </p:spPr>
        <p:txBody>
          <a:bodyPr>
            <a:normAutofit lnSpcReduction="10000"/>
          </a:bodyPr>
          <a:lstStyle/>
          <a:p>
            <a:pPr marL="273050" indent="449263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21 века</a:t>
            </a:r>
          </a:p>
          <a:p>
            <a:pPr marL="615950" indent="-342900" algn="just">
              <a:buFontTx/>
              <a:buChar char="-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Гармонично развитая, внутренне богатая личность, стремящаяся к духовному, профессиональному, общекультурному и физическому совершенству;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Умеющий отбирать наиболее эффективные приемы, средства и технологии обучения и воспитания для реализации поставленных задач; 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-Умеющий организовать рефлексивную деятельность; 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Обладающий высокой степенью профессиональной компетентности, педагог должен постоянно совершенствовать свои знания и умения, заниматься самообразованием, обладать многогранностью интересов.  </a:t>
            </a:r>
          </a:p>
          <a:p>
            <a:pPr marL="273050" indent="0" algn="just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Имеющий достойный внешний вид обеспечивающий моральное право на самоуважение, способствующий укреплению доверия граждан к работникам системы образования.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04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5888"/>
            <a:ext cx="8964613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u="sng" kern="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Термины и определения применительно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u="sng" kern="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 педагогу</a:t>
            </a:r>
            <a:endParaRPr lang="ru-RU" u="sng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1" name="Объект 1"/>
          <p:cNvSpPr txBox="1">
            <a:spLocks/>
          </p:cNvSpPr>
          <p:nvPr/>
        </p:nvSpPr>
        <p:spPr bwMode="auto">
          <a:xfrm>
            <a:off x="250825" y="1341438"/>
            <a:ext cx="8713788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31B6FD"/>
              </a:buClr>
              <a:buFont typeface="Symbol" panose="05050102010706020507" pitchFamily="18" charset="2"/>
              <a:buNone/>
            </a:pPr>
            <a:r>
              <a:rPr lang="ru-RU" altLang="ru-RU" sz="24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Квалификация педагога</a:t>
            </a:r>
            <a:r>
              <a:rPr lang="ru-RU" alt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отражает уровень профессиональной подготовки педагога и его готовность к труду в сфере образования. Квалификация педагога складывается из его профессиональных компетенций.</a:t>
            </a:r>
          </a:p>
          <a:p>
            <a:pPr eaLnBrk="1" hangingPunct="1">
              <a:spcBef>
                <a:spcPct val="20000"/>
              </a:spcBef>
              <a:buClr>
                <a:srgbClr val="31B6FD"/>
              </a:buClr>
              <a:buFont typeface="Symbol" panose="05050102010706020507" pitchFamily="18" charset="2"/>
              <a:buNone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компетенция</a:t>
            </a:r>
            <a:r>
              <a:rPr lang="ru-RU" alt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способность успешно   действовать на основе практического опыта, умения и знаний при решении профессиональных задач.</a:t>
            </a:r>
          </a:p>
          <a:p>
            <a:pPr eaLnBrk="1" hangingPunct="1">
              <a:spcBef>
                <a:spcPct val="20000"/>
              </a:spcBef>
              <a:buClr>
                <a:srgbClr val="31B6FD"/>
              </a:buClr>
              <a:buFont typeface="Symbol" panose="05050102010706020507" pitchFamily="18" charset="2"/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</a:t>
            </a:r>
            <a:r>
              <a:rPr lang="ru-RU" alt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</a:t>
            </a:r>
            <a:r>
              <a:rPr lang="ru-RU" alt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документ, включающий перечень профессиональных и личностных требований к педагогу, действующий на всей территории Российской Федерации</a:t>
            </a:r>
          </a:p>
        </p:txBody>
      </p:sp>
    </p:spTree>
    <p:extLst>
      <p:ext uri="{BB962C8B-B14F-4D97-AF65-F5344CB8AC3E}">
        <p14:creationId xmlns:p14="http://schemas.microsoft.com/office/powerpoint/2010/main" val="87039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Объект 1"/>
          <p:cNvSpPr txBox="1">
            <a:spLocks/>
          </p:cNvSpPr>
          <p:nvPr/>
        </p:nvSpPr>
        <p:spPr bwMode="auto">
          <a:xfrm>
            <a:off x="0" y="115888"/>
            <a:ext cx="9144000" cy="6265862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73050" indent="-27305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576263" indent="-2730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855663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1430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1462088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1919288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376488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2833688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290888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marL="0" indent="0" algn="ctr" eaLnBrk="1" hangingPunct="1">
              <a:lnSpc>
                <a:spcPct val="90000"/>
              </a:lnSpc>
              <a:buClr>
                <a:srgbClr val="31B6FD"/>
              </a:buClr>
              <a:buFontTx/>
              <a:buNone/>
              <a:defRPr/>
            </a:pPr>
            <a:r>
              <a:rPr lang="ru-RU" altLang="ru-RU" sz="27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altLang="ru-RU" sz="27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Профстандарта</a:t>
            </a:r>
            <a:r>
              <a:rPr lang="ru-RU" altLang="ru-RU" sz="27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педагога</a:t>
            </a:r>
          </a:p>
          <a:p>
            <a:pPr marL="0" indent="0" algn="ctr" eaLnBrk="1" hangingPunct="1">
              <a:lnSpc>
                <a:spcPct val="90000"/>
              </a:lnSpc>
              <a:buClr>
                <a:srgbClr val="31B6FD"/>
              </a:buClr>
              <a:buFontTx/>
              <a:buNone/>
              <a:defRPr/>
            </a:pPr>
            <a:endParaRPr lang="ru-RU" altLang="ru-RU" sz="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lnSpc>
                <a:spcPct val="90000"/>
              </a:lnSpc>
              <a:buClr>
                <a:srgbClr val="31B6FD"/>
              </a:buClr>
              <a:buFontTx/>
              <a:buNone/>
              <a:defRPr/>
            </a:pPr>
            <a:r>
              <a:rPr lang="ru-RU" altLang="ru-RU" sz="27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должен выполнять трудовые действия</a:t>
            </a:r>
            <a:r>
              <a:rPr lang="ru-RU" altLang="ru-RU" sz="2700" u="sng" dirty="0" smtClean="0">
                <a:solidFill>
                  <a:srgbClr val="002060"/>
                </a:solidFill>
                <a:latin typeface="Candara" pitchFamily="34" charset="0"/>
              </a:rPr>
              <a:t>:</a:t>
            </a:r>
          </a:p>
          <a:p>
            <a:pPr marL="0" indent="0" algn="ctr" eaLnBrk="1" hangingPunct="1">
              <a:lnSpc>
                <a:spcPct val="90000"/>
              </a:lnSpc>
              <a:buClr>
                <a:srgbClr val="31B6FD"/>
              </a:buClr>
              <a:buFontTx/>
              <a:buNone/>
              <a:defRPr/>
            </a:pPr>
            <a:endParaRPr lang="ru-RU" altLang="ru-RU" sz="2700" u="sng" dirty="0" smtClean="0">
              <a:solidFill>
                <a:srgbClr val="000000"/>
              </a:solidFill>
              <a:latin typeface="Candara" pitchFamily="34" charset="0"/>
            </a:endParaRPr>
          </a:p>
          <a:p>
            <a:pPr eaLnBrk="1" hangingPunct="1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Разрабатывать (участвовать в разработке) и реализовывать программы ДОУ в соответствии с ФГОС ДО (рабочей, основной образовательной, программы развития ДОУ)</a:t>
            </a:r>
          </a:p>
          <a:p>
            <a:pPr eaLnBrk="1" hangingPunct="1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r>
              <a:rPr lang="ru-RU" alt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Организация и проведение педагогического  мониторинга освоения детьми образовательной программы</a:t>
            </a:r>
          </a:p>
          <a:p>
            <a:pPr eaLnBrk="1" hangingPunct="1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r>
              <a:rPr lang="ru-RU" alt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профессионально значимых компетенций</a:t>
            </a:r>
          </a:p>
          <a:p>
            <a:pPr eaLnBrk="1" hangingPunct="1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r>
              <a:rPr lang="ru-RU" alt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психологической готовности детей к школьному обучению</a:t>
            </a:r>
          </a:p>
          <a:p>
            <a:pPr eaLnBrk="1" hangingPunct="1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r>
              <a:rPr lang="ru-RU" alt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различных видов детской деятельности </a:t>
            </a:r>
          </a:p>
          <a:p>
            <a:pPr algn="ctr" eaLnBrk="1" hangingPunct="1">
              <a:lnSpc>
                <a:spcPct val="90000"/>
              </a:lnSpc>
              <a:buClr>
                <a:srgbClr val="002060"/>
              </a:buClr>
              <a:buFontTx/>
              <a:buNone/>
              <a:defRPr/>
            </a:pPr>
            <a:endParaRPr lang="ru-RU" altLang="ru-RU" sz="2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endParaRPr lang="ru-RU" altLang="ru-RU" sz="2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endParaRPr lang="ru-RU" altLang="ru-RU" sz="2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8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0"/>
            <a:ext cx="8785225" cy="69480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buClr>
                <a:srgbClr val="31B6FD"/>
              </a:buClr>
              <a:defRPr/>
            </a:pPr>
            <a:r>
              <a:rPr lang="ru-RU" altLang="ru-RU" sz="27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altLang="ru-RU" sz="2700" b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Профстандарта</a:t>
            </a:r>
            <a:r>
              <a:rPr lang="ru-RU" altLang="ru-RU" sz="27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педагога</a:t>
            </a:r>
          </a:p>
          <a:p>
            <a:pPr algn="ctr">
              <a:lnSpc>
                <a:spcPct val="90000"/>
              </a:lnSpc>
              <a:buClr>
                <a:srgbClr val="31B6FD"/>
              </a:buClr>
              <a:defRPr/>
            </a:pPr>
            <a:endParaRPr lang="ru-RU" altLang="ru-RU" sz="8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rgbClr val="31B6FD"/>
              </a:buClr>
              <a:defRPr/>
            </a:pPr>
            <a:endParaRPr lang="ru-RU" altLang="ru-RU" sz="8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rgbClr val="31B6FD"/>
              </a:buClr>
              <a:defRPr/>
            </a:pPr>
            <a:r>
              <a:rPr lang="ru-RU" altLang="ru-RU" sz="27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должен уметь</a:t>
            </a:r>
            <a:r>
              <a:rPr lang="ru-RU" altLang="ru-RU" sz="2700" u="sng" dirty="0">
                <a:solidFill>
                  <a:srgbClr val="002060"/>
                </a:solidFill>
                <a:latin typeface="Candara" pitchFamily="34" charset="0"/>
                <a:cs typeface="Arial" charset="0"/>
              </a:rPr>
              <a:t>:</a:t>
            </a:r>
          </a:p>
          <a:p>
            <a:pPr marL="457200" indent="-457200" algn="just">
              <a:lnSpc>
                <a:spcPct val="90000"/>
              </a:lnSpc>
              <a:buClr>
                <a:srgbClr val="31B6FD"/>
              </a:buClr>
              <a:buFont typeface="Wingdings" panose="05000000000000000000" pitchFamily="2" charset="2"/>
              <a:buChar char="v"/>
              <a:defRPr/>
            </a:pPr>
            <a:endParaRPr lang="ru-RU" altLang="ru-RU" sz="27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r>
              <a:rPr lang="ru-RU" alt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Владеть формами и методами обучения, в том числе выходящими за рамки учебных занятий: проектная деятельность, лабораторные эксперименты и пр.</a:t>
            </a:r>
          </a:p>
          <a:p>
            <a:pPr marL="457200" indent="-457200">
              <a:lnSpc>
                <a:spcPct val="90000"/>
              </a:lnSpc>
              <a:buClr>
                <a:srgbClr val="002060"/>
              </a:buClr>
              <a:defRPr/>
            </a:pPr>
            <a:endParaRPr lang="ru-RU" altLang="ru-RU" sz="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r>
              <a:rPr lang="ru-RU" alt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и апробировать специальные подходы к обучению всех </a:t>
            </a:r>
            <a:r>
              <a:rPr lang="ru-RU" alt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воспитанников,   </a:t>
            </a:r>
            <a:r>
              <a:rPr lang="ru-RU" alt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с особыми потребностями в образовании: проявивших выдающиеся способности; для которых русский язык не является родным; с ОВЗ.</a:t>
            </a:r>
          </a:p>
          <a:p>
            <a:pPr marL="457200" indent="-457200">
              <a:lnSpc>
                <a:spcPct val="90000"/>
              </a:lnSpc>
              <a:buClr>
                <a:srgbClr val="002060"/>
              </a:buClr>
              <a:defRPr/>
            </a:pPr>
            <a:endParaRPr lang="ru-RU" altLang="ru-RU" sz="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r>
              <a:rPr lang="ru-RU" alt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Владеть </a:t>
            </a:r>
            <a:r>
              <a:rPr lang="ru-RU" altLang="ru-RU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ИКТ-компетентностями</a:t>
            </a:r>
            <a:r>
              <a:rPr lang="ru-RU" alt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lnSpc>
                <a:spcPct val="90000"/>
              </a:lnSpc>
              <a:buClr>
                <a:srgbClr val="002060"/>
              </a:buClr>
              <a:defRPr/>
            </a:pPr>
            <a:endParaRPr lang="ru-RU" altLang="ru-RU" sz="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r>
              <a:rPr lang="ru-RU" alt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Разрабатывать и реализовывать индивидуальные образовательные маршруты.</a:t>
            </a:r>
          </a:p>
          <a:p>
            <a:pPr marL="457200" indent="-457200">
              <a:lnSpc>
                <a:spcPct val="90000"/>
              </a:lnSpc>
              <a:buClr>
                <a:srgbClr val="002060"/>
              </a:buClr>
              <a:defRPr/>
            </a:pPr>
            <a:endParaRPr lang="ru-RU" altLang="ru-RU" sz="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r>
              <a:rPr lang="ru-RU" alt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Выстраивать партнерское взаимодействие с родителями</a:t>
            </a:r>
          </a:p>
          <a:p>
            <a:pPr marL="457200" indent="-457200" algn="just">
              <a:lnSpc>
                <a:spcPct val="90000"/>
              </a:lnSpc>
              <a:buClr>
                <a:srgbClr val="002060"/>
              </a:buClr>
              <a:defRPr/>
            </a:pPr>
            <a:endParaRPr lang="ru-RU" altLang="ru-RU" sz="24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endParaRPr lang="ru-RU" altLang="ru-RU" sz="27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90000"/>
              </a:lnSpc>
              <a:buClr>
                <a:srgbClr val="31B6FD"/>
              </a:buClr>
              <a:buFont typeface="Wingdings" panose="05000000000000000000" pitchFamily="2" charset="2"/>
              <a:buChar char="v"/>
              <a:defRPr/>
            </a:pPr>
            <a:endParaRPr lang="ru-RU" altLang="ru-RU" sz="27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06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388" y="476250"/>
            <a:ext cx="8640762" cy="6505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buClr>
                <a:srgbClr val="31B6FD"/>
              </a:buClr>
              <a:defRPr/>
            </a:pPr>
            <a:r>
              <a:rPr lang="ru-RU" altLang="ru-RU" sz="27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altLang="ru-RU" sz="2700" b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Профстандарта</a:t>
            </a:r>
            <a:r>
              <a:rPr lang="ru-RU" altLang="ru-RU" sz="27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педагога</a:t>
            </a:r>
          </a:p>
          <a:p>
            <a:pPr>
              <a:lnSpc>
                <a:spcPct val="90000"/>
              </a:lnSpc>
              <a:buClr>
                <a:srgbClr val="31B6FD"/>
              </a:buClr>
              <a:defRPr/>
            </a:pPr>
            <a:endParaRPr lang="ru-RU" altLang="ru-RU" sz="8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Clr>
                <a:srgbClr val="31B6FD"/>
              </a:buClr>
              <a:defRPr/>
            </a:pPr>
            <a:endParaRPr lang="ru-RU" altLang="ru-RU" sz="8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rgbClr val="31B6FD"/>
              </a:buClr>
              <a:defRPr/>
            </a:pPr>
            <a:r>
              <a:rPr lang="ru-RU" altLang="ru-RU" sz="27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должен знать</a:t>
            </a:r>
            <a:r>
              <a:rPr lang="ru-RU" altLang="ru-RU" sz="2700" u="sng" dirty="0">
                <a:solidFill>
                  <a:srgbClr val="002060"/>
                </a:solidFill>
                <a:latin typeface="Candara" pitchFamily="34" charset="0"/>
                <a:cs typeface="Arial" charset="0"/>
              </a:rPr>
              <a:t>:</a:t>
            </a:r>
          </a:p>
          <a:p>
            <a:pPr marL="457200" indent="-457200" algn="just">
              <a:lnSpc>
                <a:spcPct val="90000"/>
              </a:lnSpc>
              <a:buClr>
                <a:srgbClr val="31B6FD"/>
              </a:buClr>
              <a:buFont typeface="Wingdings" panose="05000000000000000000" pitchFamily="2" charset="2"/>
              <a:buChar char="v"/>
              <a:defRPr/>
            </a:pPr>
            <a:endParaRPr lang="ru-RU" altLang="ru-RU" sz="27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r>
              <a:rPr lang="ru-RU" alt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Приоритетные направления развития образования РФ, законы в сфере образования и прав ребёнка.</a:t>
            </a:r>
          </a:p>
          <a:p>
            <a:pPr marL="457200" indent="-457200">
              <a:lnSpc>
                <a:spcPct val="90000"/>
              </a:lnSpc>
              <a:buClr>
                <a:srgbClr val="002060"/>
              </a:buClr>
              <a:defRPr/>
            </a:pPr>
            <a:endParaRPr lang="ru-RU" altLang="ru-RU" sz="2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r>
              <a:rPr lang="ru-RU" alt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Рабочую программу и методику обучения.</a:t>
            </a:r>
          </a:p>
          <a:p>
            <a:pPr marL="457200" indent="-457200">
              <a:lnSpc>
                <a:spcPct val="90000"/>
              </a:lnSpc>
              <a:buClr>
                <a:srgbClr val="002060"/>
              </a:buClr>
              <a:defRPr/>
            </a:pPr>
            <a:endParaRPr lang="ru-RU" altLang="ru-RU" sz="2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r>
              <a:rPr lang="ru-RU" alt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Закономерности развития ребёнка и детской деятельности.</a:t>
            </a:r>
          </a:p>
          <a:p>
            <a:pPr marL="457200" indent="-457200">
              <a:lnSpc>
                <a:spcPct val="90000"/>
              </a:lnSpc>
              <a:buClr>
                <a:srgbClr val="002060"/>
              </a:buClr>
              <a:defRPr/>
            </a:pPr>
            <a:endParaRPr lang="ru-RU" altLang="ru-RU" sz="2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r>
              <a:rPr lang="ru-RU" alt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формы, методы, подходы, тенденции дошкольного образования.</a:t>
            </a:r>
          </a:p>
          <a:p>
            <a:pPr marL="457200" indent="-457200" algn="just">
              <a:lnSpc>
                <a:spcPct val="90000"/>
              </a:lnSpc>
              <a:buClr>
                <a:srgbClr val="002060"/>
              </a:buClr>
              <a:defRPr/>
            </a:pPr>
            <a:endParaRPr lang="ru-RU" altLang="ru-RU" sz="24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endParaRPr lang="ru-RU" altLang="ru-RU" sz="24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endParaRPr lang="ru-RU" altLang="ru-RU" sz="24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endParaRPr lang="ru-RU" altLang="ru-RU" sz="24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90000"/>
              </a:lnSpc>
              <a:buClr>
                <a:srgbClr val="002060"/>
              </a:buClr>
              <a:buFont typeface="Wingdings" panose="05000000000000000000" pitchFamily="2" charset="2"/>
              <a:buChar char="v"/>
              <a:defRPr/>
            </a:pPr>
            <a:endParaRPr lang="ru-RU" altLang="ru-RU" sz="27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90000"/>
              </a:lnSpc>
              <a:buClr>
                <a:srgbClr val="31B6FD"/>
              </a:buClr>
              <a:buFont typeface="Wingdings" panose="05000000000000000000" pitchFamily="2" charset="2"/>
              <a:buChar char="v"/>
              <a:defRPr/>
            </a:pPr>
            <a:endParaRPr lang="ru-RU" altLang="ru-RU" sz="27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28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основным составляющим профессиональной компетентности педагога относятся: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Интеллектуально-педагогическая компетентность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умение применять полученные знания, опыт в профессиональной деятельности для эффективного обучения и воспитания, способность педагога к инновационной деятельности;</a:t>
            </a:r>
          </a:p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компетенц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ия – объем информации педагога о себе, воспитанниках, родителях, о коллегах.</a:t>
            </a:r>
          </a:p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Регулятивная компетентность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умение педагога управлять своим поведением, контролировать свои эмоции, способность к рефлексии,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стрессоустойчивость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 компетентность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значимое профессиональное качество, включающее речевые навыки, умение слушать,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эмпатию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правильно общаться с родителями воспитанников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используя как вербальные средства общения – это грамотно и правильно поставленная речь педагога, так и не вербальные средства, одним из которых является манера одеваться.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качеству речи воспитателя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соответствие речи языковым нормам.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соответствие смыслового содержания речи и информации, которая лежит в ее основе.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выражение в смысловых связях компонентов речи и отношений между частями и компонентами мысли.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Чистота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отсутствие в речи элементов, чуждых литературному языку.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особенность речи, захватывающая внимание и создающая атмосферу эмоционального сопереживания.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Богатство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умение использовать все языковые единицы с целью оптимального выражения информации.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Уместность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употребление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речи единиц, соответствующих ситуации и условиям общения. </a:t>
            </a:r>
          </a:p>
        </p:txBody>
      </p:sp>
    </p:spTree>
    <p:extLst>
      <p:ext uri="{BB962C8B-B14F-4D97-AF65-F5344CB8AC3E}">
        <p14:creationId xmlns:p14="http://schemas.microsoft.com/office/powerpoint/2010/main" val="338610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Распространенные ошибки в речи воспитателя: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8986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слов-паразитов.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употребляемые слова – паразиты: «Как бы», «по ходу», «блин», «типа», «это»,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вот»,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короче», 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по-любому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«жесть»,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вобщем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, слова-паразиты на букву «Ё». Это всем известные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ёклмн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«ёлки-палки».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Частое употребление слов с уменьшительно-ласкательными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суффиксами: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Машенька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вымой ручки. Катенька, убери чашечку со стола.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Неточное называние предметов, которые окружают ребенка и которыми он пользуется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говорить безликое «штаны», а называть конкретно: «брюки», «шорты», «джинсы».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в речи грубых просторечий и жаргонных слов, которые противопоставляются литературному языку: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дрыхнуть, клёво, отпад, тачка, и т.д., а также слов-сокращений: телик,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комп.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Нелитературное произношение слов: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хочут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–хотят,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ляжь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ляг,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сижа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сидя,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заплотит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заплатит,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ложить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018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961</TotalTime>
  <Words>1183</Words>
  <Application>Microsoft Office PowerPoint</Application>
  <PresentationFormat>Экран (4:3)</PresentationFormat>
  <Paragraphs>138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Профессиональная компетентность педагога ДОУ в условиях реализации ФГОС дошкольного 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 основным составляющим профессиональной компетентности педагога относятся:</vt:lpstr>
      <vt:lpstr>Требования к качеству речи воспитателя</vt:lpstr>
      <vt:lpstr>Распространенные ошибки в речи воспитателя:</vt:lpstr>
      <vt:lpstr>Требования к внешнему виду воспитателя</vt:lpstr>
      <vt:lpstr>Презентация PowerPoint</vt:lpstr>
      <vt:lpstr>Презентация PowerPoint</vt:lpstr>
      <vt:lpstr>Презентация PowerPoint</vt:lpstr>
      <vt:lpstr>Презентация PowerPoint</vt:lpstr>
      <vt:lpstr>Образовательная деятельность в ДОУ должна быть ориентирована на развитие следующих педагогических умений воспитателя: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пути развития профессиональной компетентности педагога: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Профессиональная компетенция педагогов ДОУ</dc:title>
  <dc:creator>ЕЛЕНА</dc:creator>
  <cp:lastModifiedBy>user</cp:lastModifiedBy>
  <cp:revision>56</cp:revision>
  <dcterms:created xsi:type="dcterms:W3CDTF">2014-11-17T11:35:13Z</dcterms:created>
  <dcterms:modified xsi:type="dcterms:W3CDTF">2018-11-27T01:42:10Z</dcterms:modified>
</cp:coreProperties>
</file>