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  <p:sldId id="274" r:id="rId21"/>
    <p:sldId id="275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08C2A7-1F53-42EA-8490-C183FAB8056C}" type="doc">
      <dgm:prSet loTypeId="urn:microsoft.com/office/officeart/2009/3/layout/IncreasingArrows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524103-B315-4677-811D-47D8C44E792A}">
      <dgm:prSet phldrT="[Текст]"/>
      <dgm:spPr>
        <a:xfrm>
          <a:off x="0" y="734852"/>
          <a:ext cx="8128000" cy="1183746"/>
        </a:xfrm>
        <a:prstGeom prst="rightArrow">
          <a:avLst>
            <a:gd name="adj1" fmla="val 50000"/>
            <a:gd name="adj2" fmla="val 50000"/>
          </a:avLst>
        </a:prstGeom>
      </dgm:spPr>
      <dgm:t>
        <a:bodyPr/>
        <a:lstStyle/>
        <a:p>
          <a:r>
            <a:rPr lang="ru-RU" dirty="0" smtClean="0">
              <a:latin typeface="Arial"/>
              <a:ea typeface="+mn-ea"/>
              <a:cs typeface="+mn-cs"/>
            </a:rPr>
            <a:t>Сельское хозяйство </a:t>
          </a:r>
          <a:endParaRPr lang="ru-RU" dirty="0">
            <a:latin typeface="Arial"/>
            <a:ea typeface="+mn-ea"/>
            <a:cs typeface="+mn-cs"/>
          </a:endParaRPr>
        </a:p>
      </dgm:t>
    </dgm:pt>
    <dgm:pt modelId="{09F48E13-F64E-4091-9E15-E1503162110C}" type="parTrans" cxnId="{B135E6C5-CA9C-4EEA-90DA-73E37B0EC7FD}">
      <dgm:prSet/>
      <dgm:spPr/>
      <dgm:t>
        <a:bodyPr/>
        <a:lstStyle/>
        <a:p>
          <a:endParaRPr lang="ru-RU"/>
        </a:p>
      </dgm:t>
    </dgm:pt>
    <dgm:pt modelId="{ADB1B388-8DEE-4B4C-909E-D6EF6AC79A7E}" type="sibTrans" cxnId="{B135E6C5-CA9C-4EEA-90DA-73E37B0EC7FD}">
      <dgm:prSet/>
      <dgm:spPr/>
      <dgm:t>
        <a:bodyPr/>
        <a:lstStyle/>
        <a:p>
          <a:endParaRPr lang="ru-RU"/>
        </a:p>
      </dgm:t>
    </dgm:pt>
    <dgm:pt modelId="{360DF2E3-0CDF-4385-8331-2CF1990F89D3}">
      <dgm:prSet phldrT="[Текст]"/>
      <dgm:spPr>
        <a:xfrm>
          <a:off x="0" y="1647691"/>
          <a:ext cx="2503424" cy="2280331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2AF5527-59C7-4E11-91E1-207E0740CB74}" type="parTrans" cxnId="{3BB8B6EC-71AA-4F05-B93B-D368F45AA2F6}">
      <dgm:prSet/>
      <dgm:spPr/>
      <dgm:t>
        <a:bodyPr/>
        <a:lstStyle/>
        <a:p>
          <a:endParaRPr lang="ru-RU"/>
        </a:p>
      </dgm:t>
    </dgm:pt>
    <dgm:pt modelId="{2071FD9C-25E0-4B3F-B033-631423D68235}" type="sibTrans" cxnId="{3BB8B6EC-71AA-4F05-B93B-D368F45AA2F6}">
      <dgm:prSet/>
      <dgm:spPr/>
      <dgm:t>
        <a:bodyPr/>
        <a:lstStyle/>
        <a:p>
          <a:endParaRPr lang="ru-RU"/>
        </a:p>
      </dgm:t>
    </dgm:pt>
    <dgm:pt modelId="{21B0D94A-92D1-4A65-BA56-D84FBDBCAC90}">
      <dgm:prSet phldrT="[Текст]"/>
      <dgm:spPr>
        <a:xfrm>
          <a:off x="2503423" y="1129434"/>
          <a:ext cx="5624576" cy="1183746"/>
        </a:xfrm>
        <a:prstGeom prst="rightArrow">
          <a:avLst>
            <a:gd name="adj1" fmla="val 50000"/>
            <a:gd name="adj2" fmla="val 50000"/>
          </a:avLst>
        </a:prstGeom>
      </dgm:spPr>
      <dgm:t>
        <a:bodyPr/>
        <a:lstStyle/>
        <a:p>
          <a:r>
            <a:rPr lang="ru-RU" dirty="0" smtClean="0">
              <a:latin typeface="Arial"/>
              <a:ea typeface="+mn-ea"/>
              <a:cs typeface="+mn-cs"/>
            </a:rPr>
            <a:t>Промышленность </a:t>
          </a:r>
          <a:endParaRPr lang="ru-RU" dirty="0">
            <a:latin typeface="Arial"/>
            <a:ea typeface="+mn-ea"/>
            <a:cs typeface="+mn-cs"/>
          </a:endParaRPr>
        </a:p>
      </dgm:t>
    </dgm:pt>
    <dgm:pt modelId="{03F97F7E-63FA-47F5-877F-FB96F3E7B83E}" type="parTrans" cxnId="{1E1023DE-731B-4198-B397-D1CF0E0B9F31}">
      <dgm:prSet/>
      <dgm:spPr/>
      <dgm:t>
        <a:bodyPr/>
        <a:lstStyle/>
        <a:p>
          <a:endParaRPr lang="ru-RU"/>
        </a:p>
      </dgm:t>
    </dgm:pt>
    <dgm:pt modelId="{D4FB6F0A-E175-4D93-86E3-14BDE761F8EA}" type="sibTrans" cxnId="{1E1023DE-731B-4198-B397-D1CF0E0B9F31}">
      <dgm:prSet/>
      <dgm:spPr/>
      <dgm:t>
        <a:bodyPr/>
        <a:lstStyle/>
        <a:p>
          <a:endParaRPr lang="ru-RU"/>
        </a:p>
      </dgm:t>
    </dgm:pt>
    <dgm:pt modelId="{E72EF188-4AE9-419A-BB98-F1EF08EB1C3F}">
      <dgm:prSet phldrT="[Текст]"/>
      <dgm:spPr>
        <a:xfrm>
          <a:off x="2503423" y="2042273"/>
          <a:ext cx="2503424" cy="2280331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2FCED0F6-FC9C-4467-8975-7A80AACA1834}" type="parTrans" cxnId="{0905F400-4E14-4176-901A-F0276F48DAC5}">
      <dgm:prSet/>
      <dgm:spPr/>
      <dgm:t>
        <a:bodyPr/>
        <a:lstStyle/>
        <a:p>
          <a:endParaRPr lang="ru-RU"/>
        </a:p>
      </dgm:t>
    </dgm:pt>
    <dgm:pt modelId="{952869FA-77BE-40B9-898D-9E0697C65DF1}" type="sibTrans" cxnId="{0905F400-4E14-4176-901A-F0276F48DAC5}">
      <dgm:prSet/>
      <dgm:spPr/>
      <dgm:t>
        <a:bodyPr/>
        <a:lstStyle/>
        <a:p>
          <a:endParaRPr lang="ru-RU"/>
        </a:p>
      </dgm:t>
    </dgm:pt>
    <dgm:pt modelId="{5FD4C065-E2F1-451B-8FA4-FF2D6EE98CE9}">
      <dgm:prSet phldrT="[Текст]"/>
      <dgm:spPr>
        <a:xfrm>
          <a:off x="5006848" y="1524016"/>
          <a:ext cx="3121152" cy="1183746"/>
        </a:xfrm>
        <a:prstGeom prst="rightArrow">
          <a:avLst>
            <a:gd name="adj1" fmla="val 50000"/>
            <a:gd name="adj2" fmla="val 50000"/>
          </a:avLst>
        </a:prstGeom>
      </dgm:spPr>
      <dgm:t>
        <a:bodyPr/>
        <a:lstStyle/>
        <a:p>
          <a:r>
            <a:rPr lang="ru-RU" smtClean="0">
              <a:latin typeface="Arial"/>
              <a:ea typeface="+mn-ea"/>
              <a:cs typeface="+mn-cs"/>
            </a:rPr>
            <a:t>Наука </a:t>
          </a:r>
          <a:endParaRPr lang="ru-RU" dirty="0">
            <a:latin typeface="Arial"/>
            <a:ea typeface="+mn-ea"/>
            <a:cs typeface="+mn-cs"/>
          </a:endParaRPr>
        </a:p>
      </dgm:t>
    </dgm:pt>
    <dgm:pt modelId="{0BBE6B19-E653-4490-9085-7C0A5F54ECE6}" type="parTrans" cxnId="{D31D185E-74C5-4EFB-B528-FFB48DEDA304}">
      <dgm:prSet/>
      <dgm:spPr/>
      <dgm:t>
        <a:bodyPr/>
        <a:lstStyle/>
        <a:p>
          <a:endParaRPr lang="ru-RU"/>
        </a:p>
      </dgm:t>
    </dgm:pt>
    <dgm:pt modelId="{497F2CF0-BCFF-4353-86BF-7D71E3FCA01B}" type="sibTrans" cxnId="{D31D185E-74C5-4EFB-B528-FFB48DEDA304}">
      <dgm:prSet/>
      <dgm:spPr/>
      <dgm:t>
        <a:bodyPr/>
        <a:lstStyle/>
        <a:p>
          <a:endParaRPr lang="ru-RU"/>
        </a:p>
      </dgm:t>
    </dgm:pt>
    <dgm:pt modelId="{6E2D1D4D-4C49-499C-94DA-1A84C76B972E}">
      <dgm:prSet phldrT="[Текст]"/>
      <dgm:spPr>
        <a:xfrm>
          <a:off x="5006848" y="2436855"/>
          <a:ext cx="2503424" cy="2246958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1BEC6B6-C324-456D-8613-DF18EC90FABA}" type="parTrans" cxnId="{E5FFEE1B-91BA-462D-824E-DB7BC534E150}">
      <dgm:prSet/>
      <dgm:spPr/>
      <dgm:t>
        <a:bodyPr/>
        <a:lstStyle/>
        <a:p>
          <a:endParaRPr lang="ru-RU"/>
        </a:p>
      </dgm:t>
    </dgm:pt>
    <dgm:pt modelId="{F5932A08-48FA-4846-8762-6A1BCBC5AA2E}" type="sibTrans" cxnId="{E5FFEE1B-91BA-462D-824E-DB7BC534E150}">
      <dgm:prSet/>
      <dgm:spPr/>
      <dgm:t>
        <a:bodyPr/>
        <a:lstStyle/>
        <a:p>
          <a:endParaRPr lang="ru-RU"/>
        </a:p>
      </dgm:t>
    </dgm:pt>
    <dgm:pt modelId="{8B7F4245-C1F6-4B7C-8D0D-376A4C163B1A}" type="pres">
      <dgm:prSet presAssocID="{C008C2A7-1F53-42EA-8490-C183FAB8056C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FA8E5D3-0AD5-4BD2-B4C8-75A81ABB36D9}" type="pres">
      <dgm:prSet presAssocID="{36524103-B315-4677-811D-47D8C44E792A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9EA3DC-ABE0-4918-AFAF-0D646CA0754A}" type="pres">
      <dgm:prSet presAssocID="{36524103-B315-4677-811D-47D8C44E792A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508876-8F77-42FB-B463-046C1E8D7671}" type="pres">
      <dgm:prSet presAssocID="{21B0D94A-92D1-4A65-BA56-D84FBDBCAC90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DF8728-AABF-4CE8-B746-38249F790C3F}" type="pres">
      <dgm:prSet presAssocID="{21B0D94A-92D1-4A65-BA56-D84FBDBCAC90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4504E3-386F-4904-9A10-6F7BB8203055}" type="pres">
      <dgm:prSet presAssocID="{5FD4C065-E2F1-451B-8FA4-FF2D6EE98CE9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2D4A07-9A0D-4102-9A61-33BE759F9AC9}" type="pres">
      <dgm:prSet presAssocID="{5FD4C065-E2F1-451B-8FA4-FF2D6EE98CE9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B8B6EC-71AA-4F05-B93B-D368F45AA2F6}" srcId="{36524103-B315-4677-811D-47D8C44E792A}" destId="{360DF2E3-0CDF-4385-8331-2CF1990F89D3}" srcOrd="0" destOrd="0" parTransId="{52AF5527-59C7-4E11-91E1-207E0740CB74}" sibTransId="{2071FD9C-25E0-4B3F-B033-631423D68235}"/>
    <dgm:cxn modelId="{410D5DEA-660E-4BAD-927A-973B9457B0AB}" type="presOf" srcId="{5FD4C065-E2F1-451B-8FA4-FF2D6EE98CE9}" destId="{A34504E3-386F-4904-9A10-6F7BB8203055}" srcOrd="0" destOrd="0" presId="urn:microsoft.com/office/officeart/2009/3/layout/IncreasingArrowsProcess"/>
    <dgm:cxn modelId="{0AF2AC1A-E377-4788-B7A4-E1E3D1D66132}" type="presOf" srcId="{21B0D94A-92D1-4A65-BA56-D84FBDBCAC90}" destId="{82508876-8F77-42FB-B463-046C1E8D7671}" srcOrd="0" destOrd="0" presId="urn:microsoft.com/office/officeart/2009/3/layout/IncreasingArrowsProcess"/>
    <dgm:cxn modelId="{CE39ECE6-360D-482A-BB6F-0AF8EC4A99E1}" type="presOf" srcId="{6E2D1D4D-4C49-499C-94DA-1A84C76B972E}" destId="{622D4A07-9A0D-4102-9A61-33BE759F9AC9}" srcOrd="0" destOrd="0" presId="urn:microsoft.com/office/officeart/2009/3/layout/IncreasingArrowsProcess"/>
    <dgm:cxn modelId="{E1131033-F3E7-4AB6-9915-2A41FF4E7A21}" type="presOf" srcId="{E72EF188-4AE9-419A-BB98-F1EF08EB1C3F}" destId="{3EDF8728-AABF-4CE8-B746-38249F790C3F}" srcOrd="0" destOrd="0" presId="urn:microsoft.com/office/officeart/2009/3/layout/IncreasingArrowsProcess"/>
    <dgm:cxn modelId="{31E54AC9-2021-45C2-9A1D-73C0293CC05A}" type="presOf" srcId="{C008C2A7-1F53-42EA-8490-C183FAB8056C}" destId="{8B7F4245-C1F6-4B7C-8D0D-376A4C163B1A}" srcOrd="0" destOrd="0" presId="urn:microsoft.com/office/officeart/2009/3/layout/IncreasingArrowsProcess"/>
    <dgm:cxn modelId="{1E1023DE-731B-4198-B397-D1CF0E0B9F31}" srcId="{C008C2A7-1F53-42EA-8490-C183FAB8056C}" destId="{21B0D94A-92D1-4A65-BA56-D84FBDBCAC90}" srcOrd="1" destOrd="0" parTransId="{03F97F7E-63FA-47F5-877F-FB96F3E7B83E}" sibTransId="{D4FB6F0A-E175-4D93-86E3-14BDE761F8EA}"/>
    <dgm:cxn modelId="{0905F400-4E14-4176-901A-F0276F48DAC5}" srcId="{21B0D94A-92D1-4A65-BA56-D84FBDBCAC90}" destId="{E72EF188-4AE9-419A-BB98-F1EF08EB1C3F}" srcOrd="0" destOrd="0" parTransId="{2FCED0F6-FC9C-4467-8975-7A80AACA1834}" sibTransId="{952869FA-77BE-40B9-898D-9E0697C65DF1}"/>
    <dgm:cxn modelId="{D31D185E-74C5-4EFB-B528-FFB48DEDA304}" srcId="{C008C2A7-1F53-42EA-8490-C183FAB8056C}" destId="{5FD4C065-E2F1-451B-8FA4-FF2D6EE98CE9}" srcOrd="2" destOrd="0" parTransId="{0BBE6B19-E653-4490-9085-7C0A5F54ECE6}" sibTransId="{497F2CF0-BCFF-4353-86BF-7D71E3FCA01B}"/>
    <dgm:cxn modelId="{217DA448-55CD-412D-82AF-CE04CE145E8E}" type="presOf" srcId="{36524103-B315-4677-811D-47D8C44E792A}" destId="{9FA8E5D3-0AD5-4BD2-B4C8-75A81ABB36D9}" srcOrd="0" destOrd="0" presId="urn:microsoft.com/office/officeart/2009/3/layout/IncreasingArrowsProcess"/>
    <dgm:cxn modelId="{E5FFEE1B-91BA-462D-824E-DB7BC534E150}" srcId="{5FD4C065-E2F1-451B-8FA4-FF2D6EE98CE9}" destId="{6E2D1D4D-4C49-499C-94DA-1A84C76B972E}" srcOrd="0" destOrd="0" parTransId="{01BEC6B6-C324-456D-8613-DF18EC90FABA}" sibTransId="{F5932A08-48FA-4846-8762-6A1BCBC5AA2E}"/>
    <dgm:cxn modelId="{7F9A24CF-F48E-4362-8C2D-05C0F2A348A4}" type="presOf" srcId="{360DF2E3-0CDF-4385-8331-2CF1990F89D3}" destId="{329EA3DC-ABE0-4918-AFAF-0D646CA0754A}" srcOrd="0" destOrd="0" presId="urn:microsoft.com/office/officeart/2009/3/layout/IncreasingArrowsProcess"/>
    <dgm:cxn modelId="{B135E6C5-CA9C-4EEA-90DA-73E37B0EC7FD}" srcId="{C008C2A7-1F53-42EA-8490-C183FAB8056C}" destId="{36524103-B315-4677-811D-47D8C44E792A}" srcOrd="0" destOrd="0" parTransId="{09F48E13-F64E-4091-9E15-E1503162110C}" sibTransId="{ADB1B388-8DEE-4B4C-909E-D6EF6AC79A7E}"/>
    <dgm:cxn modelId="{9807D5FA-B5BC-44A7-9B64-51917AEFE96C}" type="presParOf" srcId="{8B7F4245-C1F6-4B7C-8D0D-376A4C163B1A}" destId="{9FA8E5D3-0AD5-4BD2-B4C8-75A81ABB36D9}" srcOrd="0" destOrd="0" presId="urn:microsoft.com/office/officeart/2009/3/layout/IncreasingArrowsProcess"/>
    <dgm:cxn modelId="{27829E08-F98A-4E5B-B742-910C57E1C87F}" type="presParOf" srcId="{8B7F4245-C1F6-4B7C-8D0D-376A4C163B1A}" destId="{329EA3DC-ABE0-4918-AFAF-0D646CA0754A}" srcOrd="1" destOrd="0" presId="urn:microsoft.com/office/officeart/2009/3/layout/IncreasingArrowsProcess"/>
    <dgm:cxn modelId="{EAA9E52E-A356-4445-89C7-C0DD08A41845}" type="presParOf" srcId="{8B7F4245-C1F6-4B7C-8D0D-376A4C163B1A}" destId="{82508876-8F77-42FB-B463-046C1E8D7671}" srcOrd="2" destOrd="0" presId="urn:microsoft.com/office/officeart/2009/3/layout/IncreasingArrowsProcess"/>
    <dgm:cxn modelId="{066B455F-1358-4C5D-BF5D-CBFD88CCAEA0}" type="presParOf" srcId="{8B7F4245-C1F6-4B7C-8D0D-376A4C163B1A}" destId="{3EDF8728-AABF-4CE8-B746-38249F790C3F}" srcOrd="3" destOrd="0" presId="urn:microsoft.com/office/officeart/2009/3/layout/IncreasingArrowsProcess"/>
    <dgm:cxn modelId="{B0B3590F-A23A-4E3F-AE40-6FAA20E4C294}" type="presParOf" srcId="{8B7F4245-C1F6-4B7C-8D0D-376A4C163B1A}" destId="{A34504E3-386F-4904-9A10-6F7BB8203055}" srcOrd="4" destOrd="0" presId="urn:microsoft.com/office/officeart/2009/3/layout/IncreasingArrowsProcess"/>
    <dgm:cxn modelId="{F4BE22A3-492C-4846-A311-2FCD7F7A6784}" type="presParOf" srcId="{8B7F4245-C1F6-4B7C-8D0D-376A4C163B1A}" destId="{622D4A07-9A0D-4102-9A61-33BE759F9AC9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544D7B-3882-4E04-A0BD-04542CC3055C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7A9619E-A1D3-4551-8B78-595107715D38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E314CCFD-F695-4C45-961A-106D0C208112}" type="parTrans" cxnId="{85448035-AE06-4626-B570-B1671D5FDAB5}">
      <dgm:prSet/>
      <dgm:spPr/>
      <dgm:t>
        <a:bodyPr/>
        <a:lstStyle/>
        <a:p>
          <a:endParaRPr lang="ru-RU"/>
        </a:p>
      </dgm:t>
    </dgm:pt>
    <dgm:pt modelId="{D725F052-8BB3-4226-8F36-B5CD3BC112BA}" type="sibTrans" cxnId="{85448035-AE06-4626-B570-B1671D5FDAB5}">
      <dgm:prSet/>
      <dgm:spPr/>
      <dgm:t>
        <a:bodyPr/>
        <a:lstStyle/>
        <a:p>
          <a:endParaRPr lang="ru-RU"/>
        </a:p>
      </dgm:t>
    </dgm:pt>
    <dgm:pt modelId="{E35A16B9-A6DE-413C-B6A6-8457719A71A7}">
      <dgm:prSet phldrT="[Текст]"/>
      <dgm:spPr/>
      <dgm:t>
        <a:bodyPr/>
        <a:lstStyle/>
        <a:p>
          <a:r>
            <a:rPr lang="ru-RU" dirty="0" smtClean="0"/>
            <a:t>Объем производимой продукции в натуральном  и стоимостном выражении</a:t>
          </a:r>
          <a:endParaRPr lang="ru-RU" dirty="0"/>
        </a:p>
      </dgm:t>
    </dgm:pt>
    <dgm:pt modelId="{8A5EB4DA-20F9-48FC-B398-F6872DE9DEEC}" type="parTrans" cxnId="{1FA27A00-DFBD-4384-ACA4-75192FD8527C}">
      <dgm:prSet/>
      <dgm:spPr/>
      <dgm:t>
        <a:bodyPr/>
        <a:lstStyle/>
        <a:p>
          <a:endParaRPr lang="ru-RU"/>
        </a:p>
      </dgm:t>
    </dgm:pt>
    <dgm:pt modelId="{F1746ECE-511D-49A0-A0FB-97CA6A31E91F}" type="sibTrans" cxnId="{1FA27A00-DFBD-4384-ACA4-75192FD8527C}">
      <dgm:prSet/>
      <dgm:spPr/>
      <dgm:t>
        <a:bodyPr/>
        <a:lstStyle/>
        <a:p>
          <a:endParaRPr lang="ru-RU"/>
        </a:p>
      </dgm:t>
    </dgm:pt>
    <dgm:pt modelId="{C7E548DC-0B3B-444B-8626-5D7AF98349C6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6CD35DD6-6319-4B18-8925-C66F3FD14FFF}" type="parTrans" cxnId="{35C2E1F5-C5AE-40EC-96EE-619467B642C8}">
      <dgm:prSet/>
      <dgm:spPr/>
      <dgm:t>
        <a:bodyPr/>
        <a:lstStyle/>
        <a:p>
          <a:endParaRPr lang="ru-RU"/>
        </a:p>
      </dgm:t>
    </dgm:pt>
    <dgm:pt modelId="{0422B0DE-3CAD-474D-AA59-F1433F933514}" type="sibTrans" cxnId="{35C2E1F5-C5AE-40EC-96EE-619467B642C8}">
      <dgm:prSet/>
      <dgm:spPr/>
      <dgm:t>
        <a:bodyPr/>
        <a:lstStyle/>
        <a:p>
          <a:endParaRPr lang="ru-RU"/>
        </a:p>
      </dgm:t>
    </dgm:pt>
    <dgm:pt modelId="{F7542D92-6CA4-468C-9EA6-84F147B09067}">
      <dgm:prSet phldrT="[Текст]"/>
      <dgm:spPr/>
      <dgm:t>
        <a:bodyPr/>
        <a:lstStyle/>
        <a:p>
          <a:r>
            <a:rPr lang="ru-RU" dirty="0" smtClean="0"/>
            <a:t>Численность занятых работников</a:t>
          </a:r>
          <a:endParaRPr lang="ru-RU" dirty="0"/>
        </a:p>
      </dgm:t>
    </dgm:pt>
    <dgm:pt modelId="{2F8EB16A-377A-4A6B-9742-2F7AB581582A}" type="parTrans" cxnId="{D8277E47-09B1-4034-99EF-BF073C760286}">
      <dgm:prSet/>
      <dgm:spPr/>
      <dgm:t>
        <a:bodyPr/>
        <a:lstStyle/>
        <a:p>
          <a:endParaRPr lang="ru-RU"/>
        </a:p>
      </dgm:t>
    </dgm:pt>
    <dgm:pt modelId="{FF152DEA-27D5-4327-88E4-9873F7AE92AC}" type="sibTrans" cxnId="{D8277E47-09B1-4034-99EF-BF073C760286}">
      <dgm:prSet/>
      <dgm:spPr/>
      <dgm:t>
        <a:bodyPr/>
        <a:lstStyle/>
        <a:p>
          <a:endParaRPr lang="ru-RU"/>
        </a:p>
      </dgm:t>
    </dgm:pt>
    <dgm:pt modelId="{248A8063-DC01-414A-936C-657D4870A7D5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37F108C2-C5DB-45CE-9386-4D22858B8ADE}" type="parTrans" cxnId="{13027343-FF2B-48CB-93DF-5BC04B9B4AAA}">
      <dgm:prSet/>
      <dgm:spPr/>
      <dgm:t>
        <a:bodyPr/>
        <a:lstStyle/>
        <a:p>
          <a:endParaRPr lang="ru-RU"/>
        </a:p>
      </dgm:t>
    </dgm:pt>
    <dgm:pt modelId="{021B0003-D857-4CA9-A1EC-5FD8692DCDD6}" type="sibTrans" cxnId="{13027343-FF2B-48CB-93DF-5BC04B9B4AAA}">
      <dgm:prSet/>
      <dgm:spPr/>
      <dgm:t>
        <a:bodyPr/>
        <a:lstStyle/>
        <a:p>
          <a:endParaRPr lang="ru-RU"/>
        </a:p>
      </dgm:t>
    </dgm:pt>
    <dgm:pt modelId="{FEAF5E0A-CF80-495E-8B5A-0996D013E207}">
      <dgm:prSet phldrT="[Текст]"/>
      <dgm:spPr/>
      <dgm:t>
        <a:bodyPr/>
        <a:lstStyle/>
        <a:p>
          <a:r>
            <a:rPr lang="ru-RU" dirty="0" smtClean="0"/>
            <a:t>Масштабы производства</a:t>
          </a:r>
          <a:endParaRPr lang="ru-RU" dirty="0"/>
        </a:p>
      </dgm:t>
    </dgm:pt>
    <dgm:pt modelId="{E1B1F3AD-0513-4E41-A0E7-B56CCE189413}" type="parTrans" cxnId="{DEC8B93D-15A3-4B6E-91FB-3EACA49D9FC9}">
      <dgm:prSet/>
      <dgm:spPr/>
      <dgm:t>
        <a:bodyPr/>
        <a:lstStyle/>
        <a:p>
          <a:endParaRPr lang="ru-RU"/>
        </a:p>
      </dgm:t>
    </dgm:pt>
    <dgm:pt modelId="{052E2DB4-96BE-4DEB-A1D7-6E7BA06E4122}" type="sibTrans" cxnId="{DEC8B93D-15A3-4B6E-91FB-3EACA49D9FC9}">
      <dgm:prSet/>
      <dgm:spPr/>
      <dgm:t>
        <a:bodyPr/>
        <a:lstStyle/>
        <a:p>
          <a:endParaRPr lang="ru-RU"/>
        </a:p>
      </dgm:t>
    </dgm:pt>
    <dgm:pt modelId="{B743B150-30BF-4523-ABA3-C3AC6E649B2A}" type="pres">
      <dgm:prSet presAssocID="{21544D7B-3882-4E04-A0BD-04542CC3055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6967A6-1371-41B1-BC41-EBA5F7E69765}" type="pres">
      <dgm:prSet presAssocID="{B7A9619E-A1D3-4551-8B78-595107715D38}" presName="composite" presStyleCnt="0"/>
      <dgm:spPr/>
    </dgm:pt>
    <dgm:pt modelId="{71C99B30-0068-4D05-B3F8-EE3D991182B3}" type="pres">
      <dgm:prSet presAssocID="{B7A9619E-A1D3-4551-8B78-595107715D3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473963-FAA8-4475-BB68-038CF2AE6637}" type="pres">
      <dgm:prSet presAssocID="{B7A9619E-A1D3-4551-8B78-595107715D3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9A288F-99AE-48F5-9DC4-B3EE0A2BED71}" type="pres">
      <dgm:prSet presAssocID="{D725F052-8BB3-4226-8F36-B5CD3BC112BA}" presName="sp" presStyleCnt="0"/>
      <dgm:spPr/>
    </dgm:pt>
    <dgm:pt modelId="{8239F7DF-117C-4993-AFDA-4B9104477C0C}" type="pres">
      <dgm:prSet presAssocID="{C7E548DC-0B3B-444B-8626-5D7AF98349C6}" presName="composite" presStyleCnt="0"/>
      <dgm:spPr/>
    </dgm:pt>
    <dgm:pt modelId="{9FCF1798-181A-4ED0-966B-5792277D04B3}" type="pres">
      <dgm:prSet presAssocID="{C7E548DC-0B3B-444B-8626-5D7AF98349C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A4FEDD-1FCC-47B5-AC6E-4C5FD7053094}" type="pres">
      <dgm:prSet presAssocID="{C7E548DC-0B3B-444B-8626-5D7AF98349C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790010-44F3-4A2D-BABC-C077F8B35E70}" type="pres">
      <dgm:prSet presAssocID="{0422B0DE-3CAD-474D-AA59-F1433F933514}" presName="sp" presStyleCnt="0"/>
      <dgm:spPr/>
    </dgm:pt>
    <dgm:pt modelId="{373B3D74-6280-409D-9882-7F6DAD7C0105}" type="pres">
      <dgm:prSet presAssocID="{248A8063-DC01-414A-936C-657D4870A7D5}" presName="composite" presStyleCnt="0"/>
      <dgm:spPr/>
    </dgm:pt>
    <dgm:pt modelId="{A64012CF-2379-44B4-83A8-502C798447C8}" type="pres">
      <dgm:prSet presAssocID="{248A8063-DC01-414A-936C-657D4870A7D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5B7DDA-36AB-48C8-BCF4-1A2AA21E5286}" type="pres">
      <dgm:prSet presAssocID="{248A8063-DC01-414A-936C-657D4870A7D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AF7137-F55A-46C0-B850-D6FF87932E78}" type="presOf" srcId="{C7E548DC-0B3B-444B-8626-5D7AF98349C6}" destId="{9FCF1798-181A-4ED0-966B-5792277D04B3}" srcOrd="0" destOrd="0" presId="urn:microsoft.com/office/officeart/2005/8/layout/chevron2"/>
    <dgm:cxn modelId="{A66F648D-7BA7-49BD-9403-FCF16E93CC64}" type="presOf" srcId="{E35A16B9-A6DE-413C-B6A6-8457719A71A7}" destId="{FA473963-FAA8-4475-BB68-038CF2AE6637}" srcOrd="0" destOrd="0" presId="urn:microsoft.com/office/officeart/2005/8/layout/chevron2"/>
    <dgm:cxn modelId="{2A60FA9B-B2D8-4B29-A152-696703D2226E}" type="presOf" srcId="{21544D7B-3882-4E04-A0BD-04542CC3055C}" destId="{B743B150-30BF-4523-ABA3-C3AC6E649B2A}" srcOrd="0" destOrd="0" presId="urn:microsoft.com/office/officeart/2005/8/layout/chevron2"/>
    <dgm:cxn modelId="{DEC8B93D-15A3-4B6E-91FB-3EACA49D9FC9}" srcId="{248A8063-DC01-414A-936C-657D4870A7D5}" destId="{FEAF5E0A-CF80-495E-8B5A-0996D013E207}" srcOrd="0" destOrd="0" parTransId="{E1B1F3AD-0513-4E41-A0E7-B56CCE189413}" sibTransId="{052E2DB4-96BE-4DEB-A1D7-6E7BA06E4122}"/>
    <dgm:cxn modelId="{D8277E47-09B1-4034-99EF-BF073C760286}" srcId="{C7E548DC-0B3B-444B-8626-5D7AF98349C6}" destId="{F7542D92-6CA4-468C-9EA6-84F147B09067}" srcOrd="0" destOrd="0" parTransId="{2F8EB16A-377A-4A6B-9742-2F7AB581582A}" sibTransId="{FF152DEA-27D5-4327-88E4-9873F7AE92AC}"/>
    <dgm:cxn modelId="{2E3CFD85-3D8F-413C-BEFF-8F46922CFD33}" type="presOf" srcId="{248A8063-DC01-414A-936C-657D4870A7D5}" destId="{A64012CF-2379-44B4-83A8-502C798447C8}" srcOrd="0" destOrd="0" presId="urn:microsoft.com/office/officeart/2005/8/layout/chevron2"/>
    <dgm:cxn modelId="{1591EED0-5B37-4FE5-91D4-F8D2E5D629A3}" type="presOf" srcId="{F7542D92-6CA4-468C-9EA6-84F147B09067}" destId="{F6A4FEDD-1FCC-47B5-AC6E-4C5FD7053094}" srcOrd="0" destOrd="0" presId="urn:microsoft.com/office/officeart/2005/8/layout/chevron2"/>
    <dgm:cxn modelId="{35C2E1F5-C5AE-40EC-96EE-619467B642C8}" srcId="{21544D7B-3882-4E04-A0BD-04542CC3055C}" destId="{C7E548DC-0B3B-444B-8626-5D7AF98349C6}" srcOrd="1" destOrd="0" parTransId="{6CD35DD6-6319-4B18-8925-C66F3FD14FFF}" sibTransId="{0422B0DE-3CAD-474D-AA59-F1433F933514}"/>
    <dgm:cxn modelId="{5DDEFCF9-22DB-4B0E-B7DE-76DED8D74E6A}" type="presOf" srcId="{B7A9619E-A1D3-4551-8B78-595107715D38}" destId="{71C99B30-0068-4D05-B3F8-EE3D991182B3}" srcOrd="0" destOrd="0" presId="urn:microsoft.com/office/officeart/2005/8/layout/chevron2"/>
    <dgm:cxn modelId="{1FA27A00-DFBD-4384-ACA4-75192FD8527C}" srcId="{B7A9619E-A1D3-4551-8B78-595107715D38}" destId="{E35A16B9-A6DE-413C-B6A6-8457719A71A7}" srcOrd="0" destOrd="0" parTransId="{8A5EB4DA-20F9-48FC-B398-F6872DE9DEEC}" sibTransId="{F1746ECE-511D-49A0-A0FB-97CA6A31E91F}"/>
    <dgm:cxn modelId="{AE4F0704-CDC1-4200-B9E5-D14E1B1E5805}" type="presOf" srcId="{FEAF5E0A-CF80-495E-8B5A-0996D013E207}" destId="{005B7DDA-36AB-48C8-BCF4-1A2AA21E5286}" srcOrd="0" destOrd="0" presId="urn:microsoft.com/office/officeart/2005/8/layout/chevron2"/>
    <dgm:cxn modelId="{85448035-AE06-4626-B570-B1671D5FDAB5}" srcId="{21544D7B-3882-4E04-A0BD-04542CC3055C}" destId="{B7A9619E-A1D3-4551-8B78-595107715D38}" srcOrd="0" destOrd="0" parTransId="{E314CCFD-F695-4C45-961A-106D0C208112}" sibTransId="{D725F052-8BB3-4226-8F36-B5CD3BC112BA}"/>
    <dgm:cxn modelId="{13027343-FF2B-48CB-93DF-5BC04B9B4AAA}" srcId="{21544D7B-3882-4E04-A0BD-04542CC3055C}" destId="{248A8063-DC01-414A-936C-657D4870A7D5}" srcOrd="2" destOrd="0" parTransId="{37F108C2-C5DB-45CE-9386-4D22858B8ADE}" sibTransId="{021B0003-D857-4CA9-A1EC-5FD8692DCDD6}"/>
    <dgm:cxn modelId="{F4D6DA7C-2D9B-4EF0-B3D4-1FAC3D9FC56A}" type="presParOf" srcId="{B743B150-30BF-4523-ABA3-C3AC6E649B2A}" destId="{DD6967A6-1371-41B1-BC41-EBA5F7E69765}" srcOrd="0" destOrd="0" presId="urn:microsoft.com/office/officeart/2005/8/layout/chevron2"/>
    <dgm:cxn modelId="{05293DB6-1F78-484C-B60F-0A235559748E}" type="presParOf" srcId="{DD6967A6-1371-41B1-BC41-EBA5F7E69765}" destId="{71C99B30-0068-4D05-B3F8-EE3D991182B3}" srcOrd="0" destOrd="0" presId="urn:microsoft.com/office/officeart/2005/8/layout/chevron2"/>
    <dgm:cxn modelId="{0B8F6D32-2BE9-40E2-B5DB-9DD34E68B094}" type="presParOf" srcId="{DD6967A6-1371-41B1-BC41-EBA5F7E69765}" destId="{FA473963-FAA8-4475-BB68-038CF2AE6637}" srcOrd="1" destOrd="0" presId="urn:microsoft.com/office/officeart/2005/8/layout/chevron2"/>
    <dgm:cxn modelId="{9451398C-9992-44E1-8A84-395864EB777A}" type="presParOf" srcId="{B743B150-30BF-4523-ABA3-C3AC6E649B2A}" destId="{969A288F-99AE-48F5-9DC4-B3EE0A2BED71}" srcOrd="1" destOrd="0" presId="urn:microsoft.com/office/officeart/2005/8/layout/chevron2"/>
    <dgm:cxn modelId="{35E1E32C-0F3C-4262-A359-600CBD002217}" type="presParOf" srcId="{B743B150-30BF-4523-ABA3-C3AC6E649B2A}" destId="{8239F7DF-117C-4993-AFDA-4B9104477C0C}" srcOrd="2" destOrd="0" presId="urn:microsoft.com/office/officeart/2005/8/layout/chevron2"/>
    <dgm:cxn modelId="{EB7C60FD-0BBE-40E9-A85D-016ECBC624C6}" type="presParOf" srcId="{8239F7DF-117C-4993-AFDA-4B9104477C0C}" destId="{9FCF1798-181A-4ED0-966B-5792277D04B3}" srcOrd="0" destOrd="0" presId="urn:microsoft.com/office/officeart/2005/8/layout/chevron2"/>
    <dgm:cxn modelId="{6139CBF2-9E4B-4388-985C-B8AF2D8C0E55}" type="presParOf" srcId="{8239F7DF-117C-4993-AFDA-4B9104477C0C}" destId="{F6A4FEDD-1FCC-47B5-AC6E-4C5FD7053094}" srcOrd="1" destOrd="0" presId="urn:microsoft.com/office/officeart/2005/8/layout/chevron2"/>
    <dgm:cxn modelId="{6854DB84-1BB1-4A23-912F-79AC363EC3F0}" type="presParOf" srcId="{B743B150-30BF-4523-ABA3-C3AC6E649B2A}" destId="{50790010-44F3-4A2D-BABC-C077F8B35E70}" srcOrd="3" destOrd="0" presId="urn:microsoft.com/office/officeart/2005/8/layout/chevron2"/>
    <dgm:cxn modelId="{08989C97-8ABF-4252-B71C-6D5A9F887618}" type="presParOf" srcId="{B743B150-30BF-4523-ABA3-C3AC6E649B2A}" destId="{373B3D74-6280-409D-9882-7F6DAD7C0105}" srcOrd="4" destOrd="0" presId="urn:microsoft.com/office/officeart/2005/8/layout/chevron2"/>
    <dgm:cxn modelId="{3BFE8861-7442-4FDC-9390-97CA565356DC}" type="presParOf" srcId="{373B3D74-6280-409D-9882-7F6DAD7C0105}" destId="{A64012CF-2379-44B4-83A8-502C798447C8}" srcOrd="0" destOrd="0" presId="urn:microsoft.com/office/officeart/2005/8/layout/chevron2"/>
    <dgm:cxn modelId="{DEB738DE-9727-46E4-A6F6-15512175D073}" type="presParOf" srcId="{373B3D74-6280-409D-9882-7F6DAD7C0105}" destId="{005B7DDA-36AB-48C8-BCF4-1A2AA21E528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4C11A3-40C5-4DA1-B57B-A320FA2E1907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433F6A-10CE-4B64-B71D-A59B0131A732}">
      <dgm:prSet phldrT="[Текст]"/>
      <dgm:spPr/>
      <dgm:t>
        <a:bodyPr/>
        <a:lstStyle/>
        <a:p>
          <a:r>
            <a:rPr lang="ru-RU" dirty="0" smtClean="0"/>
            <a:t>сельское хозяйство</a:t>
          </a:r>
          <a:endParaRPr lang="ru-RU" dirty="0"/>
        </a:p>
      </dgm:t>
    </dgm:pt>
    <dgm:pt modelId="{552BB05B-4A41-40C1-84FF-984B23CE8DD8}" type="parTrans" cxnId="{9BA30528-5E38-48A7-AA95-19207FA697AB}">
      <dgm:prSet/>
      <dgm:spPr/>
      <dgm:t>
        <a:bodyPr/>
        <a:lstStyle/>
        <a:p>
          <a:endParaRPr lang="ru-RU"/>
        </a:p>
      </dgm:t>
    </dgm:pt>
    <dgm:pt modelId="{D9E13F0F-57BE-4507-82FB-1DA6F69BE90E}" type="sibTrans" cxnId="{9BA30528-5E38-48A7-AA95-19207FA697AB}">
      <dgm:prSet/>
      <dgm:spPr/>
      <dgm:t>
        <a:bodyPr/>
        <a:lstStyle/>
        <a:p>
          <a:endParaRPr lang="ru-RU"/>
        </a:p>
      </dgm:t>
    </dgm:pt>
    <dgm:pt modelId="{6FEDC82F-5E7B-4EF9-8F27-4B136B2AF16B}">
      <dgm:prSet phldrT="[Текст]"/>
      <dgm:spPr/>
      <dgm:t>
        <a:bodyPr/>
        <a:lstStyle/>
        <a:p>
          <a:r>
            <a:rPr lang="ru-RU" dirty="0" smtClean="0"/>
            <a:t>строительство</a:t>
          </a:r>
          <a:endParaRPr lang="ru-RU" dirty="0"/>
        </a:p>
      </dgm:t>
    </dgm:pt>
    <dgm:pt modelId="{3B126FCA-A107-4902-A11D-1638421CE33C}" type="parTrans" cxnId="{4735A66D-CDD7-48B1-A062-56CE67B80BB7}">
      <dgm:prSet/>
      <dgm:spPr/>
      <dgm:t>
        <a:bodyPr/>
        <a:lstStyle/>
        <a:p>
          <a:endParaRPr lang="ru-RU"/>
        </a:p>
      </dgm:t>
    </dgm:pt>
    <dgm:pt modelId="{2121A5B1-55E3-4F3C-8B46-498946102C4B}" type="sibTrans" cxnId="{4735A66D-CDD7-48B1-A062-56CE67B80BB7}">
      <dgm:prSet/>
      <dgm:spPr/>
      <dgm:t>
        <a:bodyPr/>
        <a:lstStyle/>
        <a:p>
          <a:endParaRPr lang="ru-RU"/>
        </a:p>
      </dgm:t>
    </dgm:pt>
    <dgm:pt modelId="{880CFE6C-E476-4609-989B-14486F46D1DB}">
      <dgm:prSet phldrT="[Текст]"/>
      <dgm:spPr/>
      <dgm:t>
        <a:bodyPr/>
        <a:lstStyle/>
        <a:p>
          <a:r>
            <a:rPr lang="ru-RU" dirty="0" smtClean="0"/>
            <a:t>транспорт</a:t>
          </a:r>
          <a:endParaRPr lang="ru-RU" dirty="0"/>
        </a:p>
      </dgm:t>
    </dgm:pt>
    <dgm:pt modelId="{B1770DF8-2D91-4C18-9C22-1E56CC141638}" type="parTrans" cxnId="{964B1DA4-BA2A-4878-8738-3352BE459922}">
      <dgm:prSet/>
      <dgm:spPr/>
      <dgm:t>
        <a:bodyPr/>
        <a:lstStyle/>
        <a:p>
          <a:endParaRPr lang="ru-RU"/>
        </a:p>
      </dgm:t>
    </dgm:pt>
    <dgm:pt modelId="{A8BF83BD-D2D0-457F-B72F-E1C8469C1A0F}" type="sibTrans" cxnId="{964B1DA4-BA2A-4878-8738-3352BE459922}">
      <dgm:prSet/>
      <dgm:spPr/>
      <dgm:t>
        <a:bodyPr/>
        <a:lstStyle/>
        <a:p>
          <a:endParaRPr lang="ru-RU"/>
        </a:p>
      </dgm:t>
    </dgm:pt>
    <dgm:pt modelId="{C8EE5E4E-BA39-401C-98C5-BD3D61E77191}">
      <dgm:prSet phldrT="[Текст]"/>
      <dgm:spPr/>
      <dgm:t>
        <a:bodyPr/>
        <a:lstStyle/>
        <a:p>
          <a:r>
            <a:rPr lang="ru-RU" dirty="0" smtClean="0"/>
            <a:t>торговля</a:t>
          </a:r>
          <a:endParaRPr lang="ru-RU" dirty="0"/>
        </a:p>
      </dgm:t>
    </dgm:pt>
    <dgm:pt modelId="{1F35B88A-1CD9-4BCB-8FC6-AB2A831D8C5B}" type="parTrans" cxnId="{8C5267F5-710E-4DF4-AFA4-D390D96E060B}">
      <dgm:prSet/>
      <dgm:spPr/>
      <dgm:t>
        <a:bodyPr/>
        <a:lstStyle/>
        <a:p>
          <a:endParaRPr lang="ru-RU"/>
        </a:p>
      </dgm:t>
    </dgm:pt>
    <dgm:pt modelId="{22185343-7B32-400E-9075-17A75BFA005B}" type="sibTrans" cxnId="{8C5267F5-710E-4DF4-AFA4-D390D96E060B}">
      <dgm:prSet/>
      <dgm:spPr/>
      <dgm:t>
        <a:bodyPr/>
        <a:lstStyle/>
        <a:p>
          <a:endParaRPr lang="ru-RU"/>
        </a:p>
      </dgm:t>
    </dgm:pt>
    <dgm:pt modelId="{4820F23C-A6C9-4F48-AD08-6174C85F60D9}">
      <dgm:prSet phldrT="[Текст]"/>
      <dgm:spPr/>
      <dgm:t>
        <a:bodyPr/>
        <a:lstStyle/>
        <a:p>
          <a:r>
            <a:rPr lang="ru-RU" dirty="0" smtClean="0"/>
            <a:t>промышленность </a:t>
          </a:r>
          <a:endParaRPr lang="ru-RU" dirty="0"/>
        </a:p>
      </dgm:t>
    </dgm:pt>
    <dgm:pt modelId="{FE1E006A-D944-4A1E-9581-2347D321E0E0}" type="parTrans" cxnId="{5042DBE9-3D65-4803-860A-6D71E3380174}">
      <dgm:prSet/>
      <dgm:spPr/>
      <dgm:t>
        <a:bodyPr/>
        <a:lstStyle/>
        <a:p>
          <a:endParaRPr lang="ru-RU"/>
        </a:p>
      </dgm:t>
    </dgm:pt>
    <dgm:pt modelId="{C05A0D2D-A95C-421D-9A10-D4224BF0ACE5}" type="sibTrans" cxnId="{5042DBE9-3D65-4803-860A-6D71E3380174}">
      <dgm:prSet/>
      <dgm:spPr/>
      <dgm:t>
        <a:bodyPr/>
        <a:lstStyle/>
        <a:p>
          <a:endParaRPr lang="ru-RU"/>
        </a:p>
      </dgm:t>
    </dgm:pt>
    <dgm:pt modelId="{7B2B429D-77FD-4DC5-BC4A-413B8C59421F}" type="pres">
      <dgm:prSet presAssocID="{4A4C11A3-40C5-4DA1-B57B-A320FA2E190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AC7C12-44AC-4D9A-BD9D-7D0CA19F0EFE}" type="pres">
      <dgm:prSet presAssocID="{92433F6A-10CE-4B64-B71D-A59B0131A73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52221B-9747-47FF-AE70-B7BEF8F24E69}" type="pres">
      <dgm:prSet presAssocID="{92433F6A-10CE-4B64-B71D-A59B0131A732}" presName="spNode" presStyleCnt="0"/>
      <dgm:spPr/>
    </dgm:pt>
    <dgm:pt modelId="{AEB84832-9F6D-4234-A1FC-D9A49E14A7E5}" type="pres">
      <dgm:prSet presAssocID="{D9E13F0F-57BE-4507-82FB-1DA6F69BE90E}" presName="sibTrans" presStyleLbl="sibTrans1D1" presStyleIdx="0" presStyleCnt="5"/>
      <dgm:spPr/>
      <dgm:t>
        <a:bodyPr/>
        <a:lstStyle/>
        <a:p>
          <a:endParaRPr lang="ru-RU"/>
        </a:p>
      </dgm:t>
    </dgm:pt>
    <dgm:pt modelId="{DD95A66B-C213-4530-9AC9-0FB0C79CB493}" type="pres">
      <dgm:prSet presAssocID="{6FEDC82F-5E7B-4EF9-8F27-4B136B2AF16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E17FC2-1F45-4C89-A6EC-BB8A2516F497}" type="pres">
      <dgm:prSet presAssocID="{6FEDC82F-5E7B-4EF9-8F27-4B136B2AF16B}" presName="spNode" presStyleCnt="0"/>
      <dgm:spPr/>
    </dgm:pt>
    <dgm:pt modelId="{0D155F7D-CEDB-40BF-AC11-8E0A798A6FF9}" type="pres">
      <dgm:prSet presAssocID="{2121A5B1-55E3-4F3C-8B46-498946102C4B}" presName="sibTrans" presStyleLbl="sibTrans1D1" presStyleIdx="1" presStyleCnt="5"/>
      <dgm:spPr/>
      <dgm:t>
        <a:bodyPr/>
        <a:lstStyle/>
        <a:p>
          <a:endParaRPr lang="ru-RU"/>
        </a:p>
      </dgm:t>
    </dgm:pt>
    <dgm:pt modelId="{D5D4C840-644F-45D2-BF57-2BF7F1FF8E19}" type="pres">
      <dgm:prSet presAssocID="{880CFE6C-E476-4609-989B-14486F46D1D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FFE1C4-48EB-4D14-98F4-AB5FCB2049D4}" type="pres">
      <dgm:prSet presAssocID="{880CFE6C-E476-4609-989B-14486F46D1DB}" presName="spNode" presStyleCnt="0"/>
      <dgm:spPr/>
    </dgm:pt>
    <dgm:pt modelId="{44776E03-80AC-4936-862F-7815F3A85A45}" type="pres">
      <dgm:prSet presAssocID="{A8BF83BD-D2D0-457F-B72F-E1C8469C1A0F}" presName="sibTrans" presStyleLbl="sibTrans1D1" presStyleIdx="2" presStyleCnt="5"/>
      <dgm:spPr/>
      <dgm:t>
        <a:bodyPr/>
        <a:lstStyle/>
        <a:p>
          <a:endParaRPr lang="ru-RU"/>
        </a:p>
      </dgm:t>
    </dgm:pt>
    <dgm:pt modelId="{AC6F59DD-D6BE-460E-BEBD-356E5D832108}" type="pres">
      <dgm:prSet presAssocID="{C8EE5E4E-BA39-401C-98C5-BD3D61E7719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6BA23F-AEDB-452F-98F6-9A8159F09864}" type="pres">
      <dgm:prSet presAssocID="{C8EE5E4E-BA39-401C-98C5-BD3D61E77191}" presName="spNode" presStyleCnt="0"/>
      <dgm:spPr/>
    </dgm:pt>
    <dgm:pt modelId="{EF1CD3E5-B2F4-4636-9CED-DABD5A48D79E}" type="pres">
      <dgm:prSet presAssocID="{22185343-7B32-400E-9075-17A75BFA005B}" presName="sibTrans" presStyleLbl="sibTrans1D1" presStyleIdx="3" presStyleCnt="5"/>
      <dgm:spPr/>
      <dgm:t>
        <a:bodyPr/>
        <a:lstStyle/>
        <a:p>
          <a:endParaRPr lang="ru-RU"/>
        </a:p>
      </dgm:t>
    </dgm:pt>
    <dgm:pt modelId="{5DB9AA8C-1300-4396-A06C-23814E9B4136}" type="pres">
      <dgm:prSet presAssocID="{4820F23C-A6C9-4F48-AD08-6174C85F60D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109D26-5A24-459F-9DE2-EB164C5F2AEE}" type="pres">
      <dgm:prSet presAssocID="{4820F23C-A6C9-4F48-AD08-6174C85F60D9}" presName="spNode" presStyleCnt="0"/>
      <dgm:spPr/>
    </dgm:pt>
    <dgm:pt modelId="{C130C0C1-58FE-463B-B6D6-946A5F1AB356}" type="pres">
      <dgm:prSet presAssocID="{C05A0D2D-A95C-421D-9A10-D4224BF0ACE5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36C5E189-DBB3-4DAE-87AA-350E475C5D89}" type="presOf" srcId="{880CFE6C-E476-4609-989B-14486F46D1DB}" destId="{D5D4C840-644F-45D2-BF57-2BF7F1FF8E19}" srcOrd="0" destOrd="0" presId="urn:microsoft.com/office/officeart/2005/8/layout/cycle6"/>
    <dgm:cxn modelId="{9BA30528-5E38-48A7-AA95-19207FA697AB}" srcId="{4A4C11A3-40C5-4DA1-B57B-A320FA2E1907}" destId="{92433F6A-10CE-4B64-B71D-A59B0131A732}" srcOrd="0" destOrd="0" parTransId="{552BB05B-4A41-40C1-84FF-984B23CE8DD8}" sibTransId="{D9E13F0F-57BE-4507-82FB-1DA6F69BE90E}"/>
    <dgm:cxn modelId="{F846EE4C-1409-4D97-AB27-FDD83EFDAA8F}" type="presOf" srcId="{D9E13F0F-57BE-4507-82FB-1DA6F69BE90E}" destId="{AEB84832-9F6D-4234-A1FC-D9A49E14A7E5}" srcOrd="0" destOrd="0" presId="urn:microsoft.com/office/officeart/2005/8/layout/cycle6"/>
    <dgm:cxn modelId="{D29EE0FD-C401-4F78-81FB-BBA5815E746D}" type="presOf" srcId="{4820F23C-A6C9-4F48-AD08-6174C85F60D9}" destId="{5DB9AA8C-1300-4396-A06C-23814E9B4136}" srcOrd="0" destOrd="0" presId="urn:microsoft.com/office/officeart/2005/8/layout/cycle6"/>
    <dgm:cxn modelId="{8055957E-5B74-4677-8560-0A4AC0F5F056}" type="presOf" srcId="{2121A5B1-55E3-4F3C-8B46-498946102C4B}" destId="{0D155F7D-CEDB-40BF-AC11-8E0A798A6FF9}" srcOrd="0" destOrd="0" presId="urn:microsoft.com/office/officeart/2005/8/layout/cycle6"/>
    <dgm:cxn modelId="{5042DBE9-3D65-4803-860A-6D71E3380174}" srcId="{4A4C11A3-40C5-4DA1-B57B-A320FA2E1907}" destId="{4820F23C-A6C9-4F48-AD08-6174C85F60D9}" srcOrd="4" destOrd="0" parTransId="{FE1E006A-D944-4A1E-9581-2347D321E0E0}" sibTransId="{C05A0D2D-A95C-421D-9A10-D4224BF0ACE5}"/>
    <dgm:cxn modelId="{8C5267F5-710E-4DF4-AFA4-D390D96E060B}" srcId="{4A4C11A3-40C5-4DA1-B57B-A320FA2E1907}" destId="{C8EE5E4E-BA39-401C-98C5-BD3D61E77191}" srcOrd="3" destOrd="0" parTransId="{1F35B88A-1CD9-4BCB-8FC6-AB2A831D8C5B}" sibTransId="{22185343-7B32-400E-9075-17A75BFA005B}"/>
    <dgm:cxn modelId="{81F0E3A1-AAB8-4F18-8D25-D9063C8917C1}" type="presOf" srcId="{92433F6A-10CE-4B64-B71D-A59B0131A732}" destId="{C3AC7C12-44AC-4D9A-BD9D-7D0CA19F0EFE}" srcOrd="0" destOrd="0" presId="urn:microsoft.com/office/officeart/2005/8/layout/cycle6"/>
    <dgm:cxn modelId="{964B1DA4-BA2A-4878-8738-3352BE459922}" srcId="{4A4C11A3-40C5-4DA1-B57B-A320FA2E1907}" destId="{880CFE6C-E476-4609-989B-14486F46D1DB}" srcOrd="2" destOrd="0" parTransId="{B1770DF8-2D91-4C18-9C22-1E56CC141638}" sibTransId="{A8BF83BD-D2D0-457F-B72F-E1C8469C1A0F}"/>
    <dgm:cxn modelId="{4735A66D-CDD7-48B1-A062-56CE67B80BB7}" srcId="{4A4C11A3-40C5-4DA1-B57B-A320FA2E1907}" destId="{6FEDC82F-5E7B-4EF9-8F27-4B136B2AF16B}" srcOrd="1" destOrd="0" parTransId="{3B126FCA-A107-4902-A11D-1638421CE33C}" sibTransId="{2121A5B1-55E3-4F3C-8B46-498946102C4B}"/>
    <dgm:cxn modelId="{F1BC911F-1B43-48A5-BFB4-99F470524D06}" type="presOf" srcId="{6FEDC82F-5E7B-4EF9-8F27-4B136B2AF16B}" destId="{DD95A66B-C213-4530-9AC9-0FB0C79CB493}" srcOrd="0" destOrd="0" presId="urn:microsoft.com/office/officeart/2005/8/layout/cycle6"/>
    <dgm:cxn modelId="{54B55A1A-E3B8-45B4-90AC-55ED3DE0E44A}" type="presOf" srcId="{C05A0D2D-A95C-421D-9A10-D4224BF0ACE5}" destId="{C130C0C1-58FE-463B-B6D6-946A5F1AB356}" srcOrd="0" destOrd="0" presId="urn:microsoft.com/office/officeart/2005/8/layout/cycle6"/>
    <dgm:cxn modelId="{486366C9-1A34-4FD8-9628-B5B205E04726}" type="presOf" srcId="{22185343-7B32-400E-9075-17A75BFA005B}" destId="{EF1CD3E5-B2F4-4636-9CED-DABD5A48D79E}" srcOrd="0" destOrd="0" presId="urn:microsoft.com/office/officeart/2005/8/layout/cycle6"/>
    <dgm:cxn modelId="{DC8DE5B6-6E29-4CF0-93DC-830A727B4884}" type="presOf" srcId="{4A4C11A3-40C5-4DA1-B57B-A320FA2E1907}" destId="{7B2B429D-77FD-4DC5-BC4A-413B8C59421F}" srcOrd="0" destOrd="0" presId="urn:microsoft.com/office/officeart/2005/8/layout/cycle6"/>
    <dgm:cxn modelId="{FAD6327B-E2F9-4B53-BFA5-3F943E21085E}" type="presOf" srcId="{A8BF83BD-D2D0-457F-B72F-E1C8469C1A0F}" destId="{44776E03-80AC-4936-862F-7815F3A85A45}" srcOrd="0" destOrd="0" presId="urn:microsoft.com/office/officeart/2005/8/layout/cycle6"/>
    <dgm:cxn modelId="{EBABA569-9411-43F3-8BD4-DE112E3BF6BC}" type="presOf" srcId="{C8EE5E4E-BA39-401C-98C5-BD3D61E77191}" destId="{AC6F59DD-D6BE-460E-BEBD-356E5D832108}" srcOrd="0" destOrd="0" presId="urn:microsoft.com/office/officeart/2005/8/layout/cycle6"/>
    <dgm:cxn modelId="{403F3FDC-6167-494C-99FE-DC08C2208A43}" type="presParOf" srcId="{7B2B429D-77FD-4DC5-BC4A-413B8C59421F}" destId="{C3AC7C12-44AC-4D9A-BD9D-7D0CA19F0EFE}" srcOrd="0" destOrd="0" presId="urn:microsoft.com/office/officeart/2005/8/layout/cycle6"/>
    <dgm:cxn modelId="{119B8BD9-C0FE-4289-B55C-5AD143A5AEC7}" type="presParOf" srcId="{7B2B429D-77FD-4DC5-BC4A-413B8C59421F}" destId="{5852221B-9747-47FF-AE70-B7BEF8F24E69}" srcOrd="1" destOrd="0" presId="urn:microsoft.com/office/officeart/2005/8/layout/cycle6"/>
    <dgm:cxn modelId="{AEEF2D9E-DC30-4ACD-A513-307AAC5CD99D}" type="presParOf" srcId="{7B2B429D-77FD-4DC5-BC4A-413B8C59421F}" destId="{AEB84832-9F6D-4234-A1FC-D9A49E14A7E5}" srcOrd="2" destOrd="0" presId="urn:microsoft.com/office/officeart/2005/8/layout/cycle6"/>
    <dgm:cxn modelId="{39C034D0-F5A9-40AE-81B9-978B874B719E}" type="presParOf" srcId="{7B2B429D-77FD-4DC5-BC4A-413B8C59421F}" destId="{DD95A66B-C213-4530-9AC9-0FB0C79CB493}" srcOrd="3" destOrd="0" presId="urn:microsoft.com/office/officeart/2005/8/layout/cycle6"/>
    <dgm:cxn modelId="{ABA328CA-F73D-4B9C-896C-2B26749D3CA9}" type="presParOf" srcId="{7B2B429D-77FD-4DC5-BC4A-413B8C59421F}" destId="{A7E17FC2-1F45-4C89-A6EC-BB8A2516F497}" srcOrd="4" destOrd="0" presId="urn:microsoft.com/office/officeart/2005/8/layout/cycle6"/>
    <dgm:cxn modelId="{CE9E0AA5-5618-47F4-B341-AE53894ABB4C}" type="presParOf" srcId="{7B2B429D-77FD-4DC5-BC4A-413B8C59421F}" destId="{0D155F7D-CEDB-40BF-AC11-8E0A798A6FF9}" srcOrd="5" destOrd="0" presId="urn:microsoft.com/office/officeart/2005/8/layout/cycle6"/>
    <dgm:cxn modelId="{661CE1D3-F077-479F-B502-C08224848EA5}" type="presParOf" srcId="{7B2B429D-77FD-4DC5-BC4A-413B8C59421F}" destId="{D5D4C840-644F-45D2-BF57-2BF7F1FF8E19}" srcOrd="6" destOrd="0" presId="urn:microsoft.com/office/officeart/2005/8/layout/cycle6"/>
    <dgm:cxn modelId="{D8000337-D5D5-45A9-AFF8-FD5DB8489BA8}" type="presParOf" srcId="{7B2B429D-77FD-4DC5-BC4A-413B8C59421F}" destId="{B0FFE1C4-48EB-4D14-98F4-AB5FCB2049D4}" srcOrd="7" destOrd="0" presId="urn:microsoft.com/office/officeart/2005/8/layout/cycle6"/>
    <dgm:cxn modelId="{98648A5E-A2AA-4E6C-B375-3E2F7D90CC57}" type="presParOf" srcId="{7B2B429D-77FD-4DC5-BC4A-413B8C59421F}" destId="{44776E03-80AC-4936-862F-7815F3A85A45}" srcOrd="8" destOrd="0" presId="urn:microsoft.com/office/officeart/2005/8/layout/cycle6"/>
    <dgm:cxn modelId="{C64F1D04-67BC-4479-AF9C-E45858B3D920}" type="presParOf" srcId="{7B2B429D-77FD-4DC5-BC4A-413B8C59421F}" destId="{AC6F59DD-D6BE-460E-BEBD-356E5D832108}" srcOrd="9" destOrd="0" presId="urn:microsoft.com/office/officeart/2005/8/layout/cycle6"/>
    <dgm:cxn modelId="{61728A99-9B3F-42FF-B9AD-481FB150B84D}" type="presParOf" srcId="{7B2B429D-77FD-4DC5-BC4A-413B8C59421F}" destId="{9C6BA23F-AEDB-452F-98F6-9A8159F09864}" srcOrd="10" destOrd="0" presId="urn:microsoft.com/office/officeart/2005/8/layout/cycle6"/>
    <dgm:cxn modelId="{FF166EE5-E324-4411-8FFF-C46C26009065}" type="presParOf" srcId="{7B2B429D-77FD-4DC5-BC4A-413B8C59421F}" destId="{EF1CD3E5-B2F4-4636-9CED-DABD5A48D79E}" srcOrd="11" destOrd="0" presId="urn:microsoft.com/office/officeart/2005/8/layout/cycle6"/>
    <dgm:cxn modelId="{5F8E96F2-9B0B-4C0D-95DB-FF809BAE154C}" type="presParOf" srcId="{7B2B429D-77FD-4DC5-BC4A-413B8C59421F}" destId="{5DB9AA8C-1300-4396-A06C-23814E9B4136}" srcOrd="12" destOrd="0" presId="urn:microsoft.com/office/officeart/2005/8/layout/cycle6"/>
    <dgm:cxn modelId="{FA451513-20A3-413B-A829-894407673116}" type="presParOf" srcId="{7B2B429D-77FD-4DC5-BC4A-413B8C59421F}" destId="{69109D26-5A24-459F-9DE2-EB164C5F2AEE}" srcOrd="13" destOrd="0" presId="urn:microsoft.com/office/officeart/2005/8/layout/cycle6"/>
    <dgm:cxn modelId="{C15061B1-0F5C-44A1-ABCF-A4FF6DB6C859}" type="presParOf" srcId="{7B2B429D-77FD-4DC5-BC4A-413B8C59421F}" destId="{C130C0C1-58FE-463B-B6D6-946A5F1AB356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A8E5D3-0AD5-4BD2-B4C8-75A81ABB36D9}">
      <dsp:nvSpPr>
        <dsp:cNvPr id="0" name=""/>
        <dsp:cNvSpPr/>
      </dsp:nvSpPr>
      <dsp:spPr>
        <a:xfrm>
          <a:off x="0" y="896053"/>
          <a:ext cx="8719128" cy="1269837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254000" bIns="201587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Arial"/>
              <a:ea typeface="+mn-ea"/>
              <a:cs typeface="+mn-cs"/>
            </a:rPr>
            <a:t>Сельское хозяйство </a:t>
          </a:r>
          <a:endParaRPr lang="ru-RU" sz="2500" kern="1200" dirty="0">
            <a:latin typeface="Arial"/>
            <a:ea typeface="+mn-ea"/>
            <a:cs typeface="+mn-cs"/>
          </a:endParaRPr>
        </a:p>
      </dsp:txBody>
      <dsp:txXfrm>
        <a:off x="0" y="1213512"/>
        <a:ext cx="8401669" cy="634919"/>
      </dsp:txXfrm>
    </dsp:sp>
    <dsp:sp modelId="{329EA3DC-ABE0-4918-AFAF-0D646CA0754A}">
      <dsp:nvSpPr>
        <dsp:cNvPr id="0" name=""/>
        <dsp:cNvSpPr/>
      </dsp:nvSpPr>
      <dsp:spPr>
        <a:xfrm>
          <a:off x="0" y="1875281"/>
          <a:ext cx="2685491" cy="2446174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0" y="1875281"/>
        <a:ext cx="2685491" cy="2446174"/>
      </dsp:txXfrm>
    </dsp:sp>
    <dsp:sp modelId="{82508876-8F77-42FB-B463-046C1E8D7671}">
      <dsp:nvSpPr>
        <dsp:cNvPr id="0" name=""/>
        <dsp:cNvSpPr/>
      </dsp:nvSpPr>
      <dsp:spPr>
        <a:xfrm>
          <a:off x="2685491" y="1319332"/>
          <a:ext cx="6033636" cy="1269837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254000" bIns="201587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Arial"/>
              <a:ea typeface="+mn-ea"/>
              <a:cs typeface="+mn-cs"/>
            </a:rPr>
            <a:t>Промышленность </a:t>
          </a:r>
          <a:endParaRPr lang="ru-RU" sz="2500" kern="1200" dirty="0">
            <a:latin typeface="Arial"/>
            <a:ea typeface="+mn-ea"/>
            <a:cs typeface="+mn-cs"/>
          </a:endParaRPr>
        </a:p>
      </dsp:txBody>
      <dsp:txXfrm>
        <a:off x="2685491" y="1636791"/>
        <a:ext cx="5716177" cy="634919"/>
      </dsp:txXfrm>
    </dsp:sp>
    <dsp:sp modelId="{3EDF8728-AABF-4CE8-B746-38249F790C3F}">
      <dsp:nvSpPr>
        <dsp:cNvPr id="0" name=""/>
        <dsp:cNvSpPr/>
      </dsp:nvSpPr>
      <dsp:spPr>
        <a:xfrm>
          <a:off x="2685491" y="2298560"/>
          <a:ext cx="2685491" cy="2446174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2685491" y="2298560"/>
        <a:ext cx="2685491" cy="2446174"/>
      </dsp:txXfrm>
    </dsp:sp>
    <dsp:sp modelId="{A34504E3-386F-4904-9A10-6F7BB8203055}">
      <dsp:nvSpPr>
        <dsp:cNvPr id="0" name=""/>
        <dsp:cNvSpPr/>
      </dsp:nvSpPr>
      <dsp:spPr>
        <a:xfrm>
          <a:off x="5370982" y="1742611"/>
          <a:ext cx="3348145" cy="1269837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254000" bIns="201587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smtClean="0">
              <a:latin typeface="Arial"/>
              <a:ea typeface="+mn-ea"/>
              <a:cs typeface="+mn-cs"/>
            </a:rPr>
            <a:t>Наука </a:t>
          </a:r>
          <a:endParaRPr lang="ru-RU" sz="2500" kern="1200" dirty="0">
            <a:latin typeface="Arial"/>
            <a:ea typeface="+mn-ea"/>
            <a:cs typeface="+mn-cs"/>
          </a:endParaRPr>
        </a:p>
      </dsp:txBody>
      <dsp:txXfrm>
        <a:off x="5370982" y="2060070"/>
        <a:ext cx="3030686" cy="634919"/>
      </dsp:txXfrm>
    </dsp:sp>
    <dsp:sp modelId="{622D4A07-9A0D-4102-9A61-33BE759F9AC9}">
      <dsp:nvSpPr>
        <dsp:cNvPr id="0" name=""/>
        <dsp:cNvSpPr/>
      </dsp:nvSpPr>
      <dsp:spPr>
        <a:xfrm>
          <a:off x="5370982" y="2721839"/>
          <a:ext cx="2685491" cy="2410374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5370982" y="2721839"/>
        <a:ext cx="2685491" cy="24103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C99B30-0068-4D05-B3F8-EE3D991182B3}">
      <dsp:nvSpPr>
        <dsp:cNvPr id="0" name=""/>
        <dsp:cNvSpPr/>
      </dsp:nvSpPr>
      <dsp:spPr>
        <a:xfrm rot="5400000">
          <a:off x="-215758" y="218227"/>
          <a:ext cx="1438390" cy="10068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1</a:t>
          </a:r>
          <a:endParaRPr lang="ru-RU" sz="2800" kern="1200" dirty="0"/>
        </a:p>
      </dsp:txBody>
      <dsp:txXfrm rot="-5400000">
        <a:off x="1" y="505906"/>
        <a:ext cx="1006873" cy="431517"/>
      </dsp:txXfrm>
    </dsp:sp>
    <dsp:sp modelId="{FA473963-FAA8-4475-BB68-038CF2AE6637}">
      <dsp:nvSpPr>
        <dsp:cNvPr id="0" name=""/>
        <dsp:cNvSpPr/>
      </dsp:nvSpPr>
      <dsp:spPr>
        <a:xfrm rot="5400000">
          <a:off x="4454621" y="-3445279"/>
          <a:ext cx="934953" cy="78304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Объем производимой продукции в натуральном  и стоимостном выражении</a:t>
          </a:r>
          <a:endParaRPr lang="ru-RU" sz="2800" kern="1200" dirty="0"/>
        </a:p>
      </dsp:txBody>
      <dsp:txXfrm rot="-5400000">
        <a:off x="1006874" y="48109"/>
        <a:ext cx="7784808" cy="843671"/>
      </dsp:txXfrm>
    </dsp:sp>
    <dsp:sp modelId="{9FCF1798-181A-4ED0-966B-5792277D04B3}">
      <dsp:nvSpPr>
        <dsp:cNvPr id="0" name=""/>
        <dsp:cNvSpPr/>
      </dsp:nvSpPr>
      <dsp:spPr>
        <a:xfrm rot="5400000">
          <a:off x="-215758" y="1460445"/>
          <a:ext cx="1438390" cy="10068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2</a:t>
          </a:r>
          <a:endParaRPr lang="ru-RU" sz="2800" kern="1200" dirty="0"/>
        </a:p>
      </dsp:txBody>
      <dsp:txXfrm rot="-5400000">
        <a:off x="1" y="1748124"/>
        <a:ext cx="1006873" cy="431517"/>
      </dsp:txXfrm>
    </dsp:sp>
    <dsp:sp modelId="{F6A4FEDD-1FCC-47B5-AC6E-4C5FD7053094}">
      <dsp:nvSpPr>
        <dsp:cNvPr id="0" name=""/>
        <dsp:cNvSpPr/>
      </dsp:nvSpPr>
      <dsp:spPr>
        <a:xfrm rot="5400000">
          <a:off x="4454621" y="-2203061"/>
          <a:ext cx="934953" cy="78304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Численность занятых работников</a:t>
          </a:r>
          <a:endParaRPr lang="ru-RU" sz="2800" kern="1200" dirty="0"/>
        </a:p>
      </dsp:txBody>
      <dsp:txXfrm rot="-5400000">
        <a:off x="1006874" y="1290327"/>
        <a:ext cx="7784808" cy="843671"/>
      </dsp:txXfrm>
    </dsp:sp>
    <dsp:sp modelId="{A64012CF-2379-44B4-83A8-502C798447C8}">
      <dsp:nvSpPr>
        <dsp:cNvPr id="0" name=""/>
        <dsp:cNvSpPr/>
      </dsp:nvSpPr>
      <dsp:spPr>
        <a:xfrm rot="5400000">
          <a:off x="-215758" y="2702663"/>
          <a:ext cx="1438390" cy="10068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3</a:t>
          </a:r>
          <a:endParaRPr lang="ru-RU" sz="2800" kern="1200" dirty="0"/>
        </a:p>
      </dsp:txBody>
      <dsp:txXfrm rot="-5400000">
        <a:off x="1" y="2990342"/>
        <a:ext cx="1006873" cy="431517"/>
      </dsp:txXfrm>
    </dsp:sp>
    <dsp:sp modelId="{005B7DDA-36AB-48C8-BCF4-1A2AA21E5286}">
      <dsp:nvSpPr>
        <dsp:cNvPr id="0" name=""/>
        <dsp:cNvSpPr/>
      </dsp:nvSpPr>
      <dsp:spPr>
        <a:xfrm rot="5400000">
          <a:off x="4454621" y="-960842"/>
          <a:ext cx="934953" cy="78304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Масштабы производства</a:t>
          </a:r>
          <a:endParaRPr lang="ru-RU" sz="2800" kern="1200" dirty="0"/>
        </a:p>
      </dsp:txBody>
      <dsp:txXfrm rot="-5400000">
        <a:off x="1006874" y="2532546"/>
        <a:ext cx="7784808" cy="8436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AC7C12-44AC-4D9A-BD9D-7D0CA19F0EFE}">
      <dsp:nvSpPr>
        <dsp:cNvPr id="0" name=""/>
        <dsp:cNvSpPr/>
      </dsp:nvSpPr>
      <dsp:spPr>
        <a:xfrm>
          <a:off x="3314808" y="1171"/>
          <a:ext cx="1452201" cy="943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сельское хозяйство</a:t>
          </a:r>
          <a:endParaRPr lang="ru-RU" sz="1300" kern="1200" dirty="0"/>
        </a:p>
      </dsp:txBody>
      <dsp:txXfrm>
        <a:off x="3360887" y="47250"/>
        <a:ext cx="1360043" cy="851773"/>
      </dsp:txXfrm>
    </dsp:sp>
    <dsp:sp modelId="{AEB84832-9F6D-4234-A1FC-D9A49E14A7E5}">
      <dsp:nvSpPr>
        <dsp:cNvPr id="0" name=""/>
        <dsp:cNvSpPr/>
      </dsp:nvSpPr>
      <dsp:spPr>
        <a:xfrm>
          <a:off x="2152932" y="473136"/>
          <a:ext cx="3775952" cy="3775952"/>
        </a:xfrm>
        <a:custGeom>
          <a:avLst/>
          <a:gdLst/>
          <a:ahLst/>
          <a:cxnLst/>
          <a:rect l="0" t="0" r="0" b="0"/>
          <a:pathLst>
            <a:path>
              <a:moveTo>
                <a:pt x="2624079" y="149411"/>
              </a:moveTo>
              <a:arcTo wR="1887976" hR="1887976" stAng="17576860" swAng="1964178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95A66B-C213-4530-9AC9-0FB0C79CB493}">
      <dsp:nvSpPr>
        <dsp:cNvPr id="0" name=""/>
        <dsp:cNvSpPr/>
      </dsp:nvSpPr>
      <dsp:spPr>
        <a:xfrm>
          <a:off x="5110380" y="1305730"/>
          <a:ext cx="1452201" cy="943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строительство</a:t>
          </a:r>
          <a:endParaRPr lang="ru-RU" sz="1300" kern="1200" dirty="0"/>
        </a:p>
      </dsp:txBody>
      <dsp:txXfrm>
        <a:off x="5156459" y="1351809"/>
        <a:ext cx="1360043" cy="851773"/>
      </dsp:txXfrm>
    </dsp:sp>
    <dsp:sp modelId="{0D155F7D-CEDB-40BF-AC11-8E0A798A6FF9}">
      <dsp:nvSpPr>
        <dsp:cNvPr id="0" name=""/>
        <dsp:cNvSpPr/>
      </dsp:nvSpPr>
      <dsp:spPr>
        <a:xfrm>
          <a:off x="2152932" y="473136"/>
          <a:ext cx="3775952" cy="3775952"/>
        </a:xfrm>
        <a:custGeom>
          <a:avLst/>
          <a:gdLst/>
          <a:ahLst/>
          <a:cxnLst/>
          <a:rect l="0" t="0" r="0" b="0"/>
          <a:pathLst>
            <a:path>
              <a:moveTo>
                <a:pt x="3773335" y="1788604"/>
              </a:moveTo>
              <a:arcTo wR="1887976" hR="1887976" stAng="21418973" swAng="2198332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D4C840-644F-45D2-BF57-2BF7F1FF8E19}">
      <dsp:nvSpPr>
        <dsp:cNvPr id="0" name=""/>
        <dsp:cNvSpPr/>
      </dsp:nvSpPr>
      <dsp:spPr>
        <a:xfrm>
          <a:off x="4424532" y="3416552"/>
          <a:ext cx="1452201" cy="943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транспорт</a:t>
          </a:r>
          <a:endParaRPr lang="ru-RU" sz="1300" kern="1200" dirty="0"/>
        </a:p>
      </dsp:txBody>
      <dsp:txXfrm>
        <a:off x="4470611" y="3462631"/>
        <a:ext cx="1360043" cy="851773"/>
      </dsp:txXfrm>
    </dsp:sp>
    <dsp:sp modelId="{44776E03-80AC-4936-862F-7815F3A85A45}">
      <dsp:nvSpPr>
        <dsp:cNvPr id="0" name=""/>
        <dsp:cNvSpPr/>
      </dsp:nvSpPr>
      <dsp:spPr>
        <a:xfrm>
          <a:off x="2152932" y="473136"/>
          <a:ext cx="3775952" cy="3775952"/>
        </a:xfrm>
        <a:custGeom>
          <a:avLst/>
          <a:gdLst/>
          <a:ahLst/>
          <a:cxnLst/>
          <a:rect l="0" t="0" r="0" b="0"/>
          <a:pathLst>
            <a:path>
              <a:moveTo>
                <a:pt x="2264084" y="3738110"/>
              </a:moveTo>
              <a:arcTo wR="1887976" hR="1887976" stAng="4710546" swAng="1378909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6F59DD-D6BE-460E-BEBD-356E5D832108}">
      <dsp:nvSpPr>
        <dsp:cNvPr id="0" name=""/>
        <dsp:cNvSpPr/>
      </dsp:nvSpPr>
      <dsp:spPr>
        <a:xfrm>
          <a:off x="2205083" y="3416552"/>
          <a:ext cx="1452201" cy="943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торговля</a:t>
          </a:r>
          <a:endParaRPr lang="ru-RU" sz="1300" kern="1200" dirty="0"/>
        </a:p>
      </dsp:txBody>
      <dsp:txXfrm>
        <a:off x="2251162" y="3462631"/>
        <a:ext cx="1360043" cy="851773"/>
      </dsp:txXfrm>
    </dsp:sp>
    <dsp:sp modelId="{EF1CD3E5-B2F4-4636-9CED-DABD5A48D79E}">
      <dsp:nvSpPr>
        <dsp:cNvPr id="0" name=""/>
        <dsp:cNvSpPr/>
      </dsp:nvSpPr>
      <dsp:spPr>
        <a:xfrm>
          <a:off x="2152932" y="473136"/>
          <a:ext cx="3775952" cy="3775952"/>
        </a:xfrm>
        <a:custGeom>
          <a:avLst/>
          <a:gdLst/>
          <a:ahLst/>
          <a:cxnLst/>
          <a:rect l="0" t="0" r="0" b="0"/>
          <a:pathLst>
            <a:path>
              <a:moveTo>
                <a:pt x="315837" y="2933363"/>
              </a:moveTo>
              <a:arcTo wR="1887976" hR="1887976" stAng="8782695" swAng="2198332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B9AA8C-1300-4396-A06C-23814E9B4136}">
      <dsp:nvSpPr>
        <dsp:cNvPr id="0" name=""/>
        <dsp:cNvSpPr/>
      </dsp:nvSpPr>
      <dsp:spPr>
        <a:xfrm>
          <a:off x="1519235" y="1305730"/>
          <a:ext cx="1452201" cy="943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промышленность </a:t>
          </a:r>
          <a:endParaRPr lang="ru-RU" sz="1300" kern="1200" dirty="0"/>
        </a:p>
      </dsp:txBody>
      <dsp:txXfrm>
        <a:off x="1565314" y="1351809"/>
        <a:ext cx="1360043" cy="851773"/>
      </dsp:txXfrm>
    </dsp:sp>
    <dsp:sp modelId="{C130C0C1-58FE-463B-B6D6-946A5F1AB356}">
      <dsp:nvSpPr>
        <dsp:cNvPr id="0" name=""/>
        <dsp:cNvSpPr/>
      </dsp:nvSpPr>
      <dsp:spPr>
        <a:xfrm>
          <a:off x="2152932" y="473136"/>
          <a:ext cx="3775952" cy="3775952"/>
        </a:xfrm>
        <a:custGeom>
          <a:avLst/>
          <a:gdLst/>
          <a:ahLst/>
          <a:cxnLst/>
          <a:rect l="0" t="0" r="0" b="0"/>
          <a:pathLst>
            <a:path>
              <a:moveTo>
                <a:pt x="328620" y="823615"/>
              </a:moveTo>
              <a:arcTo wR="1887976" hR="1887976" stAng="12858962" swAng="1964178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386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404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835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582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5795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955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525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4773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49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3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567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753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877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308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309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832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085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153AAE4-DD98-4FD8-95E5-70BE9F33C37B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660F461-05DE-4AED-B7AE-1C03D798D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64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0474" y="277091"/>
            <a:ext cx="9102436" cy="14824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Какие главные вопросы решает экономика?</a:t>
            </a:r>
            <a:endParaRPr lang="ru-RU" sz="4800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1925782" y="175952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10792970" y="175952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117060" y="175952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10897" y="2784763"/>
            <a:ext cx="257015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производить?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74297" y="2784763"/>
            <a:ext cx="257015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производить?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707445" y="2784763"/>
            <a:ext cx="257015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Для кого производить?</a:t>
            </a: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2566487" y="3893128"/>
            <a:ext cx="7426036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Какую роль производство играет в экономике?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590801" y="5065501"/>
            <a:ext cx="8021782" cy="1501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Производство – </a:t>
            </a:r>
          </a:p>
          <a:p>
            <a:pPr algn="ctr"/>
            <a:r>
              <a:rPr lang="ru-RU" sz="4400" b="1" dirty="0" smtClean="0"/>
              <a:t>основа экономики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79897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5334" y="-313266"/>
            <a:ext cx="10018713" cy="1752599"/>
          </a:xfrm>
        </p:spPr>
        <p:txBody>
          <a:bodyPr/>
          <a:lstStyle/>
          <a:p>
            <a:r>
              <a:rPr lang="ru-RU" dirty="0" smtClean="0"/>
              <a:t>Производство – основа развития экономики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36371652"/>
              </p:ext>
            </p:extLst>
          </p:nvPr>
        </p:nvGraphicFramePr>
        <p:xfrm>
          <a:off x="1907309" y="0"/>
          <a:ext cx="8719128" cy="6028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435927" y="5694218"/>
            <a:ext cx="719051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Приведите примеры практического воплощения научных открытий в производстве.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35320" y="5685288"/>
            <a:ext cx="479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?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4930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с текстом (с.176).</a:t>
            </a:r>
            <a:br>
              <a:rPr lang="ru-RU" dirty="0" smtClean="0"/>
            </a:br>
            <a:r>
              <a:rPr lang="ru-RU" dirty="0" smtClean="0"/>
              <a:t>Выделите показатели характеристики производства.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9462774"/>
              </p:ext>
            </p:extLst>
          </p:nvPr>
        </p:nvGraphicFramePr>
        <p:xfrm>
          <a:off x="2371004" y="2556163"/>
          <a:ext cx="8837323" cy="3927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326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0"/>
            <a:ext cx="10018713" cy="1510145"/>
          </a:xfrm>
        </p:spPr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Словарь: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Отрасли экономики – </a:t>
            </a:r>
            <a:r>
              <a:rPr lang="ru-RU" dirty="0" smtClean="0"/>
              <a:t>совокупность предприятий и организаций, производящих однородную продукцию или услугу.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07811" y="1510145"/>
            <a:ext cx="9171709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Приведите примеры известных вам отраслей производства. </a:t>
            </a:r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334790748"/>
              </p:ext>
            </p:extLst>
          </p:nvPr>
        </p:nvGraphicFramePr>
        <p:xfrm>
          <a:off x="383309" y="2424545"/>
          <a:ext cx="8081818" cy="4424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428192" y="1501215"/>
            <a:ext cx="479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?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62218" y="4290443"/>
            <a:ext cx="15240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Отрасли производства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41673" y="2868119"/>
            <a:ext cx="4114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Используя знания по истории, приведите примеры формирования отраслей производства.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255499" y="2895829"/>
            <a:ext cx="479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?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9283119" y="488369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880763" y="3944194"/>
            <a:ext cx="1783120" cy="6970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Обмен 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941426" y="5615215"/>
            <a:ext cx="1764397" cy="6926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Торговля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904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6" grpId="0">
        <p:bldAsOne/>
      </p:bldGraphic>
      <p:bldP spid="9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Работая с текстом учебника (с.176), представьте в виде схемы группы видов деятельности российской экономики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2054434">
            <a:off x="5881598" y="2328104"/>
            <a:ext cx="484632" cy="11262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157878">
            <a:off x="7147362" y="2299343"/>
            <a:ext cx="536494" cy="11893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090645">
            <a:off x="4937228" y="4173788"/>
            <a:ext cx="536494" cy="10059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12865">
            <a:off x="2722767" y="4148824"/>
            <a:ext cx="536494" cy="10059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8706" y="4265975"/>
            <a:ext cx="536494" cy="10059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5284" y="4207200"/>
            <a:ext cx="536494" cy="10059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0779" y="4213285"/>
            <a:ext cx="536494" cy="1005927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3048000" y="3383236"/>
            <a:ext cx="221790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Сфера материального производства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006782" y="3322362"/>
            <a:ext cx="214967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Социально-культурная сфера</a:t>
            </a:r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3349660" y="4295565"/>
            <a:ext cx="484632" cy="18590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2613" y="4295565"/>
            <a:ext cx="542591" cy="1859076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/>
          <p:nvPr/>
        </p:nvSpPr>
        <p:spPr>
          <a:xfrm>
            <a:off x="1241040" y="5156004"/>
            <a:ext cx="2019498" cy="5309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промышленность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834292" y="5303090"/>
            <a:ext cx="608136" cy="4101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с/х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327564" y="6154641"/>
            <a:ext cx="1328466" cy="6234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</a:t>
            </a:r>
            <a:r>
              <a:rPr lang="ru-RU" dirty="0" smtClean="0"/>
              <a:t>ранспорт 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371392" y="6200907"/>
            <a:ext cx="1378875" cy="5309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  <a:r>
              <a:rPr lang="ru-RU" dirty="0" smtClean="0"/>
              <a:t>вязь 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291276" y="5192867"/>
            <a:ext cx="1168151" cy="494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</a:t>
            </a:r>
            <a:r>
              <a:rPr lang="ru-RU" dirty="0" smtClean="0"/>
              <a:t>слуги </a:t>
            </a:r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7379" y="4221981"/>
            <a:ext cx="536494" cy="193266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2957" y="4240112"/>
            <a:ext cx="536494" cy="1960795"/>
          </a:xfrm>
          <a:prstGeom prst="rect">
            <a:avLst/>
          </a:prstGeom>
        </p:spPr>
      </p:pic>
      <p:sp>
        <p:nvSpPr>
          <p:cNvPr id="23" name="Скругленный прямоугольник 22"/>
          <p:cNvSpPr/>
          <p:nvPr/>
        </p:nvSpPr>
        <p:spPr>
          <a:xfrm>
            <a:off x="6855602" y="5220509"/>
            <a:ext cx="1474407" cy="5838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образование</a:t>
            </a:r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459428" y="6209646"/>
            <a:ext cx="2157070" cy="5684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  <a:r>
              <a:rPr lang="ru-RU" dirty="0" smtClean="0"/>
              <a:t>едицинское обслуживание</a:t>
            </a:r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9335626" y="6209646"/>
            <a:ext cx="2167398" cy="5851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</a:t>
            </a:r>
            <a:r>
              <a:rPr lang="ru-RU" dirty="0" smtClean="0"/>
              <a:t>аучная деятельность</a:t>
            </a:r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9780072" y="5246039"/>
            <a:ext cx="1722951" cy="5583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искусство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969819" y="2289363"/>
            <a:ext cx="11055926" cy="4568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306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Работая с текстом учебника (с.177) и дополнительным материалом, определите изменения в профессиональной деятельности людей в связи с возникновением новых видов деятельности.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3332016"/>
            <a:ext cx="10018713" cy="3124201"/>
          </a:xfrm>
        </p:spPr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Словарь:</a:t>
            </a:r>
          </a:p>
          <a:p>
            <a:r>
              <a:rPr lang="ru-RU" dirty="0" smtClean="0"/>
              <a:t>Научно-технической прогресс – проникновение, продвижение научных достижений в технику и технологию, преобразование на их основе производственных процессов, освоение производства новых видов материалов, энергии, машин, товаров и услуг.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952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 и результат производства –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2552699"/>
            <a:ext cx="10018713" cy="4191001"/>
          </a:xfrm>
        </p:spPr>
        <p:txBody>
          <a:bodyPr>
            <a:normAutofit lnSpcReduction="1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Словарь:</a:t>
            </a:r>
          </a:p>
          <a:p>
            <a:r>
              <a:rPr lang="ru-RU" dirty="0" smtClean="0"/>
              <a:t>Продукт – результат экономической деятельности, воплощенный в вещах и услугах.</a:t>
            </a:r>
          </a:p>
          <a:p>
            <a:r>
              <a:rPr lang="ru-RU" dirty="0" smtClean="0"/>
              <a:t>Товар – продукт труда, произведенный для продажи, обладающий потребительной стоимостью и меновой стоимостью.</a:t>
            </a:r>
          </a:p>
          <a:p>
            <a:r>
              <a:rPr lang="ru-RU" dirty="0" smtClean="0"/>
              <a:t>Потребительная стоимость – способность товара быть полезным, нужным людям.</a:t>
            </a:r>
          </a:p>
          <a:p>
            <a:r>
              <a:rPr lang="ru-RU" dirty="0" smtClean="0"/>
              <a:t>Меновая стоимость – способность обмениваться на другие товары.</a:t>
            </a:r>
          </a:p>
          <a:p>
            <a:r>
              <a:rPr lang="ru-RU" dirty="0" smtClean="0"/>
              <a:t>Услуга – экономическая деятельность, приносящая удовлетворение личных потребностей населения и общества в целом.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31121" y="1523998"/>
            <a:ext cx="230397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п</a:t>
            </a:r>
            <a:r>
              <a:rPr lang="ru-RU" sz="4000" dirty="0" smtClean="0">
                <a:solidFill>
                  <a:schemeClr val="tx1"/>
                </a:solidFill>
              </a:rPr>
              <a:t>родукт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32217" y="1638299"/>
            <a:ext cx="2202873" cy="914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1"/>
                </a:solidFill>
              </a:rPr>
              <a:t>?</a:t>
            </a:r>
            <a:endParaRPr lang="ru-RU" sz="6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746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0"/>
            <a:ext cx="10018713" cy="22167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Изучив п. 2 «Товары и услуги» (с.177-178), на «4» и «5» - составьте, на «4» и «3» - заполните сравнительную таблицу</a:t>
            </a:r>
            <a:br>
              <a:rPr lang="ru-RU" dirty="0" smtClean="0"/>
            </a:br>
            <a:r>
              <a:rPr lang="ru-RU" dirty="0" smtClean="0"/>
              <a:t>Товары и услуги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482236"/>
              </p:ext>
            </p:extLst>
          </p:nvPr>
        </p:nvGraphicFramePr>
        <p:xfrm>
          <a:off x="2101272" y="2354502"/>
          <a:ext cx="8128000" cy="412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53184925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16742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Товары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Услуги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3571229"/>
                  </a:ext>
                </a:extLst>
              </a:tr>
              <a:tr h="74168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Черты сходства:</a:t>
                      </a:r>
                    </a:p>
                    <a:p>
                      <a:pPr marL="342900" indent="-342900" algn="ctr">
                        <a:buAutoNum type="arabicPeriod"/>
                      </a:pPr>
                      <a:r>
                        <a:rPr lang="ru-RU" dirty="0" smtClean="0"/>
                        <a:t>Построены</a:t>
                      </a:r>
                      <a:r>
                        <a:rPr lang="ru-RU" baseline="0" dirty="0" smtClean="0"/>
                        <a:t> по отраслевому принципу</a:t>
                      </a:r>
                    </a:p>
                    <a:p>
                      <a:pPr marL="342900" indent="-342900" algn="ctr">
                        <a:buAutoNum type="arabicPeriod"/>
                      </a:pPr>
                      <a:r>
                        <a:rPr lang="ru-RU" baseline="0" dirty="0" smtClean="0"/>
                        <a:t>Обладают потребительной стоимостью и меновой стоимостью</a:t>
                      </a:r>
                    </a:p>
                    <a:p>
                      <a:pPr marL="342900" indent="-342900" algn="ctr">
                        <a:buAutoNum type="arabicPeriod"/>
                      </a:pP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46696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Черты отличия: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160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Сначала производится, а затем потребляется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Потребляется непосредственно в момент ее производства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7086781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ru-RU" dirty="0" smtClean="0"/>
                        <a:t>Обладает вещественной формой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обладает вещественной формой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548898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ru-RU" dirty="0" smtClean="0"/>
                        <a:t>Делится на группы в зависимости от назначения: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Средства производства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Предметы потребления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Делится</a:t>
                      </a:r>
                      <a:r>
                        <a:rPr lang="ru-RU" baseline="0" dirty="0" smtClean="0"/>
                        <a:t> на группы в зависимости от отрасли 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Бытовые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Финансовые и проч.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533897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01272" y="2354502"/>
            <a:ext cx="8128000" cy="4124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19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товары вы чаще всего покупаете?</a:t>
            </a:r>
          </a:p>
          <a:p>
            <a:r>
              <a:rPr lang="ru-RU" dirty="0" smtClean="0"/>
              <a:t>Какие товары покупаете редко?</a:t>
            </a:r>
          </a:p>
          <a:p>
            <a:r>
              <a:rPr lang="ru-RU" dirty="0" smtClean="0"/>
              <a:t>Какие товары не покупали никогда, но хотели бы купить? Почему?</a:t>
            </a:r>
          </a:p>
          <a:p>
            <a:r>
              <a:rPr lang="ru-RU" dirty="0" smtClean="0"/>
              <a:t>Какими услугами вы пользуетесь часто?</a:t>
            </a:r>
          </a:p>
          <a:p>
            <a:r>
              <a:rPr lang="ru-RU" dirty="0" smtClean="0"/>
              <a:t>Каких товаров и услуг не хватает в нашей местности? Почему?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159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-152784"/>
            <a:ext cx="10018713" cy="17525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Повторим пройденное.</a:t>
            </a:r>
            <a:br>
              <a:rPr lang="ru-RU" dirty="0" smtClean="0"/>
            </a:br>
            <a:r>
              <a:rPr lang="ru-RU" dirty="0" smtClean="0"/>
              <a:t>Игра «Найди пару»: задача – найти «пару», т.е. подобрать определение к термину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047707"/>
              </p:ext>
            </p:extLst>
          </p:nvPr>
        </p:nvGraphicFramePr>
        <p:xfrm>
          <a:off x="1484310" y="1470583"/>
          <a:ext cx="10444452" cy="5380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8525">
                  <a:extLst>
                    <a:ext uri="{9D8B030D-6E8A-4147-A177-3AD203B41FA5}">
                      <a16:colId xmlns:a16="http://schemas.microsoft.com/office/drawing/2014/main" val="569323066"/>
                    </a:ext>
                  </a:extLst>
                </a:gridCol>
                <a:gridCol w="7245927">
                  <a:extLst>
                    <a:ext uri="{9D8B030D-6E8A-4147-A177-3AD203B41FA5}">
                      <a16:colId xmlns:a16="http://schemas.microsoft.com/office/drawing/2014/main" val="3289263787"/>
                    </a:ext>
                  </a:extLst>
                </a:gridCol>
              </a:tblGrid>
              <a:tr h="355491">
                <a:tc>
                  <a:txBody>
                    <a:bodyPr/>
                    <a:lstStyle/>
                    <a:p>
                      <a:r>
                        <a:rPr lang="ru-RU" dirty="0" smtClean="0"/>
                        <a:t>Термины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Определения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4060637"/>
                  </a:ext>
                </a:extLst>
              </a:tr>
              <a:tr h="355491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Производство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Способность обмениваться на другие товары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2019472"/>
                  </a:ext>
                </a:extLst>
              </a:tr>
              <a:tr h="355491">
                <a:tc>
                  <a:txBody>
                    <a:bodyPr/>
                    <a:lstStyle/>
                    <a:p>
                      <a:r>
                        <a:rPr lang="ru-RU" dirty="0" smtClean="0"/>
                        <a:t>Отрасль экономики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 экономической деятельности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314588"/>
                  </a:ext>
                </a:extLst>
              </a:tr>
              <a:tr h="571925">
                <a:tc>
                  <a:txBody>
                    <a:bodyPr/>
                    <a:lstStyle/>
                    <a:p>
                      <a:r>
                        <a:rPr lang="ru-RU" dirty="0" smtClean="0"/>
                        <a:t>Специализация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Совокупность</a:t>
                      </a:r>
                      <a:r>
                        <a:rPr lang="ru-RU" baseline="0" dirty="0" smtClean="0"/>
                        <a:t> предприятий, организаций, производящих однородную продукцию или услугу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313769"/>
                  </a:ext>
                </a:extLst>
              </a:tr>
              <a:tr h="355491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Продукт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Желание потребителя</a:t>
                      </a:r>
                      <a:r>
                        <a:rPr lang="ru-RU" baseline="0" dirty="0" smtClean="0"/>
                        <a:t> купить товар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137435"/>
                  </a:ext>
                </a:extLst>
              </a:tr>
              <a:tr h="355491">
                <a:tc>
                  <a:txBody>
                    <a:bodyPr/>
                    <a:lstStyle/>
                    <a:p>
                      <a:r>
                        <a:rPr lang="ru-RU" dirty="0" smtClean="0"/>
                        <a:t>Товар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Процесс</a:t>
                      </a:r>
                      <a:r>
                        <a:rPr lang="ru-RU" baseline="0" dirty="0" smtClean="0"/>
                        <a:t> создания экономических благ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539254"/>
                  </a:ext>
                </a:extLst>
              </a:tr>
              <a:tr h="355491">
                <a:tc>
                  <a:txBody>
                    <a:bodyPr/>
                    <a:lstStyle/>
                    <a:p>
                      <a:r>
                        <a:rPr lang="ru-RU" dirty="0" smtClean="0"/>
                        <a:t>Услуга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r>
                        <a:rPr lang="ru-RU" baseline="0" dirty="0" smtClean="0"/>
                        <a:t> товаров и услуг, произведенных за единицу времени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010336"/>
                  </a:ext>
                </a:extLst>
              </a:tr>
              <a:tr h="442345">
                <a:tc>
                  <a:txBody>
                    <a:bodyPr/>
                    <a:lstStyle/>
                    <a:p>
                      <a:r>
                        <a:rPr lang="ru-RU" dirty="0" smtClean="0"/>
                        <a:t>Меновая стоимость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Продукт труда, произведенный для продажи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276356"/>
                  </a:ext>
                </a:extLst>
              </a:tr>
              <a:tr h="355491">
                <a:tc>
                  <a:txBody>
                    <a:bodyPr/>
                    <a:lstStyle/>
                    <a:p>
                      <a:r>
                        <a:rPr lang="ru-RU" dirty="0" smtClean="0"/>
                        <a:t>Потребительная стоимость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Желание и возможность производителя продать товар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73069"/>
                  </a:ext>
                </a:extLst>
              </a:tr>
              <a:tr h="355491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Производительность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Ресурсы, используемые в процессе производства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310186"/>
                  </a:ext>
                </a:extLst>
              </a:tr>
              <a:tr h="355491">
                <a:tc>
                  <a:txBody>
                    <a:bodyPr/>
                    <a:lstStyle/>
                    <a:p>
                      <a:r>
                        <a:rPr lang="ru-RU" dirty="0" smtClean="0"/>
                        <a:t>Факторы</a:t>
                      </a:r>
                      <a:r>
                        <a:rPr lang="ru-RU" baseline="0" dirty="0" smtClean="0"/>
                        <a:t> производства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Способность быть полезным, нужным людям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4387155"/>
                  </a:ext>
                </a:extLst>
              </a:tr>
              <a:tr h="350621">
                <a:tc>
                  <a:txBody>
                    <a:bodyPr/>
                    <a:lstStyle/>
                    <a:p>
                      <a:r>
                        <a:rPr lang="ru-RU" dirty="0" smtClean="0"/>
                        <a:t>Спрос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Экономическая деятельность,</a:t>
                      </a:r>
                      <a:r>
                        <a:rPr lang="ru-RU" baseline="0" dirty="0" smtClean="0"/>
                        <a:t> удовлетворяющая потребности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1465776"/>
                  </a:ext>
                </a:extLst>
              </a:tr>
              <a:tr h="350621"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Предложение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Сосредоточение деятельности на узких направлениях , производственных операциях, выпускаемой продукции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037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576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Каким должно быть современное производство?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96311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27419" y="2327564"/>
            <a:ext cx="3311236" cy="19534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Производство – основа экономики</a:t>
            </a:r>
            <a:endParaRPr lang="ru-RU" sz="3600" b="1" dirty="0"/>
          </a:p>
        </p:txBody>
      </p:sp>
      <p:sp>
        <p:nvSpPr>
          <p:cNvPr id="5" name="Стрелка вправо 4"/>
          <p:cNvSpPr/>
          <p:nvPr/>
        </p:nvSpPr>
        <p:spPr>
          <a:xfrm rot="1562051">
            <a:off x="2969958" y="450781"/>
            <a:ext cx="2647098" cy="15105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такое производство?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 rot="700900">
            <a:off x="1442870" y="1378562"/>
            <a:ext cx="2659772" cy="14899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Виды производства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1489659" y="3651789"/>
            <a:ext cx="2736273" cy="1723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является целью и результатом производства?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19947380">
            <a:off x="3347610" y="4816053"/>
            <a:ext cx="2559618" cy="14865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Факторы производства</a:t>
            </a: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1489659" y="2836752"/>
            <a:ext cx="1876996" cy="11433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Разделение труда</a:t>
            </a:r>
            <a:endParaRPr lang="ru-RU" dirty="0"/>
          </a:p>
        </p:txBody>
      </p:sp>
      <p:sp>
        <p:nvSpPr>
          <p:cNvPr id="10" name="Стрелка влево 9"/>
          <p:cNvSpPr/>
          <p:nvPr/>
        </p:nvSpPr>
        <p:spPr>
          <a:xfrm rot="19704986">
            <a:off x="7326015" y="373269"/>
            <a:ext cx="2281805" cy="160379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Находить информацию в тексте</a:t>
            </a:r>
            <a:endParaRPr lang="ru-RU" dirty="0"/>
          </a:p>
        </p:txBody>
      </p:sp>
      <p:sp>
        <p:nvSpPr>
          <p:cNvPr id="11" name="Стрелка влево 10"/>
          <p:cNvSpPr/>
          <p:nvPr/>
        </p:nvSpPr>
        <p:spPr>
          <a:xfrm>
            <a:off x="8279102" y="1815503"/>
            <a:ext cx="2401130" cy="148880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Преобразовывать информацию</a:t>
            </a:r>
            <a:endParaRPr lang="ru-RU" dirty="0"/>
          </a:p>
        </p:txBody>
      </p:sp>
      <p:sp>
        <p:nvSpPr>
          <p:cNvPr id="12" name="Стрелка влево 11"/>
          <p:cNvSpPr/>
          <p:nvPr/>
        </p:nvSpPr>
        <p:spPr>
          <a:xfrm>
            <a:off x="8042542" y="3232958"/>
            <a:ext cx="2200390" cy="149435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Анализировать ситуации</a:t>
            </a:r>
            <a:endParaRPr lang="ru-RU" dirty="0"/>
          </a:p>
        </p:txBody>
      </p:sp>
      <p:sp>
        <p:nvSpPr>
          <p:cNvPr id="13" name="Стрелка влево 12"/>
          <p:cNvSpPr/>
          <p:nvPr/>
        </p:nvSpPr>
        <p:spPr>
          <a:xfrm rot="1836493">
            <a:off x="7501842" y="4785668"/>
            <a:ext cx="2616657" cy="199652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Применять знания, полученные при изучении других предметов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992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149927"/>
          </a:xfrm>
        </p:spPr>
        <p:txBody>
          <a:bodyPr/>
          <a:lstStyle/>
          <a:p>
            <a:r>
              <a:rPr lang="ru-RU" dirty="0" smtClean="0"/>
              <a:t>Оцени урок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62946" y="997527"/>
            <a:ext cx="1939636" cy="7342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Урок </a:t>
            </a:r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99947" y="1988282"/>
            <a:ext cx="220287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237" y="3375992"/>
            <a:ext cx="2230582" cy="9327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597" y="2233146"/>
            <a:ext cx="1934289" cy="9327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1525" y="3459275"/>
            <a:ext cx="2225233" cy="93276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307" y="2071409"/>
            <a:ext cx="2225233" cy="932769"/>
          </a:xfrm>
          <a:prstGeom prst="rect">
            <a:avLst/>
          </a:prstGeom>
        </p:spPr>
      </p:pic>
      <p:cxnSp>
        <p:nvCxnSpPr>
          <p:cNvPr id="11" name="Прямая со стрелкой 10"/>
          <p:cNvCxnSpPr/>
          <p:nvPr/>
        </p:nvCxnSpPr>
        <p:spPr>
          <a:xfrm>
            <a:off x="5832764" y="1847401"/>
            <a:ext cx="0" cy="2240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1"/>
          </p:cNvCxnSpPr>
          <p:nvPr/>
        </p:nvCxnSpPr>
        <p:spPr>
          <a:xfrm flipH="1">
            <a:off x="3768436" y="1364673"/>
            <a:ext cx="1094510" cy="4827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931525" y="1323595"/>
            <a:ext cx="1310057" cy="1263974"/>
          </a:xfrm>
          <a:prstGeom prst="rect">
            <a:avLst/>
          </a:prstGeom>
        </p:spPr>
      </p:pic>
      <p:cxnSp>
        <p:nvCxnSpPr>
          <p:cNvPr id="20" name="Прямая со стрелкой 19"/>
          <p:cNvCxnSpPr/>
          <p:nvPr/>
        </p:nvCxnSpPr>
        <p:spPr>
          <a:xfrm flipH="1">
            <a:off x="4488873" y="1847401"/>
            <a:ext cx="536074" cy="14130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824165" y="1847401"/>
            <a:ext cx="668314" cy="3075483"/>
          </a:xfrm>
          <a:prstGeom prst="rect">
            <a:avLst/>
          </a:prstGeom>
        </p:spPr>
      </p:pic>
      <p:sp>
        <p:nvSpPr>
          <p:cNvPr id="23" name="Равнобедренный треугольник 22"/>
          <p:cNvSpPr/>
          <p:nvPr/>
        </p:nvSpPr>
        <p:spPr>
          <a:xfrm>
            <a:off x="3311237" y="5056909"/>
            <a:ext cx="2521527" cy="155170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Девочки – прилагательные </a:t>
            </a:r>
            <a:endParaRPr lang="ru-RU" dirty="0"/>
          </a:p>
        </p:txBody>
      </p:sp>
      <p:sp>
        <p:nvSpPr>
          <p:cNvPr id="25" name="Равнобедренный треугольник 24"/>
          <p:cNvSpPr/>
          <p:nvPr/>
        </p:nvSpPr>
        <p:spPr>
          <a:xfrm flipV="1">
            <a:off x="7492479" y="5056909"/>
            <a:ext cx="2330394" cy="155170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955346" y="5056909"/>
            <a:ext cx="1404659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Мальчики - глаголы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206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Всем: § 21 п. 1,2, выучить определения</a:t>
            </a:r>
          </a:p>
          <a:p>
            <a:r>
              <a:rPr lang="ru-RU" dirty="0" smtClean="0"/>
              <a:t>Дополнительно: РТ зад.   </a:t>
            </a:r>
            <a:r>
              <a:rPr lang="ru-RU" smtClean="0"/>
              <a:t>С.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60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работы</a:t>
            </a:r>
            <a:br>
              <a:rPr lang="ru-RU" dirty="0" smtClean="0"/>
            </a:br>
            <a:r>
              <a:rPr lang="ru-RU" dirty="0" smtClean="0"/>
              <a:t>(чистая доска)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 smtClean="0"/>
              <a:t>1. Главный источник экономических благ.</a:t>
            </a:r>
          </a:p>
          <a:p>
            <a:r>
              <a:rPr lang="ru-RU" sz="4000" dirty="0" smtClean="0"/>
              <a:t>2. Товары и услуги.</a:t>
            </a:r>
          </a:p>
          <a:p>
            <a:r>
              <a:rPr lang="ru-RU" sz="4000" dirty="0" smtClean="0"/>
              <a:t>3. Факторы производства.</a:t>
            </a:r>
          </a:p>
          <a:p>
            <a:r>
              <a:rPr lang="ru-RU" sz="4000" dirty="0" smtClean="0"/>
              <a:t>4. Разделение труда и специализация.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348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Каким должно быть современное производство?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420977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73288" y="685800"/>
            <a:ext cx="10018712" cy="1752600"/>
          </a:xfrm>
        </p:spPr>
        <p:txBody>
          <a:bodyPr/>
          <a:lstStyle/>
          <a:p>
            <a:r>
              <a:rPr lang="ru-RU" dirty="0" smtClean="0"/>
              <a:t>Вспомним </a:t>
            </a:r>
            <a:br>
              <a:rPr lang="ru-RU" dirty="0" smtClean="0"/>
            </a:br>
            <a:r>
              <a:rPr lang="ru-RU" dirty="0" smtClean="0"/>
              <a:t>«Крестики- нолики»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678927"/>
              </p:ext>
            </p:extLst>
          </p:nvPr>
        </p:nvGraphicFramePr>
        <p:xfrm>
          <a:off x="3352798" y="2438400"/>
          <a:ext cx="5851236" cy="3810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50412">
                  <a:extLst>
                    <a:ext uri="{9D8B030D-6E8A-4147-A177-3AD203B41FA5}">
                      <a16:colId xmlns:a16="http://schemas.microsoft.com/office/drawing/2014/main" val="1767469589"/>
                    </a:ext>
                  </a:extLst>
                </a:gridCol>
                <a:gridCol w="1950412">
                  <a:extLst>
                    <a:ext uri="{9D8B030D-6E8A-4147-A177-3AD203B41FA5}">
                      <a16:colId xmlns:a16="http://schemas.microsoft.com/office/drawing/2014/main" val="327465133"/>
                    </a:ext>
                  </a:extLst>
                </a:gridCol>
                <a:gridCol w="1950412">
                  <a:extLst>
                    <a:ext uri="{9D8B030D-6E8A-4147-A177-3AD203B41FA5}">
                      <a16:colId xmlns:a16="http://schemas.microsoft.com/office/drawing/2014/main" val="2487820003"/>
                    </a:ext>
                  </a:extLst>
                </a:gridCol>
              </a:tblGrid>
              <a:tr h="1270000"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2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3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724430"/>
                  </a:ext>
                </a:extLst>
              </a:tr>
              <a:tr h="1270000"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4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5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6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197417"/>
                  </a:ext>
                </a:extLst>
              </a:tr>
              <a:tr h="1270000"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7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8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9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5847423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781309" y="2757055"/>
            <a:ext cx="2258291" cy="27293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Х – да</a:t>
            </a:r>
          </a:p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О - нет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81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3854"/>
            <a:ext cx="10018713" cy="962891"/>
          </a:xfrm>
        </p:spPr>
        <p:txBody>
          <a:bodyPr/>
          <a:lstStyle/>
          <a:p>
            <a:r>
              <a:rPr lang="ru-RU" dirty="0" smtClean="0"/>
              <a:t>Вопросы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31817" y="775854"/>
            <a:ext cx="10044546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1. В условиях рыночной экономики по мере увеличения цены объем спроса увеличивается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31815" y="1357744"/>
            <a:ext cx="10044545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2.В рыночной экономике господствующее положение занимает частная собственность.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31807" y="1981200"/>
            <a:ext cx="10044549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3. Признаком конкурентного рынка являются регулируемые государством цены.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31803" y="2661804"/>
            <a:ext cx="10044545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4. При рыночной экономике государство вмешивается в экономику в минимальной степени и только с помощью правовых норм.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45634" y="3409950"/>
            <a:ext cx="1003071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5. </a:t>
            </a:r>
            <a:r>
              <a:rPr lang="ru-RU" dirty="0">
                <a:solidFill>
                  <a:schemeClr val="tx1"/>
                </a:solidFill>
              </a:rPr>
              <a:t>Признаком конкурентного рынка является регулируемый государством доступ на рынок производителя товаров и услуг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45635" y="4097482"/>
            <a:ext cx="1004454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6. Признаком конкурентного рынка является неограниченное число участников рынка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31804" y="4724400"/>
            <a:ext cx="10058376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7. Главным механизмом экономики является государственное регулирование цен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31803" y="5398077"/>
            <a:ext cx="10044545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8. Признаком конкурентного рынка является нерегулируемая цена, устраивающая спрос и предложение.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45634" y="6092535"/>
            <a:ext cx="10044545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9. Спрос находится в прямой зависимости от цены.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75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040525"/>
              </p:ext>
            </p:extLst>
          </p:nvPr>
        </p:nvGraphicFramePr>
        <p:xfrm>
          <a:off x="3356075" y="3041072"/>
          <a:ext cx="5851236" cy="3810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50412">
                  <a:extLst>
                    <a:ext uri="{9D8B030D-6E8A-4147-A177-3AD203B41FA5}">
                      <a16:colId xmlns:a16="http://schemas.microsoft.com/office/drawing/2014/main" val="1767469589"/>
                    </a:ext>
                  </a:extLst>
                </a:gridCol>
                <a:gridCol w="1950412">
                  <a:extLst>
                    <a:ext uri="{9D8B030D-6E8A-4147-A177-3AD203B41FA5}">
                      <a16:colId xmlns:a16="http://schemas.microsoft.com/office/drawing/2014/main" val="327465133"/>
                    </a:ext>
                  </a:extLst>
                </a:gridCol>
                <a:gridCol w="1950412">
                  <a:extLst>
                    <a:ext uri="{9D8B030D-6E8A-4147-A177-3AD203B41FA5}">
                      <a16:colId xmlns:a16="http://schemas.microsoft.com/office/drawing/2014/main" val="2487820003"/>
                    </a:ext>
                  </a:extLst>
                </a:gridCol>
              </a:tblGrid>
              <a:tr h="1270000"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О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Х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О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724430"/>
                  </a:ext>
                </a:extLst>
              </a:tr>
              <a:tr h="1270000"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Х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О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Х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197417"/>
                  </a:ext>
                </a:extLst>
              </a:tr>
              <a:tr h="1270000"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О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Х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smtClean="0"/>
                        <a:t>О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5847423"/>
                  </a:ext>
                </a:extLst>
              </a:tr>
            </a:tbl>
          </a:graphicData>
        </a:graphic>
      </p:graphicFrame>
      <p:sp>
        <p:nvSpPr>
          <p:cNvPr id="5" name="Минус 4"/>
          <p:cNvSpPr/>
          <p:nvPr/>
        </p:nvSpPr>
        <p:spPr>
          <a:xfrm rot="1862606">
            <a:off x="2968148" y="4684345"/>
            <a:ext cx="6627089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инус 5"/>
          <p:cNvSpPr/>
          <p:nvPr/>
        </p:nvSpPr>
        <p:spPr>
          <a:xfrm rot="8844225">
            <a:off x="2852567" y="4759534"/>
            <a:ext cx="6627089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516581" y="1454727"/>
            <a:ext cx="394854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Проверь себя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46722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75062" y="2514599"/>
            <a:ext cx="3669581" cy="3124201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0-5 б – «3»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6-8 б – «4»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б – «5»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96144" y="955964"/>
            <a:ext cx="4627419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Оцени свою работу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039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источник необходимо использовать, чтобы определить значение термина?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Словарь:</a:t>
            </a:r>
          </a:p>
          <a:p>
            <a:r>
              <a:rPr lang="ru-RU" dirty="0" smtClean="0"/>
              <a:t>Производство – процесс создания экономических благ (товаров и услуг)   для удовлетворения потребностей людей; главный источник жизнеобеспечения населения.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48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467</TotalTime>
  <Words>813</Words>
  <Application>Microsoft Office PowerPoint</Application>
  <PresentationFormat>Широкоэкранный</PresentationFormat>
  <Paragraphs>190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Corbel</vt:lpstr>
      <vt:lpstr>Times New Roman</vt:lpstr>
      <vt:lpstr>Параллакс</vt:lpstr>
      <vt:lpstr>Презентация PowerPoint</vt:lpstr>
      <vt:lpstr>Презентация PowerPoint</vt:lpstr>
      <vt:lpstr>План работы (чистая доска)</vt:lpstr>
      <vt:lpstr>Проблема </vt:lpstr>
      <vt:lpstr>Вспомним  «Крестики- нолики»</vt:lpstr>
      <vt:lpstr>Вопросы </vt:lpstr>
      <vt:lpstr>Презентация PowerPoint</vt:lpstr>
      <vt:lpstr>Презентация PowerPoint</vt:lpstr>
      <vt:lpstr>Какой источник необходимо использовать, чтобы определить значение термина?</vt:lpstr>
      <vt:lpstr>Производство – основа развития экономики</vt:lpstr>
      <vt:lpstr>Работа с текстом (с.176). Выделите показатели характеристики производства. </vt:lpstr>
      <vt:lpstr>Презентация PowerPoint</vt:lpstr>
      <vt:lpstr>Работая с текстом учебника (с.176), представьте в виде схемы группы видов деятельности российской экономики</vt:lpstr>
      <vt:lpstr>Работая с текстом учебника (с.177) и дополнительным материалом, определите изменения в профессиональной деятельности людей в связи с возникновением новых видов деятельности.</vt:lpstr>
      <vt:lpstr>Цель  и результат производства –  </vt:lpstr>
      <vt:lpstr>Изучив п. 2 «Товары и услуги» (с.177-178), на «4» и «5» - составьте, на «4» и «3» - заполните сравнительную таблицу Товары и услуги</vt:lpstr>
      <vt:lpstr>Презентация PowerPoint</vt:lpstr>
      <vt:lpstr>Повторим пройденное. Игра «Найди пару»: задача – найти «пару», т.е. подобрать определение к термину</vt:lpstr>
      <vt:lpstr>Проблема </vt:lpstr>
      <vt:lpstr>Оцени урок </vt:lpstr>
      <vt:lpstr>Домашнее задание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27</cp:revision>
  <dcterms:created xsi:type="dcterms:W3CDTF">2019-04-01T18:13:36Z</dcterms:created>
  <dcterms:modified xsi:type="dcterms:W3CDTF">2019-05-21T10:21:20Z</dcterms:modified>
</cp:coreProperties>
</file>