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1" r:id="rId5"/>
    <p:sldId id="259" r:id="rId6"/>
    <p:sldId id="260" r:id="rId7"/>
    <p:sldId id="262" r:id="rId8"/>
    <p:sldId id="266" r:id="rId9"/>
    <p:sldId id="258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73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1214422"/>
            <a:ext cx="6172200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ТРЕБОВАНИЯ ФГОС ДО </a:t>
            </a:r>
            <a:br>
              <a:rPr lang="ru-RU" sz="3200" dirty="0" smtClean="0"/>
            </a:br>
            <a:r>
              <a:rPr lang="ru-RU" sz="3200" dirty="0" smtClean="0"/>
              <a:t>К РЕЗУЛЬТАТАМ ОСВОЕНИЯ </a:t>
            </a:r>
            <a:r>
              <a:rPr lang="ru-RU" sz="3200" dirty="0" smtClean="0"/>
              <a:t>ПРОГРАММЫ </a:t>
            </a:r>
            <a:br>
              <a:rPr lang="ru-RU" sz="3200" dirty="0" smtClean="0"/>
            </a:br>
            <a:r>
              <a:rPr lang="ru-RU" sz="3200" dirty="0" smtClean="0"/>
              <a:t>на этапе завершения дошкольного образования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86314" y="5003322"/>
            <a:ext cx="3671886" cy="1371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С.Конёво, СП ДО «Детский сад «Колосок», ноябрь 2019г. Ст.воспитатель </a:t>
            </a:r>
          </a:p>
          <a:p>
            <a:pPr algn="r"/>
            <a:r>
              <a:rPr lang="ru-RU" dirty="0" smtClean="0"/>
              <a:t>Харина Т.А.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соответствии с программой подготовительной группы детского сада ребенок при записи в первый класс: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Знает свое имя, фамилию, адрес, имена членов семьи.</a:t>
            </a:r>
          </a:p>
          <a:p>
            <a:pPr lvl="0"/>
            <a:r>
              <a:rPr lang="ru-RU" dirty="0" smtClean="0"/>
              <a:t>Знает времена года, названия месяцев, дней недели, умеет различать цвета.</a:t>
            </a:r>
          </a:p>
          <a:p>
            <a:pPr lvl="0"/>
            <a:r>
              <a:rPr lang="ru-RU" dirty="0" smtClean="0"/>
              <a:t>Умеет пересчитывать группы предметов в пределах 10.</a:t>
            </a:r>
          </a:p>
          <a:p>
            <a:pPr lvl="0"/>
            <a:r>
              <a:rPr lang="ru-RU" dirty="0" smtClean="0"/>
              <a:t>Умеет увеличивать и уменьшать группу предметов на заданное количество, умеет уравнивать множество предметов.</a:t>
            </a:r>
          </a:p>
          <a:p>
            <a:pPr lvl="0"/>
            <a:r>
              <a:rPr lang="ru-RU" dirty="0" smtClean="0"/>
              <a:t>Умеет сравнивать группы предметов (больше, меньше, равно).</a:t>
            </a:r>
          </a:p>
          <a:p>
            <a:pPr lvl="0"/>
            <a:r>
              <a:rPr lang="ru-RU" dirty="0" smtClean="0"/>
              <a:t>Умеет объединять предметы в группы: мебель, транспорт, одежда, обувь, растения, животные и т.д.</a:t>
            </a:r>
          </a:p>
          <a:p>
            <a:pPr lvl="0"/>
            <a:r>
              <a:rPr lang="ru-RU" dirty="0" smtClean="0"/>
              <a:t>Умеет находить в группе предметов «лишний», (</a:t>
            </a:r>
            <a:r>
              <a:rPr lang="ru-RU" dirty="0" err="1" smtClean="0"/>
              <a:t>н-р</a:t>
            </a:r>
            <a:r>
              <a:rPr lang="ru-RU" dirty="0" smtClean="0"/>
              <a:t>, из группы «одежда» убрать цветок).</a:t>
            </a:r>
          </a:p>
          <a:p>
            <a:pPr lvl="0"/>
            <a:r>
              <a:rPr lang="ru-RU" dirty="0" smtClean="0"/>
              <a:t>Имеет элементарные представления об окружающем мире: о профессиях, о предметах живой и неживой природы, о правилах поведения в общественных местах.</a:t>
            </a:r>
          </a:p>
          <a:p>
            <a:pPr lvl="0"/>
            <a:r>
              <a:rPr lang="ru-RU" dirty="0" smtClean="0"/>
              <a:t>Имеет пространственные представления: право-лево; верх-низ; прямо, кругом, </a:t>
            </a:r>
            <a:r>
              <a:rPr lang="ru-RU" dirty="0" err="1" smtClean="0"/>
              <a:t>под-над</a:t>
            </a:r>
            <a:r>
              <a:rPr lang="ru-RU" dirty="0" smtClean="0"/>
              <a:t>; из-за; из-под чего-либо.</a:t>
            </a:r>
          </a:p>
          <a:p>
            <a:pPr lvl="0"/>
            <a:r>
              <a:rPr lang="ru-RU" dirty="0" smtClean="0"/>
              <a:t>Умеет доброжелательно общаться с другими детьми</a:t>
            </a:r>
          </a:p>
          <a:p>
            <a:pPr lvl="0"/>
            <a:r>
              <a:rPr lang="ru-RU" dirty="0" smtClean="0"/>
              <a:t>Слушает взрослых и уметь выполнять их распоряжения.</a:t>
            </a:r>
          </a:p>
          <a:p>
            <a:pPr lvl="0"/>
            <a:r>
              <a:rPr lang="ru-RU" dirty="0" smtClean="0"/>
              <a:t>Умеет обслуживать себя.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 algn="just"/>
            <a:r>
              <a:rPr lang="ru-RU" sz="2800" dirty="0" smtClean="0"/>
              <a:t>Таким образом детский сад не должен </a:t>
            </a:r>
            <a:r>
              <a:rPr lang="ru-RU" sz="2800" b="1" dirty="0" smtClean="0"/>
              <a:t>обучать</a:t>
            </a:r>
            <a:r>
              <a:rPr lang="ru-RU" sz="2800" dirty="0" smtClean="0"/>
              <a:t> детей, наша задача состоит в формировании общей культуры, развитие «качеств, формирование предпосылок учебной деятельности, обеспечивающих социальную успешность». Все остальное, задача школ и учителей. Уважаемые родители, не торопитесь учить своих детишек чтению, и решению задач. Не лишайте детей детства.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Советы родителям: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Развивайте настойчивость, трудолюбие ребёнка, умение доводить дело до конца</a:t>
            </a:r>
          </a:p>
          <a:p>
            <a:r>
              <a:rPr lang="ru-RU" dirty="0" smtClean="0"/>
              <a:t>Формируйте у него мыслительные способности, наблюдательность, пытливость, интерес к познанию окружающего. Загадывайте ребёнку загадки, составляйте их вместе с ним, проводите элементарные опыты. Пусть ребёнок рассуждает вслух.</a:t>
            </a:r>
          </a:p>
          <a:p>
            <a:r>
              <a:rPr lang="ru-RU" dirty="0" smtClean="0"/>
              <a:t>По возможности не давайте ребёнку готовых ответов, заставляйте его размышлять, исследовать</a:t>
            </a:r>
          </a:p>
          <a:p>
            <a:r>
              <a:rPr lang="ru-RU" dirty="0" smtClean="0"/>
              <a:t>Ставьте ребёнка перед проблемными ситуациями, например, предложите ему выяснить, почему вчера можно было лепить снежную бабу из снега, а сегодня нет.</a:t>
            </a:r>
          </a:p>
          <a:p>
            <a:r>
              <a:rPr lang="ru-RU" dirty="0" smtClean="0"/>
              <a:t>Беседуйте о прочитанных книгах, попытайтесь выяснить, как ребёнок понял их содержание, сумел ли вникнуть в причинную связь событий, правильно ли оценивал поступки действующих лиц, способен ли доказать, почему одних героев он осуждает, других одобряет.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7146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ФЕДЕРАЛЬНЫЙ ЗАКОН-</a:t>
            </a:r>
            <a:br>
              <a:rPr lang="ru-RU" sz="2700" b="1" dirty="0" smtClean="0"/>
            </a:br>
            <a:r>
              <a:rPr lang="ru-RU" sz="2700" b="1" dirty="0" smtClean="0"/>
              <a:t> ОБ ОБРАЗОВАНИИ В РОССИЙСКОЙ ФЕДЕРАЦИИ</a:t>
            </a:r>
            <a:br>
              <a:rPr lang="ru-RU" sz="2700" b="1" dirty="0" smtClean="0"/>
            </a:br>
            <a:r>
              <a:rPr lang="ru-RU" sz="2700" dirty="0" smtClean="0"/>
              <a:t> </a:t>
            </a:r>
            <a:br>
              <a:rPr lang="ru-RU" sz="2700" dirty="0" smtClean="0"/>
            </a:br>
            <a:r>
              <a:rPr lang="ru-RU" sz="2700" dirty="0" smtClean="0"/>
              <a:t>Принят Государственной Думой     21 декабря 2012 года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496"/>
            <a:ext cx="7467600" cy="36164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Статья 10. Структура системы образования</a:t>
            </a:r>
          </a:p>
          <a:p>
            <a:pPr>
              <a:buNone/>
            </a:pPr>
            <a:r>
              <a:rPr lang="ru-RU" dirty="0" smtClean="0"/>
              <a:t>4. В Российской Федерации устанавливаются следующие уровни общего образования: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b="1" dirty="0" smtClean="0"/>
              <a:t>дошкольное образование;</a:t>
            </a:r>
          </a:p>
          <a:p>
            <a:pPr>
              <a:buNone/>
            </a:pPr>
            <a:r>
              <a:rPr lang="ru-RU" dirty="0" smtClean="0"/>
              <a:t>2) начальное общее образование;</a:t>
            </a:r>
          </a:p>
          <a:p>
            <a:pPr>
              <a:buNone/>
            </a:pPr>
            <a:r>
              <a:rPr lang="ru-RU" dirty="0" smtClean="0"/>
              <a:t>3) основное общее образование;</a:t>
            </a:r>
          </a:p>
          <a:p>
            <a:pPr>
              <a:buNone/>
            </a:pPr>
            <a:r>
              <a:rPr lang="ru-RU" dirty="0" smtClean="0"/>
              <a:t>4) среднее общее образование.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Статья 64. Дошкольное образование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 </a:t>
            </a:r>
            <a:r>
              <a:rPr lang="ru-RU" b="1" dirty="0" smtClean="0"/>
              <a:t>Образовательные программы </a:t>
            </a:r>
            <a:r>
              <a:rPr lang="ru-RU" dirty="0" smtClean="0"/>
              <a:t>дошкольного образования направлены на разностороннее развитие детей дошкольного возраста с учетом их возрастных и индивидуальных особенностей, в том числе </a:t>
            </a:r>
            <a:r>
              <a:rPr lang="ru-RU" b="1" dirty="0" smtClean="0"/>
              <a:t>достижение</a:t>
            </a:r>
            <a:r>
              <a:rPr lang="ru-RU" dirty="0" smtClean="0"/>
              <a:t> детьми дошкольного возраста </a:t>
            </a:r>
            <a:r>
              <a:rPr lang="ru-RU" b="1" dirty="0" smtClean="0"/>
              <a:t>уровня развития</a:t>
            </a:r>
            <a:r>
              <a:rPr lang="ru-RU" dirty="0" smtClean="0"/>
              <a:t>, </a:t>
            </a:r>
            <a:r>
              <a:rPr lang="ru-RU" b="1" dirty="0" smtClean="0"/>
              <a:t>необходимог</a:t>
            </a:r>
            <a:r>
              <a:rPr lang="ru-RU" dirty="0" smtClean="0"/>
              <a:t>о и достаточного </a:t>
            </a:r>
            <a:r>
              <a:rPr lang="ru-RU" b="1" dirty="0" smtClean="0"/>
              <a:t>для успешного освоения </a:t>
            </a:r>
            <a:r>
              <a:rPr lang="ru-RU" dirty="0" smtClean="0"/>
              <a:t>ими образовательных </a:t>
            </a:r>
            <a:r>
              <a:rPr lang="ru-RU" b="1" dirty="0" smtClean="0"/>
              <a:t>программ начального общего образования….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541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ФГОС ДО – </a:t>
            </a:r>
            <a:br>
              <a:rPr lang="ru-RU" dirty="0" smtClean="0"/>
            </a:br>
            <a:r>
              <a:rPr lang="ru-RU" dirty="0" smtClean="0"/>
              <a:t>федеральный государственный стандарт дошкольного образования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14488"/>
            <a:ext cx="72866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2000" dirty="0" smtClean="0"/>
              <a:t>1.8. Стандарт включает в себя требования к:</a:t>
            </a:r>
          </a:p>
          <a:p>
            <a:endParaRPr lang="ru-RU" sz="2000" dirty="0" smtClean="0"/>
          </a:p>
          <a:p>
            <a:r>
              <a:rPr lang="ru-RU" sz="2000" dirty="0" smtClean="0"/>
              <a:t>структуре Программы и ее объему;</a:t>
            </a:r>
          </a:p>
          <a:p>
            <a:endParaRPr lang="ru-RU" sz="2000" dirty="0" smtClean="0"/>
          </a:p>
          <a:p>
            <a:r>
              <a:rPr lang="ru-RU" sz="2000" dirty="0" smtClean="0"/>
              <a:t>условиям реализации Программы;</a:t>
            </a:r>
          </a:p>
          <a:p>
            <a:endParaRPr lang="ru-RU" sz="2000" dirty="0" smtClean="0"/>
          </a:p>
          <a:p>
            <a:r>
              <a:rPr lang="ru-RU" sz="2000" b="1" dirty="0" smtClean="0"/>
              <a:t>результатам освоения Программы.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Autofit/>
          </a:bodyPr>
          <a:lstStyle/>
          <a:p>
            <a:r>
              <a:rPr lang="ru-RU" sz="2000" dirty="0" smtClean="0"/>
              <a:t>IV. ТРЕБОВАНИЯ К РЕЗУЛЬТАТАМ ОСВОЕНИЯ ОСНОВНОЙ</a:t>
            </a:r>
            <a:br>
              <a:rPr lang="ru-RU" sz="2000" dirty="0" smtClean="0"/>
            </a:br>
            <a:r>
              <a:rPr lang="ru-RU" sz="2000" dirty="0" smtClean="0"/>
              <a:t>ОБРАЗОВАТЕЛЬНОЙ ПРОГРАММЫ ДОШКОЛЬНОГО ОБРАЗОВАНИЯ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4.1. Требования Стандарта к результатам освоения Программы представлены в виде </a:t>
            </a:r>
            <a:r>
              <a:rPr lang="ru-RU" b="1" dirty="0" smtClean="0"/>
              <a:t>целевых ориентиров </a:t>
            </a:r>
            <a:r>
              <a:rPr lang="ru-RU" dirty="0" smtClean="0"/>
              <a:t>дошкольного образования, которые представляют собой социально-нормативные возрастные характеристики </a:t>
            </a:r>
            <a:r>
              <a:rPr lang="ru-RU" b="1" dirty="0" smtClean="0"/>
              <a:t>возможных достижений ребенка на этапе завершения уровня дошкольного образования</a:t>
            </a:r>
            <a:r>
              <a:rPr lang="ru-RU" dirty="0" smtClean="0"/>
              <a:t>. </a:t>
            </a:r>
            <a:r>
              <a:rPr lang="ru-RU" b="1" dirty="0" smtClean="0"/>
              <a:t>Специфика</a:t>
            </a:r>
            <a:r>
              <a:rPr lang="ru-RU" dirty="0" smtClean="0"/>
              <a:t> дошкольного детства (гибкость, пластичность развития ребенка, высокий разброс вариантов его развития, его непосредственность и непроизвольность), а также </a:t>
            </a:r>
            <a:r>
              <a:rPr lang="ru-RU" b="1" dirty="0" smtClean="0"/>
              <a:t>системные особенности </a:t>
            </a:r>
            <a:r>
              <a:rPr lang="ru-RU" dirty="0" smtClean="0"/>
              <a:t>дошкольного образования (необязательность уровня дошкольного образования в Российской Федерации, отсутствие возможности вменения ребенку какой-либо ответственности за результат) делают </a:t>
            </a:r>
            <a:r>
              <a:rPr lang="ru-RU" b="1" dirty="0" smtClean="0"/>
              <a:t>неправомерными требования от ребенка дошкольного возраста конкретных образовательных достижений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Целевые ориентиры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4.3. …</a:t>
            </a:r>
            <a:r>
              <a:rPr lang="ru-RU" sz="2400" b="1" dirty="0" smtClean="0"/>
              <a:t>не подлежат непосредственной оценке</a:t>
            </a:r>
            <a:r>
              <a:rPr lang="ru-RU" sz="2400" dirty="0" smtClean="0"/>
              <a:t>, в том числе в виде педагогической диагностики (мониторинга), и не являются основанием для их формального сравнения с реальными достижениями детей. Они </a:t>
            </a:r>
            <a:r>
              <a:rPr lang="ru-RU" sz="2400" b="1" dirty="0" smtClean="0"/>
              <a:t>не являются основой объективной оценки соответствия установленным требованиям образовательной деятельности и подготовки детей . </a:t>
            </a:r>
            <a:r>
              <a:rPr lang="ru-RU" sz="2400" dirty="0" smtClean="0"/>
              <a:t>Освоение Программы </a:t>
            </a:r>
            <a:r>
              <a:rPr lang="ru-RU" sz="2400" b="1" dirty="0" smtClean="0"/>
              <a:t>не</a:t>
            </a:r>
            <a:r>
              <a:rPr lang="ru-RU" sz="2400" dirty="0" smtClean="0"/>
              <a:t> </a:t>
            </a:r>
            <a:r>
              <a:rPr lang="ru-RU" sz="2400" b="1" dirty="0" smtClean="0"/>
              <a:t>сопровождается</a:t>
            </a:r>
            <a:r>
              <a:rPr lang="ru-RU" sz="2400" dirty="0" smtClean="0"/>
              <a:t> проведением промежуточных аттестаций и итоговой аттестации воспитанников 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114300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Целевые ориентиры на этапе завершения</a:t>
            </a:r>
            <a:br>
              <a:rPr lang="ru-RU" sz="2700" dirty="0" smtClean="0"/>
            </a:br>
            <a:r>
              <a:rPr lang="ru-RU" sz="2700" dirty="0" smtClean="0"/>
              <a:t>дошкольного образования: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401080" cy="50006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ребенок </a:t>
            </a:r>
            <a:r>
              <a:rPr lang="ru-RU" b="1" dirty="0" smtClean="0"/>
              <a:t>овладевает</a:t>
            </a:r>
            <a:r>
              <a:rPr lang="ru-RU" dirty="0" smtClean="0"/>
              <a:t> основными культурными способами деятельности, </a:t>
            </a:r>
            <a:r>
              <a:rPr lang="ru-RU" b="1" dirty="0" smtClean="0"/>
              <a:t>проявляет</a:t>
            </a:r>
            <a:r>
              <a:rPr lang="ru-RU" dirty="0" smtClean="0"/>
              <a:t> инициативу и самостоятельность в разных видах деятельности - игре, общении, познавательно-исследовательской деятельности, конструировании и др.; </a:t>
            </a:r>
            <a:r>
              <a:rPr lang="ru-RU" b="1" dirty="0" smtClean="0"/>
              <a:t>способен</a:t>
            </a:r>
            <a:r>
              <a:rPr lang="ru-RU" dirty="0" smtClean="0"/>
              <a:t> выбирать себе род занятий, участников по совместной деятельности;</a:t>
            </a:r>
          </a:p>
          <a:p>
            <a:r>
              <a:rPr lang="ru-RU" dirty="0" smtClean="0"/>
              <a:t>ребенок </a:t>
            </a:r>
            <a:r>
              <a:rPr lang="ru-RU" b="1" dirty="0" smtClean="0"/>
              <a:t>обладает</a:t>
            </a:r>
            <a:r>
              <a:rPr lang="ru-RU" dirty="0" smtClean="0"/>
              <a:t>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</a:t>
            </a:r>
            <a:r>
              <a:rPr lang="ru-RU" b="1" dirty="0" smtClean="0"/>
              <a:t>Способен</a:t>
            </a:r>
            <a:r>
              <a:rPr lang="ru-RU" dirty="0" smtClean="0"/>
              <a:t>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r>
              <a:rPr lang="ru-RU" b="1" dirty="0" smtClean="0"/>
              <a:t>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043890" cy="604534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</a:p>
          <a:p>
            <a:r>
              <a:rPr lang="ru-RU" dirty="0" smtClean="0"/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r>
              <a:rPr lang="ru-RU" dirty="0" smtClean="0"/>
              <a:t>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опираясь на свои знания и умения в различных видах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Критерии готовности к школе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</a:t>
            </a:r>
            <a:r>
              <a:rPr lang="ru-RU" b="1" dirty="0" smtClean="0"/>
              <a:t> Интеллектуальная</a:t>
            </a:r>
            <a:r>
              <a:rPr lang="ru-RU" dirty="0" smtClean="0"/>
              <a:t>: умение выделить фигуру из фона; способность концентрировать внимание; устанавливать связи между явлениями и событиями; возможность логического запоминания; умение воспроизводить образец; развитие тонких движений руки и их координации. </a:t>
            </a:r>
          </a:p>
          <a:p>
            <a:pPr>
              <a:buNone/>
            </a:pPr>
            <a:r>
              <a:rPr lang="ru-RU" dirty="0" smtClean="0"/>
              <a:t>2.</a:t>
            </a:r>
            <a:r>
              <a:rPr lang="ru-RU" b="1" dirty="0" smtClean="0"/>
              <a:t> Эмоциональная</a:t>
            </a:r>
            <a:r>
              <a:rPr lang="ru-RU" dirty="0" smtClean="0"/>
              <a:t>: ослабление импульсивных реакций; умение длительно выполнять не очень привлекательную работу; развитие произвольности поведения. 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b="1" dirty="0" smtClean="0"/>
              <a:t>Социальная: </a:t>
            </a:r>
            <a:r>
              <a:rPr lang="ru-RU" dirty="0" smtClean="0"/>
              <a:t>общение со сверстниками; умение подчинять свое поведение законам детских групп; способность принимать роль ученика; умение слушать; умение выполнять указания учителя.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</TotalTime>
  <Words>803</Words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ТРЕБОВАНИЯ ФГОС ДО  К РЕЗУЛЬТАТАМ ОСВОЕНИЯ ПРОГРАММЫ  на этапе завершения дошкольного образования </vt:lpstr>
      <vt:lpstr>           ФЕДЕРАЛЬНЫЙ ЗАКОН-  ОБ ОБРАЗОВАНИИ В РОССИЙСКОЙ ФЕДЕРАЦИИ   Принят Государственной Думой     21 декабря 2012 года </vt:lpstr>
      <vt:lpstr>Статья 64. Дошкольное образование </vt:lpstr>
      <vt:lpstr>ФГОС ДО –  федеральный государственный стандарт дошкольного образования</vt:lpstr>
      <vt:lpstr>IV. ТРЕБОВАНИЯ К РЕЗУЛЬТАТАМ ОСВОЕНИЯ ОСНОВНОЙ ОБРАЗОВАТЕЛЬНОЙ ПРОГРАММЫ ДОШКОЛЬНОГО ОБРАЗОВАНИЯ</vt:lpstr>
      <vt:lpstr>Целевые ориентиры</vt:lpstr>
      <vt:lpstr>Целевые ориентиры на этапе завершения дошкольного образования: </vt:lpstr>
      <vt:lpstr>Слайд 8</vt:lpstr>
      <vt:lpstr>Критерии готовности к школе</vt:lpstr>
      <vt:lpstr>В соответствии с программой подготовительной группы детского сада ребенок при записи в первый класс: </vt:lpstr>
      <vt:lpstr>Слайд 11</vt:lpstr>
      <vt:lpstr>Советы родителям: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детей к школе в ДОУ</dc:title>
  <dc:creator>1</dc:creator>
  <cp:lastModifiedBy>Татьяна</cp:lastModifiedBy>
  <cp:revision>3</cp:revision>
  <dcterms:created xsi:type="dcterms:W3CDTF">2019-11-12T08:30:58Z</dcterms:created>
  <dcterms:modified xsi:type="dcterms:W3CDTF">2019-11-21T06:52:37Z</dcterms:modified>
</cp:coreProperties>
</file>