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04" r:id="rId3"/>
    <p:sldId id="310" r:id="rId4"/>
    <p:sldId id="262" r:id="rId5"/>
    <p:sldId id="259" r:id="rId6"/>
    <p:sldId id="261" r:id="rId7"/>
    <p:sldId id="295" r:id="rId8"/>
    <p:sldId id="309" r:id="rId9"/>
    <p:sldId id="305" r:id="rId10"/>
    <p:sldId id="303" r:id="rId11"/>
    <p:sldId id="306" r:id="rId12"/>
    <p:sldId id="302" r:id="rId13"/>
    <p:sldId id="301" r:id="rId14"/>
    <p:sldId id="298" r:id="rId15"/>
    <p:sldId id="299" r:id="rId16"/>
    <p:sldId id="300" r:id="rId17"/>
    <p:sldId id="293" r:id="rId18"/>
    <p:sldId id="311" r:id="rId19"/>
    <p:sldId id="313" r:id="rId20"/>
    <p:sldId id="314" r:id="rId21"/>
    <p:sldId id="315" r:id="rId22"/>
    <p:sldId id="316" r:id="rId23"/>
    <p:sldId id="307" r:id="rId24"/>
    <p:sldId id="29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9C2544-AEF0-4134-904F-72ED2F7CAE36}" type="doc">
      <dgm:prSet loTypeId="urn:microsoft.com/office/officeart/2005/8/layout/radial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533F0D3-5116-4198-9F47-868E2417B85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Объект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AB54A67-86BF-47C9-9D6D-20D32826E47C}" type="parTrans" cxnId="{865424E1-4FF8-4A49-B8FA-BAE8623E1EBA}">
      <dgm:prSet/>
      <dgm:spPr/>
      <dgm:t>
        <a:bodyPr/>
        <a:lstStyle/>
        <a:p>
          <a:endParaRPr lang="ru-RU" b="1"/>
        </a:p>
      </dgm:t>
    </dgm:pt>
    <dgm:pt modelId="{C76CD31B-3571-4FE4-A0BE-19CE315A6C91}" type="sibTrans" cxnId="{865424E1-4FF8-4A49-B8FA-BAE8623E1EBA}">
      <dgm:prSet/>
      <dgm:spPr/>
      <dgm:t>
        <a:bodyPr/>
        <a:lstStyle/>
        <a:p>
          <a:endParaRPr lang="ru-RU" b="1"/>
        </a:p>
      </dgm:t>
    </dgm:pt>
    <dgm:pt modelId="{E573574D-F464-491C-ACCD-3DFB65D006E5}">
      <dgm:prSet phldrT="[Текст]" custT="1"/>
      <dgm:spPr/>
      <dgm:t>
        <a:bodyPr/>
        <a:lstStyle/>
        <a:p>
          <a:r>
            <a:rPr lang="ru-RU" sz="2400" b="1" i="0" dirty="0" smtClean="0">
              <a:latin typeface="Times New Roman" pitchFamily="18" charset="0"/>
              <a:cs typeface="Times New Roman" pitchFamily="18" charset="0"/>
            </a:rPr>
            <a:t>Геометрические  иллюзии</a:t>
          </a:r>
          <a:endParaRPr lang="ru-RU" sz="2400" b="1" i="0" dirty="0">
            <a:latin typeface="Times New Roman" pitchFamily="18" charset="0"/>
            <a:cs typeface="Times New Roman" pitchFamily="18" charset="0"/>
          </a:endParaRPr>
        </a:p>
      </dgm:t>
    </dgm:pt>
    <dgm:pt modelId="{4E3A432B-F45D-4953-8A41-DD3C105DC0BD}" type="parTrans" cxnId="{8AA6865C-F7A8-4AD2-AB32-9410AB614AC4}">
      <dgm:prSet/>
      <dgm:spPr/>
      <dgm:t>
        <a:bodyPr/>
        <a:lstStyle/>
        <a:p>
          <a:endParaRPr lang="ru-RU" b="1"/>
        </a:p>
      </dgm:t>
    </dgm:pt>
    <dgm:pt modelId="{A7D0A7A2-6058-4AA5-AB6F-D6EBD131444C}" type="sibTrans" cxnId="{8AA6865C-F7A8-4AD2-AB32-9410AB614AC4}">
      <dgm:prSet/>
      <dgm:spPr/>
      <dgm:t>
        <a:bodyPr/>
        <a:lstStyle/>
        <a:p>
          <a:endParaRPr lang="ru-RU" b="1"/>
        </a:p>
      </dgm:t>
    </dgm:pt>
    <dgm:pt modelId="{6D636C45-5EA0-4CF3-AE32-E2ABDBA44D9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Гипотеза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B4B86364-9F22-4FAB-A336-D8163F2A43B7}" type="parTrans" cxnId="{B8875437-33F7-4A5F-8504-608FD3957608}">
      <dgm:prSet/>
      <dgm:spPr/>
      <dgm:t>
        <a:bodyPr/>
        <a:lstStyle/>
        <a:p>
          <a:endParaRPr lang="ru-RU" b="1"/>
        </a:p>
      </dgm:t>
    </dgm:pt>
    <dgm:pt modelId="{AA8F6891-F1F2-4013-A38F-91AF68724E6F}" type="sibTrans" cxnId="{B8875437-33F7-4A5F-8504-608FD3957608}">
      <dgm:prSet/>
      <dgm:spPr/>
      <dgm:t>
        <a:bodyPr/>
        <a:lstStyle/>
        <a:p>
          <a:endParaRPr lang="ru-RU" b="1"/>
        </a:p>
      </dgm:t>
    </dgm:pt>
    <dgm:pt modelId="{01908D5B-E868-4E8A-9B22-18345800CF6F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Зрительные иллюзии можно объяснить с помощью законов геометрии, а «волшебство» зрительных иллюзий  обосновать математически</a:t>
          </a:r>
          <a:r>
            <a:rPr lang="ru-RU" sz="1700" b="1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700" b="1" i="0" dirty="0">
            <a:latin typeface="Times New Roman" pitchFamily="18" charset="0"/>
            <a:cs typeface="Times New Roman" pitchFamily="18" charset="0"/>
          </a:endParaRPr>
        </a:p>
      </dgm:t>
    </dgm:pt>
    <dgm:pt modelId="{061B73DB-59A4-471E-B2CF-F5332DFE4372}" type="parTrans" cxnId="{989B32F4-5E5F-4307-8319-7C67AEAD6166}">
      <dgm:prSet/>
      <dgm:spPr/>
      <dgm:t>
        <a:bodyPr/>
        <a:lstStyle/>
        <a:p>
          <a:endParaRPr lang="ru-RU" b="1"/>
        </a:p>
      </dgm:t>
    </dgm:pt>
    <dgm:pt modelId="{9B1AFCED-E6AD-4D4E-8E4E-9FEAE53CA194}" type="sibTrans" cxnId="{989B32F4-5E5F-4307-8319-7C67AEAD6166}">
      <dgm:prSet/>
      <dgm:spPr/>
      <dgm:t>
        <a:bodyPr/>
        <a:lstStyle/>
        <a:p>
          <a:endParaRPr lang="ru-RU" b="1"/>
        </a:p>
      </dgm:t>
    </dgm:pt>
    <dgm:pt modelId="{134686C5-BCDB-447B-B3C3-62F8E90469EF}">
      <dgm:prSet phldrT="[Текст]" custT="1"/>
      <dgm:spPr/>
      <dgm:t>
        <a:bodyPr/>
        <a:lstStyle/>
        <a:p>
          <a:r>
            <a: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Цель</a:t>
          </a:r>
          <a:endParaRPr lang="ru-RU" sz="48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2EDF41-BD12-4704-919F-1ACAC11AF82E}" type="parTrans" cxnId="{248F9D2D-9286-41F5-AD5F-0EA2D4F31D1A}">
      <dgm:prSet/>
      <dgm:spPr/>
      <dgm:t>
        <a:bodyPr/>
        <a:lstStyle/>
        <a:p>
          <a:endParaRPr lang="ru-RU" b="1"/>
        </a:p>
      </dgm:t>
    </dgm:pt>
    <dgm:pt modelId="{FF0E6983-CB5A-44CA-9EE1-3E333058C570}" type="sibTrans" cxnId="{248F9D2D-9286-41F5-AD5F-0EA2D4F31D1A}">
      <dgm:prSet/>
      <dgm:spPr/>
      <dgm:t>
        <a:bodyPr/>
        <a:lstStyle/>
        <a:p>
          <a:endParaRPr lang="ru-RU" b="1"/>
        </a:p>
      </dgm:t>
    </dgm:pt>
    <dgm:pt modelId="{9D5F805B-B769-439F-BFFE-849CF5D7596A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Объяснение зрительных иллюзий  с помощью геометрических законов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99257A58-15C9-4F2D-A670-D7947C356166}" type="parTrans" cxnId="{525F532A-5268-464B-BEB8-AFABDD86B857}">
      <dgm:prSet/>
      <dgm:spPr/>
      <dgm:t>
        <a:bodyPr/>
        <a:lstStyle/>
        <a:p>
          <a:endParaRPr lang="ru-RU" b="1"/>
        </a:p>
      </dgm:t>
    </dgm:pt>
    <dgm:pt modelId="{0D3F1169-8CBD-4467-9A9F-CE7A6B5E2FBA}" type="sibTrans" cxnId="{525F532A-5268-464B-BEB8-AFABDD86B857}">
      <dgm:prSet/>
      <dgm:spPr/>
      <dgm:t>
        <a:bodyPr/>
        <a:lstStyle/>
        <a:p>
          <a:endParaRPr lang="ru-RU" b="1"/>
        </a:p>
      </dgm:t>
    </dgm:pt>
    <dgm:pt modelId="{0AF30392-ACA3-4030-8CCC-4591C2EDA99A}" type="pres">
      <dgm:prSet presAssocID="{9C9C2544-AEF0-4134-904F-72ED2F7CAE36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32FBE5-ABBF-4CA5-A72E-3F4F558EB961}" type="pres">
      <dgm:prSet presAssocID="{9C9C2544-AEF0-4134-904F-72ED2F7CAE36}" presName="cycle" presStyleCnt="0"/>
      <dgm:spPr/>
    </dgm:pt>
    <dgm:pt modelId="{4A230DC9-3780-4F1C-B7ED-25E5E4A463C4}" type="pres">
      <dgm:prSet presAssocID="{9C9C2544-AEF0-4134-904F-72ED2F7CAE36}" presName="centerShape" presStyleCnt="0"/>
      <dgm:spPr/>
    </dgm:pt>
    <dgm:pt modelId="{83A96D84-8672-4EA8-8014-A2835097972F}" type="pres">
      <dgm:prSet presAssocID="{9C9C2544-AEF0-4134-904F-72ED2F7CAE36}" presName="connSite" presStyleLbl="node1" presStyleIdx="0" presStyleCnt="4"/>
      <dgm:spPr/>
    </dgm:pt>
    <dgm:pt modelId="{5B9EFF4E-3379-46A3-A0CC-65C2E40AC460}" type="pres">
      <dgm:prSet presAssocID="{9C9C2544-AEF0-4134-904F-72ED2F7CAE36}" presName="visible" presStyleLbl="node1" presStyleIdx="0" presStyleCnt="4"/>
      <dgm:spPr/>
    </dgm:pt>
    <dgm:pt modelId="{0FE15B70-6E96-4278-8F02-7D907E379BEA}" type="pres">
      <dgm:prSet presAssocID="{8AB54A67-86BF-47C9-9D6D-20D32826E47C}" presName="Name25" presStyleLbl="parChTrans1D1" presStyleIdx="0" presStyleCnt="3"/>
      <dgm:spPr/>
      <dgm:t>
        <a:bodyPr/>
        <a:lstStyle/>
        <a:p>
          <a:endParaRPr lang="ru-RU"/>
        </a:p>
      </dgm:t>
    </dgm:pt>
    <dgm:pt modelId="{1D4CAE35-5F77-4A43-8ACD-C5E42268F842}" type="pres">
      <dgm:prSet presAssocID="{1533F0D3-5116-4198-9F47-868E2417B857}" presName="node" presStyleCnt="0"/>
      <dgm:spPr/>
    </dgm:pt>
    <dgm:pt modelId="{301A461C-942C-4119-B3A5-3B2C2744738B}" type="pres">
      <dgm:prSet presAssocID="{1533F0D3-5116-4198-9F47-868E2417B857}" presName="parentNode" presStyleLbl="node1" presStyleIdx="1" presStyleCnt="4" custScaleX="1278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A71C8-7112-4D04-AC17-DA2AB6979F4F}" type="pres">
      <dgm:prSet presAssocID="{1533F0D3-5116-4198-9F47-868E2417B857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933610-755E-4513-AC1B-DF76B0124E55}" type="pres">
      <dgm:prSet presAssocID="{B4B86364-9F22-4FAB-A336-D8163F2A43B7}" presName="Name25" presStyleLbl="parChTrans1D1" presStyleIdx="1" presStyleCnt="3"/>
      <dgm:spPr/>
      <dgm:t>
        <a:bodyPr/>
        <a:lstStyle/>
        <a:p>
          <a:endParaRPr lang="ru-RU"/>
        </a:p>
      </dgm:t>
    </dgm:pt>
    <dgm:pt modelId="{69A0B355-3295-4A97-A539-EE0546C3F3F9}" type="pres">
      <dgm:prSet presAssocID="{6D636C45-5EA0-4CF3-AE32-E2ABDBA44D9A}" presName="node" presStyleCnt="0"/>
      <dgm:spPr/>
    </dgm:pt>
    <dgm:pt modelId="{19020A41-8A1E-4EF1-B243-73018A3A89D1}" type="pres">
      <dgm:prSet presAssocID="{6D636C45-5EA0-4CF3-AE32-E2ABDBA44D9A}" presName="parentNode" presStyleLbl="node1" presStyleIdx="2" presStyleCnt="4" custScaleX="1494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7A6FFA-A865-46D6-AB34-BE95BAF0D7E3}" type="pres">
      <dgm:prSet presAssocID="{6D636C45-5EA0-4CF3-AE32-E2ABDBA44D9A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C31CE6-B507-419F-881B-1196D12F3F49}" type="pres">
      <dgm:prSet presAssocID="{0C2EDF41-BD12-4704-919F-1ACAC11AF82E}" presName="Name25" presStyleLbl="parChTrans1D1" presStyleIdx="2" presStyleCnt="3"/>
      <dgm:spPr/>
      <dgm:t>
        <a:bodyPr/>
        <a:lstStyle/>
        <a:p>
          <a:endParaRPr lang="ru-RU"/>
        </a:p>
      </dgm:t>
    </dgm:pt>
    <dgm:pt modelId="{7E089810-9B30-4843-896F-3AD62BDB97B2}" type="pres">
      <dgm:prSet presAssocID="{134686C5-BCDB-447B-B3C3-62F8E90469EF}" presName="node" presStyleCnt="0"/>
      <dgm:spPr/>
    </dgm:pt>
    <dgm:pt modelId="{708342D9-7E92-423D-9CCC-8ED84009EB1C}" type="pres">
      <dgm:prSet presAssocID="{134686C5-BCDB-447B-B3C3-62F8E90469EF}" presName="parentNode" presStyleLbl="node1" presStyleIdx="3" presStyleCnt="4" custScaleX="150348" custScaleY="1574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E8952-6EDC-4CB9-A2F1-0604B3B13AF2}" type="pres">
      <dgm:prSet presAssocID="{134686C5-BCDB-447B-B3C3-62F8E90469EF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DF579E-AA02-4FB9-B43C-00E3A3C21D6F}" type="presOf" srcId="{B4B86364-9F22-4FAB-A336-D8163F2A43B7}" destId="{B2933610-755E-4513-AC1B-DF76B0124E55}" srcOrd="0" destOrd="0" presId="urn:microsoft.com/office/officeart/2005/8/layout/radial2"/>
    <dgm:cxn modelId="{9DE934CB-73A3-4F30-BF1F-39D01B1B192B}" type="presOf" srcId="{01908D5B-E868-4E8A-9B22-18345800CF6F}" destId="{AF7A6FFA-A865-46D6-AB34-BE95BAF0D7E3}" srcOrd="0" destOrd="0" presId="urn:microsoft.com/office/officeart/2005/8/layout/radial2"/>
    <dgm:cxn modelId="{248F9D2D-9286-41F5-AD5F-0EA2D4F31D1A}" srcId="{9C9C2544-AEF0-4134-904F-72ED2F7CAE36}" destId="{134686C5-BCDB-447B-B3C3-62F8E90469EF}" srcOrd="2" destOrd="0" parTransId="{0C2EDF41-BD12-4704-919F-1ACAC11AF82E}" sibTransId="{FF0E6983-CB5A-44CA-9EE1-3E333058C570}"/>
    <dgm:cxn modelId="{C852E81B-E545-44FC-A60A-116663A27D02}" type="presOf" srcId="{E573574D-F464-491C-ACCD-3DFB65D006E5}" destId="{F6DA71C8-7112-4D04-AC17-DA2AB6979F4F}" srcOrd="0" destOrd="0" presId="urn:microsoft.com/office/officeart/2005/8/layout/radial2"/>
    <dgm:cxn modelId="{1EA633B1-CD8A-4516-9889-18A6F8A9453D}" type="presOf" srcId="{0C2EDF41-BD12-4704-919F-1ACAC11AF82E}" destId="{EBC31CE6-B507-419F-881B-1196D12F3F49}" srcOrd="0" destOrd="0" presId="urn:microsoft.com/office/officeart/2005/8/layout/radial2"/>
    <dgm:cxn modelId="{92EB4B78-9CCB-40C9-B569-092EE8DA14FE}" type="presOf" srcId="{1533F0D3-5116-4198-9F47-868E2417B857}" destId="{301A461C-942C-4119-B3A5-3B2C2744738B}" srcOrd="0" destOrd="0" presId="urn:microsoft.com/office/officeart/2005/8/layout/radial2"/>
    <dgm:cxn modelId="{C26657EA-8B3F-4505-82D8-D7D7DE530537}" type="presOf" srcId="{6D636C45-5EA0-4CF3-AE32-E2ABDBA44D9A}" destId="{19020A41-8A1E-4EF1-B243-73018A3A89D1}" srcOrd="0" destOrd="0" presId="urn:microsoft.com/office/officeart/2005/8/layout/radial2"/>
    <dgm:cxn modelId="{865424E1-4FF8-4A49-B8FA-BAE8623E1EBA}" srcId="{9C9C2544-AEF0-4134-904F-72ED2F7CAE36}" destId="{1533F0D3-5116-4198-9F47-868E2417B857}" srcOrd="0" destOrd="0" parTransId="{8AB54A67-86BF-47C9-9D6D-20D32826E47C}" sibTransId="{C76CD31B-3571-4FE4-A0BE-19CE315A6C91}"/>
    <dgm:cxn modelId="{E106443A-6E3C-46CE-8BEF-A5771EBAEF35}" type="presOf" srcId="{8AB54A67-86BF-47C9-9D6D-20D32826E47C}" destId="{0FE15B70-6E96-4278-8F02-7D907E379BEA}" srcOrd="0" destOrd="0" presId="urn:microsoft.com/office/officeart/2005/8/layout/radial2"/>
    <dgm:cxn modelId="{989B32F4-5E5F-4307-8319-7C67AEAD6166}" srcId="{6D636C45-5EA0-4CF3-AE32-E2ABDBA44D9A}" destId="{01908D5B-E868-4E8A-9B22-18345800CF6F}" srcOrd="0" destOrd="0" parTransId="{061B73DB-59A4-471E-B2CF-F5332DFE4372}" sibTransId="{9B1AFCED-E6AD-4D4E-8E4E-9FEAE53CA194}"/>
    <dgm:cxn modelId="{8AA6865C-F7A8-4AD2-AB32-9410AB614AC4}" srcId="{1533F0D3-5116-4198-9F47-868E2417B857}" destId="{E573574D-F464-491C-ACCD-3DFB65D006E5}" srcOrd="0" destOrd="0" parTransId="{4E3A432B-F45D-4953-8A41-DD3C105DC0BD}" sibTransId="{A7D0A7A2-6058-4AA5-AB6F-D6EBD131444C}"/>
    <dgm:cxn modelId="{AD3B8053-649B-4BFF-924E-55D5781CFFF8}" type="presOf" srcId="{9C9C2544-AEF0-4134-904F-72ED2F7CAE36}" destId="{0AF30392-ACA3-4030-8CCC-4591C2EDA99A}" srcOrd="0" destOrd="0" presId="urn:microsoft.com/office/officeart/2005/8/layout/radial2"/>
    <dgm:cxn modelId="{BD9B4437-122A-493A-8B3E-EF066FD444A2}" type="presOf" srcId="{134686C5-BCDB-447B-B3C3-62F8E90469EF}" destId="{708342D9-7E92-423D-9CCC-8ED84009EB1C}" srcOrd="0" destOrd="0" presId="urn:microsoft.com/office/officeart/2005/8/layout/radial2"/>
    <dgm:cxn modelId="{EC55008C-015C-43B7-8A1E-AD274D111430}" type="presOf" srcId="{9D5F805B-B769-439F-BFFE-849CF5D7596A}" destId="{F4AE8952-6EDC-4CB9-A2F1-0604B3B13AF2}" srcOrd="0" destOrd="0" presId="urn:microsoft.com/office/officeart/2005/8/layout/radial2"/>
    <dgm:cxn modelId="{B8875437-33F7-4A5F-8504-608FD3957608}" srcId="{9C9C2544-AEF0-4134-904F-72ED2F7CAE36}" destId="{6D636C45-5EA0-4CF3-AE32-E2ABDBA44D9A}" srcOrd="1" destOrd="0" parTransId="{B4B86364-9F22-4FAB-A336-D8163F2A43B7}" sibTransId="{AA8F6891-F1F2-4013-A38F-91AF68724E6F}"/>
    <dgm:cxn modelId="{525F532A-5268-464B-BEB8-AFABDD86B857}" srcId="{134686C5-BCDB-447B-B3C3-62F8E90469EF}" destId="{9D5F805B-B769-439F-BFFE-849CF5D7596A}" srcOrd="0" destOrd="0" parTransId="{99257A58-15C9-4F2D-A670-D7947C356166}" sibTransId="{0D3F1169-8CBD-4467-9A9F-CE7A6B5E2FBA}"/>
    <dgm:cxn modelId="{0CF4C076-ACA9-4371-9888-A44F57C75519}" type="presParOf" srcId="{0AF30392-ACA3-4030-8CCC-4591C2EDA99A}" destId="{7432FBE5-ABBF-4CA5-A72E-3F4F558EB961}" srcOrd="0" destOrd="0" presId="urn:microsoft.com/office/officeart/2005/8/layout/radial2"/>
    <dgm:cxn modelId="{88940CD2-C121-4DB3-BAA2-F9F85B2F01E7}" type="presParOf" srcId="{7432FBE5-ABBF-4CA5-A72E-3F4F558EB961}" destId="{4A230DC9-3780-4F1C-B7ED-25E5E4A463C4}" srcOrd="0" destOrd="0" presId="urn:microsoft.com/office/officeart/2005/8/layout/radial2"/>
    <dgm:cxn modelId="{FA87B4A8-A1B0-482B-9E17-99988BB1077C}" type="presParOf" srcId="{4A230DC9-3780-4F1C-B7ED-25E5E4A463C4}" destId="{83A96D84-8672-4EA8-8014-A2835097972F}" srcOrd="0" destOrd="0" presId="urn:microsoft.com/office/officeart/2005/8/layout/radial2"/>
    <dgm:cxn modelId="{2CBBFB35-CBC0-4231-908F-6CA0992E102B}" type="presParOf" srcId="{4A230DC9-3780-4F1C-B7ED-25E5E4A463C4}" destId="{5B9EFF4E-3379-46A3-A0CC-65C2E40AC460}" srcOrd="1" destOrd="0" presId="urn:microsoft.com/office/officeart/2005/8/layout/radial2"/>
    <dgm:cxn modelId="{CFD9FF12-240B-4AE2-B794-CC8B29D92094}" type="presParOf" srcId="{7432FBE5-ABBF-4CA5-A72E-3F4F558EB961}" destId="{0FE15B70-6E96-4278-8F02-7D907E379BEA}" srcOrd="1" destOrd="0" presId="urn:microsoft.com/office/officeart/2005/8/layout/radial2"/>
    <dgm:cxn modelId="{E1D2C188-1C63-4C9E-BEAD-A3A833BD8CB1}" type="presParOf" srcId="{7432FBE5-ABBF-4CA5-A72E-3F4F558EB961}" destId="{1D4CAE35-5F77-4A43-8ACD-C5E42268F842}" srcOrd="2" destOrd="0" presId="urn:microsoft.com/office/officeart/2005/8/layout/radial2"/>
    <dgm:cxn modelId="{2D3E3479-223E-4A34-A993-86BB43FA82A2}" type="presParOf" srcId="{1D4CAE35-5F77-4A43-8ACD-C5E42268F842}" destId="{301A461C-942C-4119-B3A5-3B2C2744738B}" srcOrd="0" destOrd="0" presId="urn:microsoft.com/office/officeart/2005/8/layout/radial2"/>
    <dgm:cxn modelId="{043F00FC-6FA3-4E84-B8B4-FB0A289BCA4C}" type="presParOf" srcId="{1D4CAE35-5F77-4A43-8ACD-C5E42268F842}" destId="{F6DA71C8-7112-4D04-AC17-DA2AB6979F4F}" srcOrd="1" destOrd="0" presId="urn:microsoft.com/office/officeart/2005/8/layout/radial2"/>
    <dgm:cxn modelId="{C6BCC79F-BF97-4A64-9F4E-A5F0B37DE53F}" type="presParOf" srcId="{7432FBE5-ABBF-4CA5-A72E-3F4F558EB961}" destId="{B2933610-755E-4513-AC1B-DF76B0124E55}" srcOrd="3" destOrd="0" presId="urn:microsoft.com/office/officeart/2005/8/layout/radial2"/>
    <dgm:cxn modelId="{4F53E95E-B4E1-4F75-B458-2171D41ABF80}" type="presParOf" srcId="{7432FBE5-ABBF-4CA5-A72E-3F4F558EB961}" destId="{69A0B355-3295-4A97-A539-EE0546C3F3F9}" srcOrd="4" destOrd="0" presId="urn:microsoft.com/office/officeart/2005/8/layout/radial2"/>
    <dgm:cxn modelId="{0EC6F87C-566E-4740-83A9-BE776018F9FB}" type="presParOf" srcId="{69A0B355-3295-4A97-A539-EE0546C3F3F9}" destId="{19020A41-8A1E-4EF1-B243-73018A3A89D1}" srcOrd="0" destOrd="0" presId="urn:microsoft.com/office/officeart/2005/8/layout/radial2"/>
    <dgm:cxn modelId="{A51861B5-18B5-4BE2-AC5C-993F69C41ADD}" type="presParOf" srcId="{69A0B355-3295-4A97-A539-EE0546C3F3F9}" destId="{AF7A6FFA-A865-46D6-AB34-BE95BAF0D7E3}" srcOrd="1" destOrd="0" presId="urn:microsoft.com/office/officeart/2005/8/layout/radial2"/>
    <dgm:cxn modelId="{920EC242-01D1-42A6-82F7-618512E51340}" type="presParOf" srcId="{7432FBE5-ABBF-4CA5-A72E-3F4F558EB961}" destId="{EBC31CE6-B507-419F-881B-1196D12F3F49}" srcOrd="5" destOrd="0" presId="urn:microsoft.com/office/officeart/2005/8/layout/radial2"/>
    <dgm:cxn modelId="{D077D852-66F7-40EE-909F-CB6BD6E9E0EA}" type="presParOf" srcId="{7432FBE5-ABBF-4CA5-A72E-3F4F558EB961}" destId="{7E089810-9B30-4843-896F-3AD62BDB97B2}" srcOrd="6" destOrd="0" presId="urn:microsoft.com/office/officeart/2005/8/layout/radial2"/>
    <dgm:cxn modelId="{A9C4CBBA-C190-4A4A-82E7-449B10074CD0}" type="presParOf" srcId="{7E089810-9B30-4843-896F-3AD62BDB97B2}" destId="{708342D9-7E92-423D-9CCC-8ED84009EB1C}" srcOrd="0" destOrd="0" presId="urn:microsoft.com/office/officeart/2005/8/layout/radial2"/>
    <dgm:cxn modelId="{344FD38A-0F56-43DD-AD21-94DD794E9DB8}" type="presParOf" srcId="{7E089810-9B30-4843-896F-3AD62BDB97B2}" destId="{F4AE8952-6EDC-4CB9-A2F1-0604B3B13AF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C31CE6-B507-419F-881B-1196D12F3F49}">
      <dsp:nvSpPr>
        <dsp:cNvPr id="0" name=""/>
        <dsp:cNvSpPr/>
      </dsp:nvSpPr>
      <dsp:spPr>
        <a:xfrm rot="2645896">
          <a:off x="2336008" y="3661157"/>
          <a:ext cx="317113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317113" y="3036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933610-755E-4513-AC1B-DF76B0124E55}">
      <dsp:nvSpPr>
        <dsp:cNvPr id="0" name=""/>
        <dsp:cNvSpPr/>
      </dsp:nvSpPr>
      <dsp:spPr>
        <a:xfrm>
          <a:off x="2380697" y="2611465"/>
          <a:ext cx="453186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453186" y="3036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E15B70-6E96-4278-8F02-7D907E379BEA}">
      <dsp:nvSpPr>
        <dsp:cNvPr id="0" name=""/>
        <dsp:cNvSpPr/>
      </dsp:nvSpPr>
      <dsp:spPr>
        <a:xfrm rot="18991620">
          <a:off x="2283339" y="1448211"/>
          <a:ext cx="709864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709864" y="3036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EFF4E-3379-46A3-A0CC-65C2E40AC460}">
      <dsp:nvSpPr>
        <dsp:cNvPr id="0" name=""/>
        <dsp:cNvSpPr/>
      </dsp:nvSpPr>
      <dsp:spPr>
        <a:xfrm>
          <a:off x="26447" y="1256978"/>
          <a:ext cx="2769706" cy="276970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1A461C-942C-4119-B3A5-3B2C2744738B}">
      <dsp:nvSpPr>
        <dsp:cNvPr id="0" name=""/>
        <dsp:cNvSpPr/>
      </dsp:nvSpPr>
      <dsp:spPr>
        <a:xfrm>
          <a:off x="2509436" y="-237516"/>
          <a:ext cx="2125007" cy="1661823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latin typeface="Times New Roman" pitchFamily="18" charset="0"/>
              <a:cs typeface="Times New Roman" pitchFamily="18" charset="0"/>
            </a:rPr>
            <a:t>Объект</a:t>
          </a:r>
          <a:endParaRPr lang="ru-RU" sz="3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09436" y="-237516"/>
        <a:ext cx="2125007" cy="1661823"/>
      </dsp:txXfrm>
    </dsp:sp>
    <dsp:sp modelId="{F6DA71C8-7112-4D04-AC17-DA2AB6979F4F}">
      <dsp:nvSpPr>
        <dsp:cNvPr id="0" name=""/>
        <dsp:cNvSpPr/>
      </dsp:nvSpPr>
      <dsp:spPr>
        <a:xfrm>
          <a:off x="4221647" y="-237516"/>
          <a:ext cx="3187510" cy="1661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0" kern="1200" dirty="0" smtClean="0">
              <a:latin typeface="Times New Roman" pitchFamily="18" charset="0"/>
              <a:cs typeface="Times New Roman" pitchFamily="18" charset="0"/>
            </a:rPr>
            <a:t>Геометрические  иллюзии</a:t>
          </a:r>
          <a:endParaRPr lang="ru-RU" sz="2400" b="1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1647" y="-237516"/>
        <a:ext cx="3187510" cy="1661823"/>
      </dsp:txXfrm>
    </dsp:sp>
    <dsp:sp modelId="{19020A41-8A1E-4EF1-B243-73018A3A89D1}">
      <dsp:nvSpPr>
        <dsp:cNvPr id="0" name=""/>
        <dsp:cNvSpPr/>
      </dsp:nvSpPr>
      <dsp:spPr>
        <a:xfrm>
          <a:off x="2833884" y="1810919"/>
          <a:ext cx="2484094" cy="1661823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Гипотеза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33884" y="1810919"/>
        <a:ext cx="2484094" cy="1661823"/>
      </dsp:txXfrm>
    </dsp:sp>
    <dsp:sp modelId="{AF7A6FFA-A865-46D6-AB34-BE95BAF0D7E3}">
      <dsp:nvSpPr>
        <dsp:cNvPr id="0" name=""/>
        <dsp:cNvSpPr/>
      </dsp:nvSpPr>
      <dsp:spPr>
        <a:xfrm>
          <a:off x="4456323" y="1810919"/>
          <a:ext cx="3726141" cy="1661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Зрительные иллюзии можно объяснить с помощью законов геометрии, а «волшебство» зрительных иллюзий  обосновать математически</a:t>
          </a:r>
          <a:r>
            <a:rPr lang="ru-RU" sz="1700" b="1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700" b="1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56323" y="1810919"/>
        <a:ext cx="3726141" cy="1661823"/>
      </dsp:txXfrm>
    </dsp:sp>
    <dsp:sp modelId="{708342D9-7E92-423D-9CCC-8ED84009EB1C}">
      <dsp:nvSpPr>
        <dsp:cNvPr id="0" name=""/>
        <dsp:cNvSpPr/>
      </dsp:nvSpPr>
      <dsp:spPr>
        <a:xfrm>
          <a:off x="2275992" y="3382380"/>
          <a:ext cx="2498518" cy="2615776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Цель</a:t>
          </a:r>
          <a:endParaRPr lang="ru-RU" sz="48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75992" y="3382380"/>
        <a:ext cx="2498518" cy="2615776"/>
      </dsp:txXfrm>
    </dsp:sp>
    <dsp:sp modelId="{F4AE8952-6EDC-4CB9-A2F1-0604B3B13AF2}">
      <dsp:nvSpPr>
        <dsp:cNvPr id="0" name=""/>
        <dsp:cNvSpPr/>
      </dsp:nvSpPr>
      <dsp:spPr>
        <a:xfrm>
          <a:off x="3894824" y="3382380"/>
          <a:ext cx="3747778" cy="2615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Объяснение зрительных иллюзий  с помощью геометрических законов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94824" y="3382380"/>
        <a:ext cx="3747778" cy="261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BE9DD-819E-40C5-9D3B-A173AB32171E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A5108-28D2-4375-8A99-134956EA69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A5108-28D2-4375-8A99-134956EA696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F9CAE-186C-437A-A53C-093855F56937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EA3B1-A3D5-498B-AF49-580742A95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7E0D2-4DD4-484C-A5ED-996625390A21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04F25-A86B-419C-87C5-12BB5BFF7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3FB1A-C777-44B4-B047-D665C1FF96DD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B2B95-4083-4F43-97B2-9DF2F9D0C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71A33-1226-478C-A9F3-834084843D75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48101-B687-4B98-917B-4813093B1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706A2-161F-4F98-95DA-6446AF78BAAC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414B1-2A25-4D2B-A2EC-92E915EEEF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6C55-133A-4F0B-8BBD-16C1865E6ADE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3C689-215E-4305-AB78-C88923266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92B8E-CEA5-4A51-895A-07C4D0D5C894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0111F-8CFA-44C5-922A-5973E9751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D76CF-0FDF-40FD-A7B4-D87710533F0C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A76D6-ECD1-4595-8C13-87DAE2334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3D54B-CD5C-4587-99FA-D997CB59F3E0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F3D95-318D-473C-8CD8-ED7F8FE6D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CE2F4-2C11-40C5-8A71-D7BE1DFD2246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0AF28-E161-47CE-993D-E68A26CBD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4465-FFFF-4D7E-A7E4-77C21470F092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5B063-6FA5-4CF0-A07C-D2CC8E595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8D5CCD-CA86-48E2-8735-508557E6A86E}" type="datetimeFigureOut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087746-9E99-48BB-9299-B72D6B336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c-people.com/illusion/classic-1.htm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-86994"/>
            <a:ext cx="8964488" cy="2369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800" b="1" dirty="0" err="1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Усть-Бюрская</a:t>
            </a:r>
            <a:r>
              <a:rPr lang="ru-RU" sz="2800" b="1" dirty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 мире математических иллюзий»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1275" y="4076700"/>
            <a:ext cx="4897438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Архипова Надежда, 7 класс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Шиман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Ольга Алексеевна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1908175" y="0"/>
            <a:ext cx="6119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Явление иррадиации </a:t>
            </a:r>
            <a:endParaRPr lang="ru-RU" sz="3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Рисунок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549275"/>
            <a:ext cx="3168650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3" descr="D:\Жанна\Внеклассная по предмету\исслед работа Иллюзия\Иллюзия Снарский\4.bm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1013" y="404813"/>
            <a:ext cx="210026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 descr="http://900igr.net/up/datas/90358/0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95850" y="3671888"/>
            <a:ext cx="4248150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AutoShape 8" descr="http://images.myshared.ru/6/548511/slide_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8313" y="3933825"/>
            <a:ext cx="4198937" cy="2711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1272" name="Рисунок 7" descr="C:\Users\Ольга\Desktop\лом чть 2\slide_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35375" y="1412875"/>
            <a:ext cx="3221038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0" y="-95250"/>
            <a:ext cx="8820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верь глазам своим</a:t>
            </a:r>
            <a:endParaRPr lang="ru-RU" sz="36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Рисунок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908050"/>
            <a:ext cx="21590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C:\Users\Taня\Desktop\optic_09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8313" y="4292600"/>
            <a:ext cx="316706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475" y="692150"/>
            <a:ext cx="446563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463" y="1347788"/>
            <a:ext cx="3132137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2" descr="http://t3.gstatic.com/images?q=tbn:ANd9GcSCS1suxLZvd7X_yPveCnA9LCVjqmRvhlVBlo4qOHYBoVJcG_FQ8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8288" y="2538413"/>
            <a:ext cx="5065712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2195513" y="620713"/>
            <a:ext cx="5734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Иллюзии движения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650" y="836613"/>
          <a:ext cx="8064500" cy="5760739"/>
        </p:xfrm>
        <a:graphic>
          <a:graphicData uri="http://schemas.openxmlformats.org/drawingml/2006/table">
            <a:tbl>
              <a:tblPr/>
              <a:tblGrid>
                <a:gridCol w="3498850"/>
                <a:gridCol w="4565650"/>
              </a:tblGrid>
              <a:tr h="5760739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Вертикально-горизонтальная иллюзия (Иллюзия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Вундта-Фика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449263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 изображённой Т – образной фигуры вертикальная линия кажется длиннее горизонтальной. На самом деле они равны.</a:t>
                      </a:r>
                    </a:p>
                  </a:txBody>
                  <a:tcPr marL="64985" marR="649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Учащимся 7 класса было предложено определить «на глаз»  какая из линий длиннее: вертикальная или горизонтальная?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Всего участников эксперимента: 19                    Вертикальная длиннее                  15                         Одинаковые по длине                     3                              Я знаю этот эффект                         1</a:t>
                      </a:r>
                    </a:p>
                  </a:txBody>
                  <a:tcPr marL="64985" marR="649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346" name="Рисунок 5734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450" y="4076700"/>
            <a:ext cx="261143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Рисунок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538" y="2997200"/>
            <a:ext cx="4716462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404813"/>
          <a:ext cx="8640960" cy="6120706"/>
        </p:xfrm>
        <a:graphic>
          <a:graphicData uri="http://schemas.openxmlformats.org/drawingml/2006/table">
            <a:tbl>
              <a:tblPr/>
              <a:tblGrid>
                <a:gridCol w="3528392"/>
                <a:gridCol w="5112568"/>
              </a:tblGrid>
              <a:tr h="61207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Иллюзия </a:t>
                      </a:r>
                      <a:r>
                        <a:rPr lang="ru-RU" sz="18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Мюллера-Лайера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оптико-геометрическая</a:t>
                      </a:r>
                      <a:r>
                        <a:rPr lang="ru-RU" sz="1600" b="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иллюзия. К </a:t>
                      </a:r>
                      <a:r>
                        <a:rPr lang="ru-RU" sz="16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концам двух равных по длине отрезков пририсованы стрелки, к одной - расходящиеся в разные стороны, а к другой - сходящиеся навстречу друг другу. Посмотрев на этот рисунок, большинство наблюдателей скажет, что левый отрезок со стрелочками наружу длиннее правого со стрелочками, направленными внутрь. </a:t>
                      </a:r>
                    </a:p>
                  </a:txBody>
                  <a:tcPr marL="64979" marR="64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97205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	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Иллюзия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Мюллера-Лайера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Учащимся 6а  и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6б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классам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было предложено определить «на глаз»  какая из линий длиннее: красная  или синяя.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6425" algn="l"/>
                        </a:tabLs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 участников эксперимента: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29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6425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Синяя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длиннее                               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21      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6425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Одинаковые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длине                  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3     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06425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 знаю этот эффект                         </a:t>
                      </a:r>
                      <a:r>
                        <a:rPr lang="ru-RU" sz="16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5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4979" marR="649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370" name="Рисунок 573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3933825"/>
            <a:ext cx="362426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2" descr="C:\Users\Taня\Desktop\optic_42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550" y="6042025"/>
            <a:ext cx="1655763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Рисунок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7900" y="2636838"/>
            <a:ext cx="4356100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750" y="404813"/>
          <a:ext cx="8353425" cy="5472113"/>
        </p:xfrm>
        <a:graphic>
          <a:graphicData uri="http://schemas.openxmlformats.org/drawingml/2006/table">
            <a:tbl>
              <a:tblPr/>
              <a:tblGrid>
                <a:gridCol w="3311525"/>
                <a:gridCol w="5041900"/>
              </a:tblGrid>
              <a:tr h="547211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  <a:hlinkClick r:id="rId3"/>
                        </a:rPr>
                        <a:t>Иллюзия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  <a:hlinkClick r:id="rId3"/>
                        </a:rPr>
                        <a:t>Поггендорфа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449263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Удивительное впечатление производит  картинка с двумя параллельными пересекаемыми наклонной прямой. Если правую наклонную линию продолжить, то она пересечётся с левой в её верхнем конце. Кажущаяся точка пересечения расположена несколько правее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4979" marR="649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Иллюзия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Поггендорфа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Учащимся 8 класса был задан вопрос: «Продолжением какой прямой является прямая С?»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Всего участников эксперимента: 16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Продолжением прямой А               6                        Продолжением прямой В                4    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Между прямыми А и В                  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Знаком с этим эффектом                 2</a:t>
                      </a:r>
                    </a:p>
                  </a:txBody>
                  <a:tcPr marL="64979" marR="649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39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00113" y="3357563"/>
            <a:ext cx="2303462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Рисунок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87788" y="2708275"/>
            <a:ext cx="5256212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8313" y="404813"/>
          <a:ext cx="8351837" cy="5256213"/>
        </p:xfrm>
        <a:graphic>
          <a:graphicData uri="http://schemas.openxmlformats.org/drawingml/2006/table">
            <a:tbl>
              <a:tblPr/>
              <a:tblGrid>
                <a:gridCol w="3622675"/>
                <a:gridCol w="4729162"/>
              </a:tblGrid>
              <a:tr h="5256213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Иллюзия параллелограммов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Поразительную иллюзию создают углы – тупой и острый: диагонали АВ и ВС двух параллелограммов равны, хотя диагональ АВ кажется гораздо короче.</a:t>
                      </a:r>
                    </a:p>
                  </a:txBody>
                  <a:tcPr marL="64979" marR="649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Иллюзия параллелограммов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Учащимся 8 класса был задан вопрос: «Какая линия длиннее АВ или ВС?»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Всего участников эксперимента: 16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Длиннее ВС                     12       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Одинаковы                      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Знаю этот эффект           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979" marR="649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418" name="Рисунок 57359" descr="abc.gif (1660 bytes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3644900"/>
            <a:ext cx="26543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TextBox 4"/>
          <p:cNvSpPr txBox="1">
            <a:spLocks noChangeArrowheads="1"/>
          </p:cNvSpPr>
          <p:nvPr/>
        </p:nvSpPr>
        <p:spPr bwMode="auto">
          <a:xfrm>
            <a:off x="611188" y="4724400"/>
            <a:ext cx="48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А</a:t>
            </a:r>
          </a:p>
        </p:txBody>
      </p:sp>
      <p:sp>
        <p:nvSpPr>
          <p:cNvPr id="17420" name="TextBox 5"/>
          <p:cNvSpPr txBox="1">
            <a:spLocks noChangeArrowheads="1"/>
          </p:cNvSpPr>
          <p:nvPr/>
        </p:nvSpPr>
        <p:spPr bwMode="auto">
          <a:xfrm>
            <a:off x="1547813" y="3573463"/>
            <a:ext cx="5032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b="1"/>
              <a:t>В</a:t>
            </a:r>
          </a:p>
        </p:txBody>
      </p:sp>
      <p:sp>
        <p:nvSpPr>
          <p:cNvPr id="17421" name="TextBox 6"/>
          <p:cNvSpPr txBox="1">
            <a:spLocks noChangeArrowheads="1"/>
          </p:cNvSpPr>
          <p:nvPr/>
        </p:nvSpPr>
        <p:spPr bwMode="auto">
          <a:xfrm>
            <a:off x="2555875" y="4724400"/>
            <a:ext cx="360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С</a:t>
            </a:r>
          </a:p>
        </p:txBody>
      </p:sp>
      <p:pic>
        <p:nvPicPr>
          <p:cNvPr id="17422" name="Рисунок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21075" y="3213100"/>
            <a:ext cx="562292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912813" y="666750"/>
            <a:ext cx="7818437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  <a:p>
            <a:endParaRPr lang="ru-RU" alt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850" y="0"/>
          <a:ext cx="8136903" cy="6021388"/>
        </p:xfrm>
        <a:graphic>
          <a:graphicData uri="http://schemas.openxmlformats.org/drawingml/2006/table">
            <a:tbl>
              <a:tblPr/>
              <a:tblGrid>
                <a:gridCol w="4392488"/>
                <a:gridCol w="3744415"/>
              </a:tblGrid>
              <a:tr h="6021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 Тьерри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 состоит из пяти одинаковых ромбов с углами  60 и 120 градусов. На рисунке можно увидеть два куба, соединенные по одной поверхности. Если вести взгляд снизу вверх, отчетливо виден нижний куб с двумя стенками вверху, а если вести взгляд сверху вниз - верхний куб со стенками внизу. 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4979" marR="649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 участники эксперимента видят два куба.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Общий вывод: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Проведя анализ  полученных результатов, мы пришли к выводу, что большинство учащихся  видят иллюзии. Значит, обманы зрения существуют.</a:t>
                      </a:r>
                    </a:p>
                  </a:txBody>
                  <a:tcPr marL="64979" marR="6497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443" name="Picture 13" descr="Описание: 22"/>
          <p:cNvPicPr>
            <a:picLocks noChangeAspect="1" noChangeArrowheads="1"/>
          </p:cNvPicPr>
          <p:nvPr/>
        </p:nvPicPr>
        <p:blipFill>
          <a:blip r:embed="rId3" cstate="email"/>
          <a:srcRect l="11765" r="29411" b="9492"/>
          <a:stretch>
            <a:fillRect/>
          </a:stretch>
        </p:blipFill>
        <p:spPr bwMode="auto">
          <a:xfrm>
            <a:off x="1403350" y="2852738"/>
            <a:ext cx="1997075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142875"/>
            <a:ext cx="85010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912813" y="0"/>
            <a:ext cx="7818437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Двойственность изображений</a:t>
            </a:r>
          </a:p>
          <a:p>
            <a:endParaRPr lang="ru-RU" altLang="ru-RU"/>
          </a:p>
        </p:txBody>
      </p:sp>
      <p:pic>
        <p:nvPicPr>
          <p:cNvPr id="19460" name="Рисунок 3" descr="Рисунок2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1412776"/>
            <a:ext cx="52578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4" descr="Рисунок3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825" y="4149725"/>
            <a:ext cx="3671888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3059113" y="1052736"/>
            <a:ext cx="2135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Белка или собака?</a:t>
            </a:r>
          </a:p>
        </p:txBody>
      </p:sp>
      <p:sp>
        <p:nvSpPr>
          <p:cNvPr id="19463" name="TextBox 6"/>
          <p:cNvSpPr txBox="1">
            <a:spLocks noChangeArrowheads="1"/>
          </p:cNvSpPr>
          <p:nvPr/>
        </p:nvSpPr>
        <p:spPr bwMode="auto">
          <a:xfrm>
            <a:off x="6300788" y="3644900"/>
            <a:ext cx="2654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Лев или мышь?</a:t>
            </a:r>
          </a:p>
        </p:txBody>
      </p:sp>
      <p:pic>
        <p:nvPicPr>
          <p:cNvPr id="19464" name="Рисунок 8" descr="http://www.peterlife.ru/funoffice/illusion/0/illusion03/img/donkey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850" y="4770438"/>
            <a:ext cx="194468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539750" y="4508500"/>
            <a:ext cx="2232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Осел или тюлень?</a:t>
            </a:r>
          </a:p>
        </p:txBody>
      </p:sp>
      <p:pic>
        <p:nvPicPr>
          <p:cNvPr id="19466" name="Рисунок 10" descr="Молоденькая медсестра и старуха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83768" y="4293096"/>
            <a:ext cx="1727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TextBox 11"/>
          <p:cNvSpPr txBox="1">
            <a:spLocks noChangeArrowheads="1"/>
          </p:cNvSpPr>
          <p:nvPr/>
        </p:nvSpPr>
        <p:spPr bwMode="auto">
          <a:xfrm>
            <a:off x="2700338" y="3717033"/>
            <a:ext cx="22320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Молодая медсестра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или старуха?</a:t>
            </a:r>
          </a:p>
        </p:txBody>
      </p:sp>
      <p:pic>
        <p:nvPicPr>
          <p:cNvPr id="14" name="Рисунок 10" descr="Молоденькая медсестра и старуха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3419872" y="5661248"/>
            <a:ext cx="157635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142875"/>
            <a:ext cx="85010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912813" y="666750"/>
            <a:ext cx="7818437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  <a:p>
            <a:endParaRPr lang="ru-RU" altLang="ru-RU"/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555875" y="476250"/>
            <a:ext cx="29527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Высота столба</a:t>
            </a:r>
          </a:p>
          <a:p>
            <a:endParaRPr lang="ru-RU" sz="2400">
              <a:solidFill>
                <a:srgbClr val="FF0000"/>
              </a:solidFill>
            </a:endParaRPr>
          </a:p>
        </p:txBody>
      </p:sp>
      <p:pic>
        <p:nvPicPr>
          <p:cNvPr id="20485" name="Рисунок 4" descr="http://pandia.ru/text/78/016/images/image031_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908050"/>
            <a:ext cx="532923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2916238" y="42926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А1</a:t>
            </a:r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5651500" y="692150"/>
            <a:ext cx="576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С1</a:t>
            </a:r>
          </a:p>
        </p:txBody>
      </p:sp>
      <p:sp>
        <p:nvSpPr>
          <p:cNvPr id="20488" name="Rectangle 5"/>
          <p:cNvSpPr>
            <a:spLocks noChangeArrowheads="1"/>
          </p:cNvSpPr>
          <p:nvPr/>
        </p:nvSpPr>
        <p:spPr bwMode="auto">
          <a:xfrm>
            <a:off x="539750" y="4664075"/>
            <a:ext cx="8604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сколько ВС</a:t>
            </a:r>
            <a:r>
              <a:rPr lang="ru-RU" sz="20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больше ВА</a:t>
            </a:r>
            <a:r>
              <a:rPr lang="ru-RU" sz="20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во столько же раз СС</a:t>
            </a:r>
            <a:r>
              <a:rPr lang="ru-RU" sz="20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больше АА</a:t>
            </a:r>
            <a:r>
              <a:rPr lang="ru-RU" sz="20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endParaRPr lang="ru-RU" sz="2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позиции геометрии, в приведенном примере мы имеем </a:t>
            </a:r>
          </a:p>
          <a:p>
            <a:pPr eaLnBrk="0" hangingPunct="0"/>
            <a:r>
              <a:rPr lang="ru-RU" sz="20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дело с подобными фигурами </a:t>
            </a:r>
            <a:endParaRPr lang="ru-RU" sz="2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I:\DCIM\144___11\IMG_4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4438" y="1412875"/>
            <a:ext cx="453548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142875"/>
            <a:ext cx="85010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912813" y="666750"/>
            <a:ext cx="7818437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  <a:p>
            <a:endParaRPr lang="ru-RU" altLang="ru-RU"/>
          </a:p>
        </p:txBody>
      </p:sp>
      <p:pic>
        <p:nvPicPr>
          <p:cNvPr id="21508" name="Рисунок 10" descr="http://pandia.ru/text/78/016/images/image036_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125" y="1917700"/>
            <a:ext cx="25558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11" descr="http://pandia.ru/text/78/016/images/image037_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738" y="1574800"/>
            <a:ext cx="2592387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12" descr="лллл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4025" y="1412875"/>
            <a:ext cx="33591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8"/>
          <p:cNvSpPr>
            <a:spLocks noChangeArrowheads="1"/>
          </p:cNvSpPr>
          <p:nvPr/>
        </p:nvSpPr>
        <p:spPr bwMode="auto">
          <a:xfrm>
            <a:off x="539750" y="160338"/>
            <a:ext cx="82089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Рассмотрим две «убегающие» от нас параллельные линии. Они кажутся сходящимися в некоторой точке горизонта. </a:t>
            </a:r>
          </a:p>
          <a:p>
            <a:pPr eaLnBrk="0" hangingPunct="0"/>
            <a:r>
              <a:rPr lang="ru-RU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Зрение словно пытается убедить нас в том, что вопреки законам геометрии параллельные прямые пересекаются.</a:t>
            </a:r>
          </a:p>
        </p:txBody>
      </p:sp>
      <p:sp>
        <p:nvSpPr>
          <p:cNvPr id="21512" name="Rectangle 9"/>
          <p:cNvSpPr>
            <a:spLocks noChangeArrowheads="1"/>
          </p:cNvSpPr>
          <p:nvPr/>
        </p:nvSpPr>
        <p:spPr bwMode="auto">
          <a:xfrm>
            <a:off x="0" y="3190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3" name="Прямоугольник 9"/>
          <p:cNvSpPr>
            <a:spLocks noChangeArrowheads="1"/>
          </p:cNvSpPr>
          <p:nvPr/>
        </p:nvSpPr>
        <p:spPr bwMode="auto">
          <a:xfrm>
            <a:off x="468313" y="5300663"/>
            <a:ext cx="6389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существует предельное значение угла зрения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1297259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СОЗДАНИЕ МОДЕЛИ ЗРИТЕЛЬНОЙ ИЛЛЮЗИИ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Я долго думала над тем, чем я смогу удивить окружающих.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Какую простую и в то же самое время «волшебную» иллюзию я могу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создать, ведь нужно, чтобы она завораживала и была настолько простой,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чтобы её смог сделать каждый желающий. Я решила сделать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«Парящий куб».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:\DCIM\144___11\IMG_403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2204864"/>
            <a:ext cx="4464496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:\DCIM\144___11\IMG_403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340768"/>
            <a:ext cx="338437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:\DCIM\144___11\IMG_403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340768"/>
            <a:ext cx="316835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142875"/>
            <a:ext cx="85010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684213" y="666750"/>
            <a:ext cx="8047037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гипотеза подтвердилась. </a:t>
            </a:r>
          </a:p>
          <a:p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altLang="ru-RU"/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2871788"/>
            <a:ext cx="3276600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2" descr="19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19625" y="2781300"/>
            <a:ext cx="45243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8"/>
          <p:cNvSpPr>
            <a:spLocks noChangeArrowheads="1"/>
          </p:cNvSpPr>
          <p:nvPr/>
        </p:nvSpPr>
        <p:spPr bwMode="auto">
          <a:xfrm>
            <a:off x="0" y="980728"/>
            <a:ext cx="9143999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обман зрения – иллюзию можно обосновать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математически с помощью законов геометрии.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142875"/>
            <a:ext cx="85010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666750"/>
            <a:ext cx="3928069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!</a:t>
            </a:r>
          </a:p>
        </p:txBody>
      </p:sp>
      <p:pic>
        <p:nvPicPr>
          <p:cNvPr id="23556" name="Рисунок 7" descr="p11_p11_p11_ri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2420938"/>
            <a:ext cx="487997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2127250"/>
            <a:ext cx="496887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38" y="0"/>
            <a:ext cx="3357562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49275"/>
            <a:ext cx="45005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2" descr="tompson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2660650"/>
            <a:ext cx="8497888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Прямоугольник 7"/>
          <p:cNvSpPr>
            <a:spLocks noChangeArrowheads="1"/>
          </p:cNvSpPr>
          <p:nvPr/>
        </p:nvSpPr>
        <p:spPr bwMode="auto">
          <a:xfrm>
            <a:off x="3708400" y="5589588"/>
            <a:ext cx="51117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Кажется, что круги расположены по дуге. На самом деле они все лежат на одной прямой.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TextBox 8"/>
          <p:cNvSpPr txBox="1">
            <a:spLocks noChangeArrowheads="1"/>
          </p:cNvSpPr>
          <p:nvPr/>
        </p:nvSpPr>
        <p:spPr bwMode="auto">
          <a:xfrm>
            <a:off x="0" y="1989138"/>
            <a:ext cx="84121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Вогнуты ли линии?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Рисунок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101600"/>
            <a:ext cx="403225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000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95536" y="620688"/>
          <a:ext cx="820891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3203575" y="2492375"/>
            <a:ext cx="185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>
              <a:cs typeface="Arial" charset="0"/>
            </a:endParaRPr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539750" y="2565400"/>
            <a:ext cx="25193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Проблема: </a:t>
            </a:r>
          </a:p>
          <a:p>
            <a:pPr algn="ctr"/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Зачем  доказывать  очевидное?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2" y="-36450"/>
            <a:ext cx="850109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6000" b="1" dirty="0">
              <a:ln w="24500" cmpd="dbl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7" name="Группа 12"/>
          <p:cNvGrpSpPr>
            <a:grpSpLocks/>
          </p:cNvGrpSpPr>
          <p:nvPr/>
        </p:nvGrpSpPr>
        <p:grpSpPr bwMode="auto">
          <a:xfrm>
            <a:off x="811213" y="1285875"/>
            <a:ext cx="8332787" cy="3425825"/>
            <a:chOff x="810853" y="1285860"/>
            <a:chExt cx="8333395" cy="3425174"/>
          </a:xfrm>
        </p:grpSpPr>
        <p:sp>
          <p:nvSpPr>
            <p:cNvPr id="5" name="TextBox 4"/>
            <p:cNvSpPr txBox="1"/>
            <p:nvPr/>
          </p:nvSpPr>
          <p:spPr>
            <a:xfrm>
              <a:off x="1571320" y="1357284"/>
              <a:ext cx="7572928" cy="33537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1.Изучить теоретический материал по данной теме;</a:t>
              </a:r>
            </a:p>
            <a:p>
              <a:pPr>
                <a:defRPr/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2.Изучить задачи, связанные со зрительными иллюзиями, и объяснить их с точки зрения геометрии;</a:t>
              </a:r>
            </a:p>
            <a:p>
              <a:pPr>
                <a:defRPr/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3.Изучить восприятие иллюзий учащимися нашей школы;</a:t>
              </a:r>
            </a:p>
            <a:p>
              <a:pPr>
                <a:defRPr/>
              </a:pPr>
              <a:r>
                <a:rPr lang="ru-RU" sz="2400" b="1" dirty="0">
                  <a:latin typeface="Times New Roman" pitchFamily="18" charset="0"/>
                  <a:cs typeface="Times New Roman" pitchFamily="18" charset="0"/>
                </a:rPr>
                <a:t>4.Создание собственных оптических иллюзий</a:t>
              </a:r>
              <a:endPara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4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151" name="Picture 5" descr="C:\Documents and Settings\Admin\Рабочий стол\презентация\75b4eecffafdg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82291" y="1285860"/>
              <a:ext cx="617875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" name="Picture 5" descr="C:\Documents and Settings\Admin\Рабочий стол\презентация\75b4eecffafdg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82291" y="1928802"/>
              <a:ext cx="617875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3" name="Picture 5" descr="C:\Documents and Settings\Admin\Рабочий стол\презентация\75b4eecffafdg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810853" y="2643182"/>
              <a:ext cx="617875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48" name="Рисунок 8" descr="http://t0.gstatic.com/images?q=tbn:ANd9GcQDo0kiiGnsA1i1qsyIpjtjnItL-BsoJOd28Xp2pwlRiARj3AJ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4005064"/>
            <a:ext cx="3457575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899592" y="620688"/>
            <a:ext cx="79200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</a:p>
          <a:p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1.Теоретический: изучение литературы, Интернет-ресурсов, сопоставление существенных признаков;</a:t>
            </a:r>
          </a:p>
          <a:p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2.Эмпирический: доказательство, анкетный опрос, анализ, сравнение, обобщение, классификация информации;</a:t>
            </a:r>
          </a:p>
          <a:p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3.Математический: построение  диаграмм.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365104"/>
            <a:ext cx="21336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4605337"/>
            <a:ext cx="21336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dvizz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1" y="4217098"/>
            <a:ext cx="3457349" cy="264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188640"/>
            <a:ext cx="8496944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Иллюзии – это искаженное, неадекватное отражение свойств воспринимаемого объекта.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переводе с латыни слово «иллюзия» означает «ошибка, заблуждение».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Прямоугольник 7"/>
          <p:cNvSpPr>
            <a:spLocks noChangeArrowheads="1"/>
          </p:cNvSpPr>
          <p:nvPr/>
        </p:nvSpPr>
        <p:spPr bwMode="auto">
          <a:xfrm>
            <a:off x="611188" y="1484313"/>
            <a:ext cx="4897437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Давайте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зададимся вопросом :,,Что такое обман зрения? Скорее всего ответите вы на этот вопрос  так: обман зрения - это когда мы видим то, чего нет на самом деле . И мы очень часто встречаемся с этим в жизни.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Взгляните на представленную  с  боку   картинку. Внимательно смотрите на точку(в середине картинки)и в этот момент двигайте головой назад и вперед . Вы увидите ,что круги вращаются, это ОБМАН ЗРЕНИЯ. </a:t>
            </a:r>
          </a:p>
          <a:p>
            <a:endParaRPr lang="ru-RU" dirty="0">
              <a:latin typeface="Corbel" pitchFamily="34" charset="0"/>
            </a:endParaRPr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1500" y="1196975"/>
            <a:ext cx="30892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99150" y="4292600"/>
            <a:ext cx="3244850" cy="256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8"/>
          <p:cNvSpPr>
            <a:spLocks noChangeArrowheads="1"/>
          </p:cNvSpPr>
          <p:nvPr/>
        </p:nvSpPr>
        <p:spPr bwMode="auto">
          <a:xfrm>
            <a:off x="468313" y="4941888"/>
            <a:ext cx="511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611188" y="188913"/>
            <a:ext cx="6731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Классификация  иллюзий: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95288" y="1217613"/>
            <a:ext cx="63373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0975" algn="just" eaLnBrk="0" hangingPunct="0">
              <a:buFontTx/>
              <a:buChar char="•"/>
            </a:pPr>
            <a:r>
              <a:rPr lang="ru-RU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Иллюзии размера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indent="180975" algn="just" eaLnBrk="0" hangingPunct="0">
              <a:buFontTx/>
              <a:buChar char="•"/>
            </a:pPr>
            <a:r>
              <a:rPr lang="ru-RU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Иллюзии движения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indent="180975" algn="just" eaLnBrk="0" hangingPunct="0">
              <a:buFontTx/>
              <a:buChar char="•"/>
            </a:pPr>
            <a:r>
              <a:rPr lang="ru-RU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Иллюзии двойственности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indent="180975" algn="just" eaLnBrk="0" hangingPunct="0">
              <a:buFontTx/>
              <a:buChar char="•"/>
            </a:pPr>
            <a:r>
              <a:rPr lang="ru-RU" sz="3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Иллюзии глубины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Рисунок 4" descr="200px-Müller-Lyer_illusion_sv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3800" y="692150"/>
            <a:ext cx="22320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C:\Users\Ольга\Desktop\лом чть 2\img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4221163"/>
            <a:ext cx="3263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6" descr="http://www.peterlife.ru/funoffice/illusion/0/illusion03/img/donkey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7175" y="5157788"/>
            <a:ext cx="1368425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Box 7"/>
          <p:cNvSpPr txBox="1">
            <a:spLocks noChangeArrowheads="1"/>
          </p:cNvSpPr>
          <p:nvPr/>
        </p:nvSpPr>
        <p:spPr bwMode="auto">
          <a:xfrm>
            <a:off x="3708400" y="4005263"/>
            <a:ext cx="215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Осел или тюлень?</a:t>
            </a:r>
          </a:p>
        </p:txBody>
      </p:sp>
      <p:pic>
        <p:nvPicPr>
          <p:cNvPr id="9225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21475" y="4076700"/>
            <a:ext cx="242252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TextBox 9"/>
          <p:cNvSpPr txBox="1">
            <a:spLocks noChangeArrowheads="1"/>
          </p:cNvSpPr>
          <p:nvPr/>
        </p:nvSpPr>
        <p:spPr bwMode="auto">
          <a:xfrm>
            <a:off x="6300788" y="3644900"/>
            <a:ext cx="2843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Старуха или принцесса</a:t>
            </a:r>
          </a:p>
        </p:txBody>
      </p:sp>
      <p:pic>
        <p:nvPicPr>
          <p:cNvPr id="922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53288" y="188913"/>
            <a:ext cx="165893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атьяна\Pictures\аааааaaaaa\геома\circle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5963" y="3573463"/>
            <a:ext cx="2722562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4495800" cy="5159375"/>
          </a:xfrm>
        </p:spPr>
        <p:txBody>
          <a:bodyPr>
            <a:noAutofit/>
          </a:bodyPr>
          <a:lstStyle/>
          <a:p>
            <a:pPr marL="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Учёные объясняют, что основными причинами возникновения оптических иллюзий является: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Наши глаза так воспринимают идущий от предмета свет, что в мозг приходит ошибочная информация;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Нарушения происходят уже во время передачи по нервным путям к мозгу.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Мозг не всегда правильно реагирует на сигналы, проходящие от глаз.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Содержимое 5" descr="Ehrenstein.svg.pn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572125" y="642938"/>
            <a:ext cx="3071813" cy="3071812"/>
          </a:xfrm>
        </p:spPr>
      </p:pic>
      <p:sp>
        <p:nvSpPr>
          <p:cNvPr id="2" name="Прямоугольник 1"/>
          <p:cNvSpPr/>
          <p:nvPr/>
        </p:nvSpPr>
        <p:spPr>
          <a:xfrm>
            <a:off x="412749" y="188640"/>
            <a:ext cx="619111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Причины иллюзий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</TotalTime>
  <Words>812</Words>
  <Application>Microsoft Office PowerPoint</Application>
  <PresentationFormat>Экран (4:3)</PresentationFormat>
  <Paragraphs>116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Zarina</cp:lastModifiedBy>
  <cp:revision>105</cp:revision>
  <dcterms:modified xsi:type="dcterms:W3CDTF">2019-11-21T12:42:53Z</dcterms:modified>
</cp:coreProperties>
</file>